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45"/>
  </p:notesMasterIdLst>
  <p:handoutMasterIdLst>
    <p:handoutMasterId r:id="rId46"/>
  </p:handoutMasterIdLst>
  <p:sldIdLst>
    <p:sldId id="325" r:id="rId5"/>
    <p:sldId id="326" r:id="rId6"/>
    <p:sldId id="405" r:id="rId7"/>
    <p:sldId id="369" r:id="rId8"/>
    <p:sldId id="403" r:id="rId9"/>
    <p:sldId id="385" r:id="rId10"/>
    <p:sldId id="373" r:id="rId11"/>
    <p:sldId id="327" r:id="rId12"/>
    <p:sldId id="404" r:id="rId13"/>
    <p:sldId id="406" r:id="rId14"/>
    <p:sldId id="407" r:id="rId15"/>
    <p:sldId id="413" r:id="rId16"/>
    <p:sldId id="412" r:id="rId17"/>
    <p:sldId id="409" r:id="rId18"/>
    <p:sldId id="408" r:id="rId19"/>
    <p:sldId id="411" r:id="rId20"/>
    <p:sldId id="389" r:id="rId21"/>
    <p:sldId id="391" r:id="rId22"/>
    <p:sldId id="387" r:id="rId23"/>
    <p:sldId id="328" r:id="rId24"/>
    <p:sldId id="375" r:id="rId25"/>
    <p:sldId id="376" r:id="rId26"/>
    <p:sldId id="370" r:id="rId27"/>
    <p:sldId id="377" r:id="rId28"/>
    <p:sldId id="378" r:id="rId29"/>
    <p:sldId id="392" r:id="rId30"/>
    <p:sldId id="393" r:id="rId31"/>
    <p:sldId id="394" r:id="rId32"/>
    <p:sldId id="395" r:id="rId33"/>
    <p:sldId id="396" r:id="rId34"/>
    <p:sldId id="397" r:id="rId35"/>
    <p:sldId id="398" r:id="rId36"/>
    <p:sldId id="371" r:id="rId37"/>
    <p:sldId id="381" r:id="rId38"/>
    <p:sldId id="383" r:id="rId39"/>
    <p:sldId id="340" r:id="rId40"/>
    <p:sldId id="400" r:id="rId41"/>
    <p:sldId id="401" r:id="rId42"/>
    <p:sldId id="402" r:id="rId43"/>
    <p:sldId id="33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16" userDrawn="1">
          <p15:clr>
            <a:srgbClr val="A4A3A4"/>
          </p15:clr>
        </p15:guide>
        <p15:guide id="2" orient="horz" pos="3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4"/>
    <p:restoredTop sz="95226" autoAdjust="0"/>
  </p:normalViewPr>
  <p:slideViewPr>
    <p:cSldViewPr snapToGrid="0">
      <p:cViewPr varScale="1">
        <p:scale>
          <a:sx n="108" d="100"/>
          <a:sy n="108" d="100"/>
        </p:scale>
        <p:origin x="726" y="114"/>
      </p:cViewPr>
      <p:guideLst>
        <p:guide pos="816"/>
        <p:guide orient="horz" pos="38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ers\anthonygray\Library\Mobile%20Documents\com~apple~CloudDocs\L&amp;WI\Adult%20Learning\2023%20Report\APLS2023_Full_Report_DRAFTv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556868081955584E-2"/>
          <c:y val="5.8343057176196034E-2"/>
          <c:w val="0.8964988567765555"/>
          <c:h val="0.81642670978846432"/>
        </c:manualLayout>
      </c:layout>
      <c:barChart>
        <c:barDir val="col"/>
        <c:grouping val="clustered"/>
        <c:varyColors val="0"/>
        <c:ser>
          <c:idx val="0"/>
          <c:order val="0"/>
          <c:spPr>
            <a:solidFill>
              <a:srgbClr val="EE7E3B"/>
            </a:solidFill>
            <a:ln>
              <a:noFill/>
            </a:ln>
            <a:effectLst/>
          </c:spPr>
          <c:invertIfNegative val="0"/>
          <c:dLbls>
            <c:dLbl>
              <c:idx val="25"/>
              <c:layout>
                <c:manualLayout>
                  <c:x val="1.30605137135393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29-4D20-88A2-9AE3A9E1000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'Figure 2'!$A$2:$A$29</c:f>
              <c:numCache>
                <c:formatCode>General</c:formatCode>
                <c:ptCount val="28"/>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numCache>
            </c:numRef>
          </c:cat>
          <c:val>
            <c:numRef>
              <c:f>'Figure 2'!$B$2:$B$29</c:f>
              <c:numCache>
                <c:formatCode>General</c:formatCode>
                <c:ptCount val="28"/>
                <c:pt idx="0" formatCode="0%">
                  <c:v>0.4</c:v>
                </c:pt>
                <c:pt idx="3" formatCode="0%">
                  <c:v>0.4</c:v>
                </c:pt>
                <c:pt idx="4" formatCode="0%">
                  <c:v>0.41</c:v>
                </c:pt>
                <c:pt idx="5" formatCode="0%">
                  <c:v>0.46</c:v>
                </c:pt>
                <c:pt idx="6" formatCode="0%">
                  <c:v>0.42</c:v>
                </c:pt>
                <c:pt idx="7" formatCode="0%">
                  <c:v>0.39</c:v>
                </c:pt>
                <c:pt idx="8" formatCode="0%">
                  <c:v>0.38</c:v>
                </c:pt>
                <c:pt idx="9" formatCode="0%">
                  <c:v>0.42</c:v>
                </c:pt>
                <c:pt idx="10" formatCode="0%">
                  <c:v>0.42</c:v>
                </c:pt>
                <c:pt idx="11" formatCode="0%">
                  <c:v>0.42</c:v>
                </c:pt>
                <c:pt idx="12" formatCode="0%">
                  <c:v>0.38</c:v>
                </c:pt>
                <c:pt idx="13" formatCode="0%">
                  <c:v>0.39</c:v>
                </c:pt>
                <c:pt idx="14" formatCode="0%">
                  <c:v>0.43</c:v>
                </c:pt>
                <c:pt idx="15" formatCode="0%">
                  <c:v>0.39</c:v>
                </c:pt>
                <c:pt idx="16" formatCode="0%">
                  <c:v>0.38</c:v>
                </c:pt>
                <c:pt idx="17" formatCode="0%">
                  <c:v>0.38</c:v>
                </c:pt>
                <c:pt idx="18" formatCode="0%">
                  <c:v>0.38</c:v>
                </c:pt>
                <c:pt idx="19" formatCode="0%">
                  <c:v>0.41</c:v>
                </c:pt>
                <c:pt idx="21" formatCode="0%">
                  <c:v>0.37</c:v>
                </c:pt>
                <c:pt idx="22" formatCode="0%">
                  <c:v>0.35</c:v>
                </c:pt>
                <c:pt idx="23" formatCode="0%">
                  <c:v>0.33</c:v>
                </c:pt>
                <c:pt idx="25" formatCode="0%">
                  <c:v>0.44</c:v>
                </c:pt>
                <c:pt idx="26" formatCode="0%">
                  <c:v>0.42</c:v>
                </c:pt>
                <c:pt idx="27" formatCode="0%">
                  <c:v>0.49</c:v>
                </c:pt>
              </c:numCache>
            </c:numRef>
          </c:val>
          <c:extLst>
            <c:ext xmlns:c16="http://schemas.microsoft.com/office/drawing/2014/chart" uri="{C3380CC4-5D6E-409C-BE32-E72D297353CC}">
              <c16:uniqueId val="{00000001-C829-4D20-88A2-9AE3A9E10000}"/>
            </c:ext>
          </c:extLst>
        </c:ser>
        <c:dLbls>
          <c:showLegendKey val="0"/>
          <c:showVal val="0"/>
          <c:showCatName val="0"/>
          <c:showSerName val="0"/>
          <c:showPercent val="0"/>
          <c:showBubbleSize val="0"/>
        </c:dLbls>
        <c:gapWidth val="219"/>
        <c:overlap val="-27"/>
        <c:axId val="879522079"/>
        <c:axId val="879519999"/>
      </c:barChart>
      <c:catAx>
        <c:axId val="8795220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79519999"/>
        <c:crosses val="autoZero"/>
        <c:auto val="1"/>
        <c:lblAlgn val="ctr"/>
        <c:lblOffset val="100"/>
        <c:noMultiLvlLbl val="0"/>
      </c:catAx>
      <c:valAx>
        <c:axId val="8795199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795220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A57456-157A-C12A-2FEC-91B7B9EE49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9D46761-828E-1508-56BD-BAEADF3486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F95820-84BB-3447-8286-60A51307E7F2}" type="datetimeFigureOut">
              <a:rPr lang="en-US" smtClean="0"/>
              <a:t>5/1/2024</a:t>
            </a:fld>
            <a:endParaRPr lang="en-US" dirty="0"/>
          </a:p>
        </p:txBody>
      </p:sp>
      <p:sp>
        <p:nvSpPr>
          <p:cNvPr id="4" name="Footer Placeholder 3">
            <a:extLst>
              <a:ext uri="{FF2B5EF4-FFF2-40B4-BE49-F238E27FC236}">
                <a16:creationId xmlns:a16="http://schemas.microsoft.com/office/drawing/2014/main" id="{CD428A7E-6B0E-809C-73D1-4B5E2FF471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89A5AA6-0C5B-430A-E0C4-C90B2F0A1C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476440-F66F-F947-8EFC-EA5202ACFD25}" type="slidenum">
              <a:rPr lang="en-US" smtClean="0"/>
              <a:t>‹#›</a:t>
            </a:fld>
            <a:endParaRPr lang="en-US" dirty="0"/>
          </a:p>
        </p:txBody>
      </p:sp>
    </p:spTree>
    <p:extLst>
      <p:ext uri="{BB962C8B-B14F-4D97-AF65-F5344CB8AC3E}">
        <p14:creationId xmlns:p14="http://schemas.microsoft.com/office/powerpoint/2010/main" val="233711763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8FC54-6AE4-6A4A-9756-823A0F1BE5A6}" type="datetimeFigureOut">
              <a:rPr lang="en-US" smtClean="0"/>
              <a:t>5/1/2024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9E9EB-07EB-9D44-9F5A-AB1FBECCDD88}" type="slidenum">
              <a:rPr lang="en-US" smtClean="0"/>
              <a:t>‹#›</a:t>
            </a:fld>
            <a:endParaRPr lang="en-US" dirty="0"/>
          </a:p>
        </p:txBody>
      </p:sp>
    </p:spTree>
    <p:extLst>
      <p:ext uri="{BB962C8B-B14F-4D97-AF65-F5344CB8AC3E}">
        <p14:creationId xmlns:p14="http://schemas.microsoft.com/office/powerpoint/2010/main" val="15467587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19935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9322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00817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12401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endParaRPr lang="en-GB" dirty="0"/>
          </a:p>
        </p:txBody>
      </p:sp>
    </p:spTree>
    <p:extLst>
      <p:ext uri="{BB962C8B-B14F-4D97-AF65-F5344CB8AC3E}">
        <p14:creationId xmlns:p14="http://schemas.microsoft.com/office/powerpoint/2010/main" val="2115620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GB" dirty="0"/>
          </a:p>
        </p:txBody>
      </p:sp>
    </p:spTree>
    <p:extLst>
      <p:ext uri="{BB962C8B-B14F-4D97-AF65-F5344CB8AC3E}">
        <p14:creationId xmlns:p14="http://schemas.microsoft.com/office/powerpoint/2010/main" val="257664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67078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1C745E-9B5A-59BF-BF50-4F251E39D58D}"/>
              </a:ext>
            </a:extLst>
          </p:cNvPr>
          <p:cNvSpPr/>
          <p:nvPr userDrawn="1"/>
        </p:nvSpPr>
        <p:spPr>
          <a:xfrm>
            <a:off x="304800" y="266701"/>
            <a:ext cx="11582400" cy="6324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524000" y="6044184"/>
            <a:ext cx="9144000" cy="356616"/>
          </a:xfrm>
        </p:spPr>
        <p:txBody>
          <a:bodyPr/>
          <a:lstStyle>
            <a:lvl1pPr marL="0" indent="0" algn="ct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Picture Placeholder 9">
            <a:extLst>
              <a:ext uri="{FF2B5EF4-FFF2-40B4-BE49-F238E27FC236}">
                <a16:creationId xmlns:a16="http://schemas.microsoft.com/office/drawing/2014/main" id="{F2B4A7EA-9E3F-9CE1-56B5-92F4FDDA6991}"/>
              </a:ext>
            </a:extLst>
          </p:cNvPr>
          <p:cNvSpPr>
            <a:spLocks noGrp="1"/>
          </p:cNvSpPr>
          <p:nvPr>
            <p:ph type="pic" sz="quarter" idx="10"/>
          </p:nvPr>
        </p:nvSpPr>
        <p:spPr>
          <a:xfrm>
            <a:off x="2324100" y="758952"/>
            <a:ext cx="7543800" cy="5029200"/>
          </a:xfrm>
          <a:custGeom>
            <a:avLst/>
            <a:gdLst>
              <a:gd name="connsiteX0" fmla="*/ 3567113 w 7543800"/>
              <a:gd name="connsiteY0" fmla="*/ 4869270 h 5029200"/>
              <a:gd name="connsiteX1" fmla="*/ 3567113 w 7543800"/>
              <a:gd name="connsiteY1" fmla="*/ 4957572 h 5029200"/>
              <a:gd name="connsiteX2" fmla="*/ 3976688 w 7543800"/>
              <a:gd name="connsiteY2" fmla="*/ 4957572 h 5029200"/>
              <a:gd name="connsiteX3" fmla="*/ 3976688 w 7543800"/>
              <a:gd name="connsiteY3" fmla="*/ 4869270 h 5029200"/>
              <a:gd name="connsiteX4" fmla="*/ 0 w 7543800"/>
              <a:gd name="connsiteY4" fmla="*/ 0 h 5029200"/>
              <a:gd name="connsiteX5" fmla="*/ 7543800 w 7543800"/>
              <a:gd name="connsiteY5" fmla="*/ 0 h 5029200"/>
              <a:gd name="connsiteX6" fmla="*/ 7543800 w 7543800"/>
              <a:gd name="connsiteY6" fmla="*/ 5029200 h 5029200"/>
              <a:gd name="connsiteX7" fmla="*/ 0 w 7543800"/>
              <a:gd name="connsiteY7"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3800" h="5029200">
                <a:moveTo>
                  <a:pt x="3567113" y="4869270"/>
                </a:moveTo>
                <a:lnTo>
                  <a:pt x="3567113" y="4957572"/>
                </a:lnTo>
                <a:lnTo>
                  <a:pt x="3976688" y="4957572"/>
                </a:lnTo>
                <a:lnTo>
                  <a:pt x="3976688" y="4869270"/>
                </a:lnTo>
                <a:close/>
                <a:moveTo>
                  <a:pt x="0" y="0"/>
                </a:moveTo>
                <a:lnTo>
                  <a:pt x="7543800" y="0"/>
                </a:lnTo>
                <a:lnTo>
                  <a:pt x="7543800" y="5029200"/>
                </a:lnTo>
                <a:lnTo>
                  <a:pt x="0" y="5029200"/>
                </a:lnTo>
                <a:close/>
              </a:path>
            </a:pathLst>
          </a:custGeom>
        </p:spPr>
        <p:txBody>
          <a:bodyPr wrap="square">
            <a:noAutofit/>
          </a:bodyPr>
          <a:lstStyle>
            <a:lvl1pPr marL="0" indent="0" algn="ctr">
              <a:buNone/>
              <a:defRPr/>
            </a:lvl1pPr>
          </a:lstStyle>
          <a:p>
            <a:endParaRPr lang="en-US" dirty="0"/>
          </a:p>
        </p:txBody>
      </p:sp>
      <p:sp>
        <p:nvSpPr>
          <p:cNvPr id="9" name="Title 8">
            <a:extLst>
              <a:ext uri="{FF2B5EF4-FFF2-40B4-BE49-F238E27FC236}">
                <a16:creationId xmlns:a16="http://schemas.microsoft.com/office/drawing/2014/main" id="{42398E06-9E0E-BC81-DEB5-1DB2F8635C23}"/>
              </a:ext>
            </a:extLst>
          </p:cNvPr>
          <p:cNvSpPr>
            <a:spLocks noGrp="1"/>
          </p:cNvSpPr>
          <p:nvPr>
            <p:ph type="title"/>
          </p:nvPr>
        </p:nvSpPr>
        <p:spPr>
          <a:xfrm>
            <a:off x="838200" y="3108960"/>
            <a:ext cx="10515600" cy="640080"/>
          </a:xfrm>
        </p:spPr>
        <p:txBody>
          <a:bodyPr anchor="ctr"/>
          <a:lstStyle>
            <a:lvl1pPr algn="ctr">
              <a:defRPr sz="6000" spc="300" baseline="0"/>
            </a:lvl1pPr>
          </a:lstStyle>
          <a:p>
            <a:r>
              <a:rPr lang="en-US" dirty="0"/>
              <a:t>Click to edit Master title style</a:t>
            </a:r>
          </a:p>
        </p:txBody>
      </p:sp>
      <p:sp>
        <p:nvSpPr>
          <p:cNvPr id="11" name="Rectangle 10">
            <a:extLst>
              <a:ext uri="{FF2B5EF4-FFF2-40B4-BE49-F238E27FC236}">
                <a16:creationId xmlns:a16="http://schemas.microsoft.com/office/drawing/2014/main" id="{39F70834-CB8D-A95B-D859-6E5B4C6B4F78}"/>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069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image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B2501-78A9-E41B-7C2D-09F09ADDCB5E}"/>
              </a:ext>
            </a:extLst>
          </p:cNvPr>
          <p:cNvSpPr/>
          <p:nvPr userDrawn="1"/>
        </p:nvSpPr>
        <p:spPr>
          <a:xfrm>
            <a:off x="8610600" y="0"/>
            <a:ext cx="35814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BA0478E-A529-CF4E-CE5C-583ACA20D66C}"/>
              </a:ext>
            </a:extLst>
          </p:cNvPr>
          <p:cNvSpPr/>
          <p:nvPr userDrawn="1"/>
        </p:nvSpPr>
        <p:spPr>
          <a:xfrm>
            <a:off x="4462849" y="685800"/>
            <a:ext cx="7119551"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295400" y="1124712"/>
            <a:ext cx="3886200" cy="548640"/>
          </a:xfrm>
        </p:spPr>
        <p:txBody>
          <a:bodyPr/>
          <a:lstStyle>
            <a:lvl1pPr>
              <a:defRPr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95400" y="2816352"/>
            <a:ext cx="3602736" cy="3364992"/>
          </a:xfrm>
        </p:spPr>
        <p:txBody>
          <a:bodyPr/>
          <a:lstStyle>
            <a:lvl1pPr marL="0" indent="0">
              <a:lnSpc>
                <a:spcPct val="150000"/>
              </a:lnSpc>
              <a:buNone/>
              <a:defRPr sz="2000" cap="all" spc="0" baseline="0"/>
            </a:lvl1pPr>
            <a:lvl2pPr marL="228600">
              <a:defRPr spc="0" baseline="0"/>
            </a:lvl2pPr>
            <a:lvl3pPr marL="457200">
              <a:defRPr spc="0" baseline="0"/>
            </a:lvl3pPr>
            <a:lvl4pPr marL="685800">
              <a:defRPr spc="0" baseline="0"/>
            </a:lvl4pPr>
            <a:lvl5pPr marL="1143000">
              <a:defRPr spc="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
        <p:nvSpPr>
          <p:cNvPr id="7" name="Picture Placeholder 6">
            <a:extLst>
              <a:ext uri="{FF2B5EF4-FFF2-40B4-BE49-F238E27FC236}">
                <a16:creationId xmlns:a16="http://schemas.microsoft.com/office/drawing/2014/main" id="{90AD0F96-99DE-C9D9-569E-AE6FC6307EA7}"/>
              </a:ext>
            </a:extLst>
          </p:cNvPr>
          <p:cNvSpPr>
            <a:spLocks noGrp="1"/>
          </p:cNvSpPr>
          <p:nvPr>
            <p:ph type="pic" sz="quarter" idx="13"/>
          </p:nvPr>
        </p:nvSpPr>
        <p:spPr>
          <a:xfrm>
            <a:off x="4946904" y="1188720"/>
            <a:ext cx="6638544" cy="4480560"/>
          </a:xfrm>
          <a:noFill/>
        </p:spPr>
        <p:txBody>
          <a:bodyPr anchor="ctr"/>
          <a:lstStyle>
            <a:lvl1pPr marL="0" indent="0" algn="ctr">
              <a:buNone/>
              <a:defRPr/>
            </a:lvl1pPr>
          </a:lstStyle>
          <a:p>
            <a:endParaRPr lang="en-US" dirty="0"/>
          </a:p>
        </p:txBody>
      </p:sp>
      <p:cxnSp>
        <p:nvCxnSpPr>
          <p:cNvPr id="8" name="Straight Connector 7">
            <a:extLst>
              <a:ext uri="{FF2B5EF4-FFF2-40B4-BE49-F238E27FC236}">
                <a16:creationId xmlns:a16="http://schemas.microsoft.com/office/drawing/2014/main" id="{D792E47F-4E2C-B4B2-51F0-43D9D15C5A60}"/>
              </a:ext>
            </a:extLst>
          </p:cNvPr>
          <p:cNvCxnSpPr>
            <a:cxnSpLocks/>
          </p:cNvCxnSpPr>
          <p:nvPr userDrawn="1"/>
        </p:nvCxnSpPr>
        <p:spPr>
          <a:xfrm>
            <a:off x="1295400" y="205740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816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BA0478E-A529-CF4E-CE5C-583ACA20D66C}"/>
              </a:ext>
            </a:extLst>
          </p:cNvPr>
          <p:cNvSpPr/>
          <p:nvPr userDrawn="1"/>
        </p:nvSpPr>
        <p:spPr>
          <a:xfrm>
            <a:off x="3578352" y="0"/>
            <a:ext cx="861364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5449824" y="1124712"/>
            <a:ext cx="5760720" cy="548640"/>
          </a:xfrm>
        </p:spPr>
        <p:txBody>
          <a:bodyPr/>
          <a:lstStyle>
            <a:lvl1pPr>
              <a:defRPr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5449824" y="2889504"/>
            <a:ext cx="5760720" cy="3319272"/>
          </a:xfrm>
        </p:spPr>
        <p:txBody>
          <a:bodyPr/>
          <a:lstStyle>
            <a:lvl1pPr marL="0" indent="0">
              <a:lnSpc>
                <a:spcPct val="150000"/>
              </a:lnSpc>
              <a:buNone/>
              <a:defRPr sz="2000" cap="none" spc="0" baseline="0"/>
            </a:lvl1pPr>
            <a:lvl2pPr marL="228600">
              <a:defRPr spc="0" baseline="0"/>
            </a:lvl2pPr>
            <a:lvl3pPr marL="457200">
              <a:defRPr spc="0" baseline="0"/>
            </a:lvl3pPr>
            <a:lvl4pPr marL="685800">
              <a:defRPr spc="0" baseline="0"/>
            </a:lvl4pPr>
            <a:lvl5pPr marL="1143000">
              <a:defRPr spc="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lvl1pPr>
              <a:defRPr>
                <a:solidFill>
                  <a:schemeClr val="bg1"/>
                </a:solidFill>
              </a:defRPr>
            </a:lvl1pPr>
          </a:lstStyle>
          <a:p>
            <a:fld id="{75DF2D63-3FF5-D547-96B9-BE9CCD1ABA58}" type="slidenum">
              <a:rPr lang="en-US" smtClean="0"/>
              <a:pPr/>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lvl1pPr>
              <a:defRPr>
                <a:solidFill>
                  <a:schemeClr val="bg1"/>
                </a:solidFill>
              </a:defRPr>
            </a:lvl1pPr>
          </a:lstStyle>
          <a:p>
            <a:r>
              <a:rPr lang="en-US" dirty="0"/>
              <a:t>presentation title</a:t>
            </a:r>
          </a:p>
        </p:txBody>
      </p:sp>
      <p:sp>
        <p:nvSpPr>
          <p:cNvPr id="7" name="Picture Placeholder 6">
            <a:extLst>
              <a:ext uri="{FF2B5EF4-FFF2-40B4-BE49-F238E27FC236}">
                <a16:creationId xmlns:a16="http://schemas.microsoft.com/office/drawing/2014/main" id="{90AD0F96-99DE-C9D9-569E-AE6FC6307EA7}"/>
              </a:ext>
            </a:extLst>
          </p:cNvPr>
          <p:cNvSpPr>
            <a:spLocks noGrp="1"/>
          </p:cNvSpPr>
          <p:nvPr>
            <p:ph type="pic" sz="quarter" idx="13"/>
          </p:nvPr>
        </p:nvSpPr>
        <p:spPr>
          <a:xfrm>
            <a:off x="1298448" y="1828800"/>
            <a:ext cx="3200400" cy="3200400"/>
          </a:xfrm>
          <a:prstGeom prst="ellipse">
            <a:avLst/>
          </a:prstGeom>
          <a:noFill/>
        </p:spPr>
        <p:txBody>
          <a:bodyPr anchor="ctr"/>
          <a:lstStyle>
            <a:lvl1pPr marL="0" indent="0" algn="ctr">
              <a:buNone/>
              <a:defRPr/>
            </a:lvl1pPr>
          </a:lstStyle>
          <a:p>
            <a:endParaRPr lang="en-US" dirty="0"/>
          </a:p>
        </p:txBody>
      </p:sp>
      <p:cxnSp>
        <p:nvCxnSpPr>
          <p:cNvPr id="11" name="Straight Connector 10">
            <a:extLst>
              <a:ext uri="{FF2B5EF4-FFF2-40B4-BE49-F238E27FC236}">
                <a16:creationId xmlns:a16="http://schemas.microsoft.com/office/drawing/2014/main" id="{F036BAAC-D89F-682D-12A3-1C31F92F0FAF}"/>
              </a:ext>
            </a:extLst>
          </p:cNvPr>
          <p:cNvCxnSpPr>
            <a:cxnSpLocks/>
          </p:cNvCxnSpPr>
          <p:nvPr userDrawn="1"/>
        </p:nvCxnSpPr>
        <p:spPr>
          <a:xfrm>
            <a:off x="649224" y="2667000"/>
            <a:ext cx="0" cy="3124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F877625-E710-6DF2-3E49-374C6DD8DBC0}"/>
              </a:ext>
            </a:extLst>
          </p:cNvPr>
          <p:cNvCxnSpPr>
            <a:cxnSpLocks/>
          </p:cNvCxnSpPr>
          <p:nvPr userDrawn="1"/>
        </p:nvCxnSpPr>
        <p:spPr>
          <a:xfrm>
            <a:off x="5447344" y="205740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iton Header">
    <p:bg>
      <p:bgPr>
        <a:solidFill>
          <a:schemeClr val="accent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D0AC02C-19A4-4754-CC96-34357DEFF55D}"/>
              </a:ext>
            </a:extLst>
          </p:cNvPr>
          <p:cNvSpPr>
            <a:spLocks noGrp="1"/>
          </p:cNvSpPr>
          <p:nvPr>
            <p:ph type="pic" sz="quarter" idx="10"/>
          </p:nvPr>
        </p:nvSpPr>
        <p:spPr>
          <a:xfrm>
            <a:off x="1527048" y="1481328"/>
            <a:ext cx="9144000" cy="3886200"/>
          </a:xfrm>
          <a:custGeom>
            <a:avLst/>
            <a:gdLst>
              <a:gd name="connsiteX0" fmla="*/ 6521576 w 9144000"/>
              <a:gd name="connsiteY0" fmla="*/ 2811867 h 3886200"/>
              <a:gd name="connsiteX1" fmla="*/ 6521576 w 9144000"/>
              <a:gd name="connsiteY1" fmla="*/ 2900169 h 3886200"/>
              <a:gd name="connsiteX2" fmla="*/ 6931151 w 9144000"/>
              <a:gd name="connsiteY2" fmla="*/ 2900169 h 3886200"/>
              <a:gd name="connsiteX3" fmla="*/ 6931151 w 9144000"/>
              <a:gd name="connsiteY3" fmla="*/ 2811867 h 3886200"/>
              <a:gd name="connsiteX4" fmla="*/ 0 w 9144000"/>
              <a:gd name="connsiteY4" fmla="*/ 0 h 3886200"/>
              <a:gd name="connsiteX5" fmla="*/ 9144000 w 9144000"/>
              <a:gd name="connsiteY5" fmla="*/ 0 h 3886200"/>
              <a:gd name="connsiteX6" fmla="*/ 9144000 w 9144000"/>
              <a:gd name="connsiteY6" fmla="*/ 3886200 h 3886200"/>
              <a:gd name="connsiteX7" fmla="*/ 0 w 9144000"/>
              <a:gd name="connsiteY7" fmla="*/ 3886200 h 38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3886200">
                <a:moveTo>
                  <a:pt x="6521576" y="2811867"/>
                </a:moveTo>
                <a:lnTo>
                  <a:pt x="6521576" y="2900169"/>
                </a:lnTo>
                <a:lnTo>
                  <a:pt x="6931151" y="2900169"/>
                </a:lnTo>
                <a:lnTo>
                  <a:pt x="6931151" y="2811867"/>
                </a:lnTo>
                <a:close/>
                <a:moveTo>
                  <a:pt x="0" y="0"/>
                </a:moveTo>
                <a:lnTo>
                  <a:pt x="9144000" y="0"/>
                </a:lnTo>
                <a:lnTo>
                  <a:pt x="9144000" y="3886200"/>
                </a:lnTo>
                <a:lnTo>
                  <a:pt x="0" y="3886200"/>
                </a:lnTo>
                <a:close/>
              </a:path>
            </a:pathLst>
          </a:custGeom>
        </p:spPr>
        <p:txBody>
          <a:bodyPr wrap="square">
            <a:noAutofit/>
          </a:bodyPr>
          <a:lstStyle/>
          <a:p>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2040636" y="3200400"/>
            <a:ext cx="8110728" cy="457200"/>
          </a:xfrm>
        </p:spPr>
        <p:txBody>
          <a:bodyPr anchor="ctr"/>
          <a:lstStyle>
            <a:lvl1pPr algn="ctr">
              <a:defRPr sz="4800" spc="300" baseline="0"/>
            </a:lvl1pPr>
          </a:lstStyle>
          <a:p>
            <a:r>
              <a:rPr lang="en-US" dirty="0"/>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046720" y="4745736"/>
            <a:ext cx="1389888" cy="1280160"/>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2" name="Rectangle 11">
            <a:extLst>
              <a:ext uri="{FF2B5EF4-FFF2-40B4-BE49-F238E27FC236}">
                <a16:creationId xmlns:a16="http://schemas.microsoft.com/office/drawing/2014/main" id="{42E7004C-CFEF-6E88-A3C1-60FBC7F8CD13}"/>
              </a:ext>
            </a:extLst>
          </p:cNvPr>
          <p:cNvSpPr/>
          <p:nvPr userDrawn="1"/>
        </p:nvSpPr>
        <p:spPr>
          <a:xfrm>
            <a:off x="8048624" y="4293195"/>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031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295399" y="609600"/>
            <a:ext cx="10058400" cy="914400"/>
          </a:xfrm>
        </p:spPr>
        <p:txBody>
          <a:bodyPr/>
          <a:lstStyle>
            <a:lvl1pPr>
              <a:defRPr spc="300"/>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295400" y="1855945"/>
            <a:ext cx="9820656" cy="4352544"/>
          </a:xfrm>
        </p:spPr>
        <p:txBody>
          <a:bodyPr/>
          <a:lstStyle>
            <a:lvl1pPr>
              <a:defRPr spc="0" baseline="0"/>
            </a:lvl1pPr>
            <a:lvl2pPr>
              <a:defRPr spc="0" baseline="0"/>
            </a:lvl2pPr>
            <a:lvl3pPr>
              <a:defRPr spc="0" baseline="0"/>
            </a:lvl3pPr>
            <a:lvl4pPr>
              <a:defRPr spc="0" baseline="0"/>
            </a:lvl4pPr>
            <a:lvl5pPr>
              <a:defRPr spc="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52133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88720" y="609600"/>
            <a:ext cx="9829800" cy="914400"/>
          </a:xfrm>
        </p:spPr>
        <p:txBody>
          <a:bodyPr/>
          <a:lstStyle>
            <a:lvl1pPr algn="ctr">
              <a:defRPr spc="300"/>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88720" y="1746504"/>
            <a:ext cx="9829800" cy="4352544"/>
          </a:xfrm>
        </p:spPr>
        <p:txBody>
          <a:bodyPr/>
          <a:lstStyle>
            <a:lvl1pPr>
              <a:defRPr spc="0" baseline="0"/>
            </a:lvl1pPr>
            <a:lvl2pPr>
              <a:defRPr spc="0" baseline="0"/>
            </a:lvl2pPr>
            <a:lvl3pPr>
              <a:defRPr spc="0" baseline="0"/>
            </a:lvl3pPr>
            <a:lvl4pPr>
              <a:defRPr spc="0" baseline="0"/>
            </a:lvl4pPr>
            <a:lvl5pPr>
              <a:defRPr spc="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641840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endParaRPr lang="en-US" dirty="0"/>
          </a:p>
        </p:txBody>
      </p:sp>
      <p:sp>
        <p:nvSpPr>
          <p:cNvPr id="9" name="Slide Number Placeholder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1E607086-83FC-E680-56CD-FD986ACF5B7E}"/>
              </a:ext>
            </a:extLst>
          </p:cNvPr>
          <p:cNvSpPr>
            <a:spLocks noGrp="1"/>
          </p:cNvSpPr>
          <p:nvPr>
            <p:ph type="ftr" sz="quarter" idx="12"/>
          </p:nvPr>
        </p:nvSpPr>
        <p:spPr/>
        <p:txBody>
          <a:bodyPr/>
          <a:lstStyle/>
          <a:p>
            <a:r>
              <a:rPr lang="en-US" dirty="0"/>
              <a:t>presentation title</a:t>
            </a:r>
          </a:p>
        </p:txBody>
      </p:sp>
      <p:sp>
        <p:nvSpPr>
          <p:cNvPr id="5" name="Picture Placeholder 4">
            <a:extLst>
              <a:ext uri="{FF2B5EF4-FFF2-40B4-BE49-F238E27FC236}">
                <a16:creationId xmlns:a16="http://schemas.microsoft.com/office/drawing/2014/main" id="{B7811310-A21F-0BFB-8198-22EDFCF9F45B}"/>
              </a:ext>
            </a:extLst>
          </p:cNvPr>
          <p:cNvSpPr>
            <a:spLocks noGrp="1"/>
          </p:cNvSpPr>
          <p:nvPr>
            <p:ph type="pic" sz="quarter" idx="10"/>
          </p:nvPr>
        </p:nvSpPr>
        <p:spPr>
          <a:xfrm>
            <a:off x="5370576" y="658368"/>
            <a:ext cx="6821424" cy="3346704"/>
          </a:xfrm>
          <a:prstGeom prst="rect">
            <a:avLst/>
          </a:prstGeom>
        </p:spPr>
        <p:txBody>
          <a:bodyPr wrap="square">
            <a:noAutofit/>
          </a:bodyPr>
          <a:lstStyle/>
          <a:p>
            <a:endParaRPr lang="en-US" dirty="0"/>
          </a:p>
        </p:txBody>
      </p:sp>
      <p:cxnSp>
        <p:nvCxnSpPr>
          <p:cNvPr id="7" name="Straight Connector 6">
            <a:extLst>
              <a:ext uri="{FF2B5EF4-FFF2-40B4-BE49-F238E27FC236}">
                <a16:creationId xmlns:a16="http://schemas.microsoft.com/office/drawing/2014/main" id="{A73D2EFC-F14F-5508-06EE-4E5B5C535E16}"/>
              </a:ext>
            </a:extLst>
          </p:cNvPr>
          <p:cNvCxnSpPr>
            <a:cxnSpLocks/>
          </p:cNvCxnSpPr>
          <p:nvPr userDrawn="1"/>
        </p:nvCxnSpPr>
        <p:spPr>
          <a:xfrm>
            <a:off x="1819102" y="5548842"/>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28A6ACFB-D620-056D-1C62-903C5FBCEBCF}"/>
              </a:ext>
            </a:extLst>
          </p:cNvPr>
          <p:cNvSpPr>
            <a:spLocks noGrp="1"/>
          </p:cNvSpPr>
          <p:nvPr>
            <p:ph type="subTitle" idx="1"/>
          </p:nvPr>
        </p:nvSpPr>
        <p:spPr>
          <a:xfrm>
            <a:off x="1819656" y="5943600"/>
            <a:ext cx="4809744" cy="256032"/>
          </a:xfrm>
        </p:spPr>
        <p:txBody>
          <a:bodyPr/>
          <a:lstStyle>
            <a:lvl1pPr marL="0" indent="0" algn="l">
              <a:buNone/>
              <a:defRPr sz="2000" cap="all" spc="2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819656" y="2459736"/>
            <a:ext cx="5157216" cy="2670048"/>
          </a:xfrm>
        </p:spPr>
        <p:txBody>
          <a:bodyPr anchor="b"/>
          <a:lstStyle>
            <a:lvl1pPr algn="l">
              <a:lnSpc>
                <a:spcPts val="5200"/>
              </a:lnSpc>
              <a:defRPr sz="3600" spc="0" baseline="0">
                <a:latin typeface="+mn-lt"/>
              </a:defRPr>
            </a:lvl1pPr>
          </a:lstStyle>
          <a:p>
            <a:r>
              <a:rPr lang="en-US" dirty="0"/>
              <a:t>Click to edit Master title style</a:t>
            </a:r>
          </a:p>
        </p:txBody>
      </p:sp>
    </p:spTree>
    <p:extLst>
      <p:ext uri="{BB962C8B-B14F-4D97-AF65-F5344CB8AC3E}">
        <p14:creationId xmlns:p14="http://schemas.microsoft.com/office/powerpoint/2010/main" val="340618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97280" y="609600"/>
            <a:ext cx="10021824" cy="539496"/>
          </a:xfrm>
        </p:spPr>
        <p:txBody>
          <a:bodyPr/>
          <a:lstStyle>
            <a:lvl1pPr algn="ctr">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5" name="Picture Placeholder 8">
            <a:extLst>
              <a:ext uri="{FF2B5EF4-FFF2-40B4-BE49-F238E27FC236}">
                <a16:creationId xmlns:a16="http://schemas.microsoft.com/office/drawing/2014/main" id="{6F01F221-54DA-6EF2-D9DE-2B9A7AB60B1C}"/>
              </a:ext>
            </a:extLst>
          </p:cNvPr>
          <p:cNvSpPr>
            <a:spLocks noGrp="1"/>
          </p:cNvSpPr>
          <p:nvPr>
            <p:ph type="pic" sz="quarter" idx="12"/>
          </p:nvPr>
        </p:nvSpPr>
        <p:spPr>
          <a:xfrm>
            <a:off x="1298448" y="2441448"/>
            <a:ext cx="1828800" cy="1828800"/>
          </a:xfrm>
          <a:prstGeom prst="ellipse">
            <a:avLst/>
          </a:prstGeom>
        </p:spPr>
        <p:txBody>
          <a:bodyPr anchor="ctr">
            <a:noAutofit/>
          </a:bodyPr>
          <a:lstStyle>
            <a:lvl1pPr marL="0" indent="0" algn="ctr">
              <a:buNone/>
              <a:defRPr sz="1600"/>
            </a:lvl1pPr>
          </a:lstStyle>
          <a:p>
            <a:endParaRPr lang="en-US" dirty="0"/>
          </a:p>
        </p:txBody>
      </p:sp>
      <p:sp>
        <p:nvSpPr>
          <p:cNvPr id="6" name="Picture Placeholder 8">
            <a:extLst>
              <a:ext uri="{FF2B5EF4-FFF2-40B4-BE49-F238E27FC236}">
                <a16:creationId xmlns:a16="http://schemas.microsoft.com/office/drawing/2014/main" id="{9BEECCD2-A0EF-0622-7377-A2BAE978656E}"/>
              </a:ext>
            </a:extLst>
          </p:cNvPr>
          <p:cNvSpPr>
            <a:spLocks noGrp="1"/>
          </p:cNvSpPr>
          <p:nvPr>
            <p:ph type="pic" sz="quarter" idx="13"/>
          </p:nvPr>
        </p:nvSpPr>
        <p:spPr>
          <a:xfrm>
            <a:off x="3886200" y="2441448"/>
            <a:ext cx="1828800" cy="1828800"/>
          </a:xfrm>
          <a:prstGeom prst="ellipse">
            <a:avLst/>
          </a:prstGeom>
        </p:spPr>
        <p:txBody>
          <a:bodyPr anchor="ctr">
            <a:noAutofit/>
          </a:bodyPr>
          <a:lstStyle>
            <a:lvl1pPr marL="0" indent="0" algn="ctr">
              <a:buNone/>
              <a:defRPr sz="1600"/>
            </a:lvl1pPr>
          </a:lstStyle>
          <a:p>
            <a:endParaRPr lang="en-US" dirty="0"/>
          </a:p>
        </p:txBody>
      </p:sp>
      <p:sp>
        <p:nvSpPr>
          <p:cNvPr id="7" name="Picture Placeholder 8">
            <a:extLst>
              <a:ext uri="{FF2B5EF4-FFF2-40B4-BE49-F238E27FC236}">
                <a16:creationId xmlns:a16="http://schemas.microsoft.com/office/drawing/2014/main" id="{DDD9A982-D940-ADB7-F949-B3898D1984E6}"/>
              </a:ext>
            </a:extLst>
          </p:cNvPr>
          <p:cNvSpPr>
            <a:spLocks noGrp="1"/>
          </p:cNvSpPr>
          <p:nvPr>
            <p:ph type="pic" sz="quarter" idx="14"/>
          </p:nvPr>
        </p:nvSpPr>
        <p:spPr>
          <a:xfrm>
            <a:off x="6473952" y="2441448"/>
            <a:ext cx="1828800" cy="1828800"/>
          </a:xfrm>
          <a:prstGeom prst="ellipse">
            <a:avLst/>
          </a:prstGeom>
        </p:spPr>
        <p:txBody>
          <a:bodyPr anchor="ctr">
            <a:noAutofit/>
          </a:bodyPr>
          <a:lstStyle>
            <a:lvl1pPr marL="0" indent="0" algn="ctr">
              <a:buNone/>
              <a:defRPr sz="1600"/>
            </a:lvl1pPr>
          </a:lstStyle>
          <a:p>
            <a:endParaRPr lang="en-US" dirty="0"/>
          </a:p>
        </p:txBody>
      </p:sp>
      <p:sp>
        <p:nvSpPr>
          <p:cNvPr id="8" name="Picture Placeholder 8">
            <a:extLst>
              <a:ext uri="{FF2B5EF4-FFF2-40B4-BE49-F238E27FC236}">
                <a16:creationId xmlns:a16="http://schemas.microsoft.com/office/drawing/2014/main" id="{492630AD-4FA0-C5D3-DC29-AE0E67CB6CAA}"/>
              </a:ext>
            </a:extLst>
          </p:cNvPr>
          <p:cNvSpPr>
            <a:spLocks noGrp="1"/>
          </p:cNvSpPr>
          <p:nvPr>
            <p:ph type="pic" sz="quarter" idx="15"/>
          </p:nvPr>
        </p:nvSpPr>
        <p:spPr>
          <a:xfrm>
            <a:off x="9034272" y="2441448"/>
            <a:ext cx="1828800" cy="1828800"/>
          </a:xfrm>
          <a:prstGeom prst="ellipse">
            <a:avLst/>
          </a:prstGeom>
        </p:spPr>
        <p:txBody>
          <a:bodyPr anchor="ctr">
            <a:noAutofit/>
          </a:bodyPr>
          <a:lstStyle>
            <a:lvl1pPr marL="0" indent="0" algn="ctr">
              <a:buNone/>
              <a:defRPr sz="1600"/>
            </a:lvl1pPr>
          </a:lstStyle>
          <a:p>
            <a:endParaRPr lang="en-US" dirty="0"/>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dirty="0"/>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886200"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886200"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dirty="0"/>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6473952"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6473952"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dirty="0"/>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9070848" y="4974336"/>
            <a:ext cx="1828800" cy="539496"/>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9070848" y="5596128"/>
            <a:ext cx="1828800" cy="347472"/>
          </a:xfrm>
        </p:spPr>
        <p:txBody>
          <a:bodyPr lIns="0" tIns="0" rIns="0" bIns="0" anchor="t">
            <a:noAutofit/>
          </a:bodyPr>
          <a:lstStyle>
            <a:lvl1pPr marL="0" indent="0" algn="ctr">
              <a:lnSpc>
                <a:spcPct val="100000"/>
              </a:lnSpc>
              <a:spcBef>
                <a:spcPts val="0"/>
              </a:spcBef>
              <a:buNone/>
              <a:defRPr sz="1400" b="0">
                <a:solidFill>
                  <a:schemeClr val="tx1"/>
                </a:solidFill>
                <a:latin typeface="+mn-lt"/>
              </a:defRPr>
            </a:lvl1pPr>
          </a:lstStyle>
          <a:p>
            <a:pPr lvl="0"/>
            <a:r>
              <a:rPr lang="en-US" dirty="0"/>
              <a:t>Click to edit Master text styles</a:t>
            </a:r>
          </a:p>
        </p:txBody>
      </p:sp>
      <p:cxnSp>
        <p:nvCxnSpPr>
          <p:cNvPr id="18" name="Straight Connector 17">
            <a:extLst>
              <a:ext uri="{FF2B5EF4-FFF2-40B4-BE49-F238E27FC236}">
                <a16:creationId xmlns:a16="http://schemas.microsoft.com/office/drawing/2014/main" id="{B6E73E07-0346-2BA8-44BC-6CB3BDEAAA99}"/>
              </a:ext>
            </a:extLst>
          </p:cNvPr>
          <p:cNvCxnSpPr>
            <a:cxnSpLocks/>
          </p:cNvCxnSpPr>
          <p:nvPr userDrawn="1"/>
        </p:nvCxnSpPr>
        <p:spPr>
          <a:xfrm>
            <a:off x="4592478"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6E62977-27C7-5882-6A33-75257911D09A}"/>
              </a:ext>
            </a:extLst>
          </p:cNvPr>
          <p:cNvCxnSpPr>
            <a:cxnSpLocks/>
          </p:cNvCxnSpPr>
          <p:nvPr userDrawn="1"/>
        </p:nvCxnSpPr>
        <p:spPr>
          <a:xfrm>
            <a:off x="2004720"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705476C-2972-A423-7282-BABA9AAB32E6}"/>
              </a:ext>
            </a:extLst>
          </p:cNvPr>
          <p:cNvCxnSpPr>
            <a:cxnSpLocks/>
          </p:cNvCxnSpPr>
          <p:nvPr userDrawn="1"/>
        </p:nvCxnSpPr>
        <p:spPr>
          <a:xfrm>
            <a:off x="9737699"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E0D781B-3CB4-A523-427F-3D444B28E60E}"/>
              </a:ext>
            </a:extLst>
          </p:cNvPr>
          <p:cNvCxnSpPr>
            <a:cxnSpLocks/>
          </p:cNvCxnSpPr>
          <p:nvPr userDrawn="1"/>
        </p:nvCxnSpPr>
        <p:spPr>
          <a:xfrm>
            <a:off x="7183278" y="4688743"/>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048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97280" y="609600"/>
            <a:ext cx="10332720" cy="539496"/>
          </a:xfrm>
        </p:spPr>
        <p:txBody>
          <a:bodyPr/>
          <a:lstStyle>
            <a:lvl1pPr algn="ctr">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5" name="Picture Placeholder 8">
            <a:extLst>
              <a:ext uri="{FF2B5EF4-FFF2-40B4-BE49-F238E27FC236}">
                <a16:creationId xmlns:a16="http://schemas.microsoft.com/office/drawing/2014/main" id="{6F01F221-54DA-6EF2-D9DE-2B9A7AB60B1C}"/>
              </a:ext>
            </a:extLst>
          </p:cNvPr>
          <p:cNvSpPr>
            <a:spLocks noGrp="1"/>
          </p:cNvSpPr>
          <p:nvPr>
            <p:ph type="pic" sz="quarter" idx="12"/>
          </p:nvPr>
        </p:nvSpPr>
        <p:spPr>
          <a:xfrm>
            <a:off x="1636776" y="1755648"/>
            <a:ext cx="1143000" cy="1143000"/>
          </a:xfrm>
          <a:prstGeom prst="ellipse">
            <a:avLst/>
          </a:prstGeom>
        </p:spPr>
        <p:txBody>
          <a:bodyPr anchor="ctr">
            <a:noAutofit/>
          </a:bodyPr>
          <a:lstStyle>
            <a:lvl1pPr marL="0" indent="0" algn="ctr">
              <a:buNone/>
              <a:defRPr sz="1600"/>
            </a:lvl1pPr>
          </a:lstStyle>
          <a:p>
            <a:endParaRPr lang="en-US" dirty="0"/>
          </a:p>
        </p:txBody>
      </p:sp>
      <p:sp>
        <p:nvSpPr>
          <p:cNvPr id="6" name="Picture Placeholder 8">
            <a:extLst>
              <a:ext uri="{FF2B5EF4-FFF2-40B4-BE49-F238E27FC236}">
                <a16:creationId xmlns:a16="http://schemas.microsoft.com/office/drawing/2014/main" id="{9BEECCD2-A0EF-0622-7377-A2BAE978656E}"/>
              </a:ext>
            </a:extLst>
          </p:cNvPr>
          <p:cNvSpPr>
            <a:spLocks noGrp="1"/>
          </p:cNvSpPr>
          <p:nvPr>
            <p:ph type="pic" sz="quarter" idx="13"/>
          </p:nvPr>
        </p:nvSpPr>
        <p:spPr>
          <a:xfrm>
            <a:off x="4224528" y="1755648"/>
            <a:ext cx="1143000" cy="1143000"/>
          </a:xfrm>
          <a:prstGeom prst="ellipse">
            <a:avLst/>
          </a:prstGeom>
        </p:spPr>
        <p:txBody>
          <a:bodyPr anchor="ctr">
            <a:noAutofit/>
          </a:bodyPr>
          <a:lstStyle>
            <a:lvl1pPr marL="0" indent="0" algn="ctr">
              <a:buNone/>
              <a:defRPr sz="1600"/>
            </a:lvl1pPr>
          </a:lstStyle>
          <a:p>
            <a:endParaRPr lang="en-US" dirty="0"/>
          </a:p>
        </p:txBody>
      </p:sp>
      <p:sp>
        <p:nvSpPr>
          <p:cNvPr id="7" name="Picture Placeholder 8">
            <a:extLst>
              <a:ext uri="{FF2B5EF4-FFF2-40B4-BE49-F238E27FC236}">
                <a16:creationId xmlns:a16="http://schemas.microsoft.com/office/drawing/2014/main" id="{DDD9A982-D940-ADB7-F949-B3898D1984E6}"/>
              </a:ext>
            </a:extLst>
          </p:cNvPr>
          <p:cNvSpPr>
            <a:spLocks noGrp="1"/>
          </p:cNvSpPr>
          <p:nvPr>
            <p:ph type="pic" sz="quarter" idx="14"/>
          </p:nvPr>
        </p:nvSpPr>
        <p:spPr>
          <a:xfrm>
            <a:off x="6848856" y="1755648"/>
            <a:ext cx="1143000" cy="1143000"/>
          </a:xfrm>
          <a:prstGeom prst="ellipse">
            <a:avLst/>
          </a:prstGeom>
        </p:spPr>
        <p:txBody>
          <a:bodyPr anchor="ctr">
            <a:noAutofit/>
          </a:bodyPr>
          <a:lstStyle>
            <a:lvl1pPr marL="0" indent="0" algn="ctr">
              <a:buNone/>
              <a:defRPr sz="1600"/>
            </a:lvl1pPr>
          </a:lstStyle>
          <a:p>
            <a:endParaRPr lang="en-US" dirty="0"/>
          </a:p>
        </p:txBody>
      </p:sp>
      <p:sp>
        <p:nvSpPr>
          <p:cNvPr id="8" name="Picture Placeholder 8">
            <a:extLst>
              <a:ext uri="{FF2B5EF4-FFF2-40B4-BE49-F238E27FC236}">
                <a16:creationId xmlns:a16="http://schemas.microsoft.com/office/drawing/2014/main" id="{492630AD-4FA0-C5D3-DC29-AE0E67CB6CAA}"/>
              </a:ext>
            </a:extLst>
          </p:cNvPr>
          <p:cNvSpPr>
            <a:spLocks noGrp="1"/>
          </p:cNvSpPr>
          <p:nvPr>
            <p:ph type="pic" sz="quarter" idx="15"/>
          </p:nvPr>
        </p:nvSpPr>
        <p:spPr>
          <a:xfrm>
            <a:off x="9381744" y="1755648"/>
            <a:ext cx="1143000" cy="1143000"/>
          </a:xfrm>
          <a:prstGeom prst="ellipse">
            <a:avLst/>
          </a:prstGeom>
        </p:spPr>
        <p:txBody>
          <a:bodyPr anchor="ctr">
            <a:noAutofit/>
          </a:bodyPr>
          <a:lstStyle>
            <a:lvl1pPr marL="0" indent="0" algn="ctr">
              <a:buNone/>
              <a:defRPr sz="1600"/>
            </a:lvl1pPr>
          </a:lstStyle>
          <a:p>
            <a:endParaRPr lang="en-US" dirty="0"/>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886200"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886200"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6510528"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6510528"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9034272" y="3300984"/>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9034272" y="37307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BF42A71B-2F05-7F67-85C0-0C5AA947983D}"/>
              </a:ext>
            </a:extLst>
          </p:cNvPr>
          <p:cNvCxnSpPr>
            <a:cxnSpLocks/>
          </p:cNvCxnSpPr>
          <p:nvPr userDrawn="1"/>
        </p:nvCxnSpPr>
        <p:spPr>
          <a:xfrm>
            <a:off x="4684061"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C25395-CA95-6040-8ED6-C7D8A2E16C49}"/>
              </a:ext>
            </a:extLst>
          </p:cNvPr>
          <p:cNvCxnSpPr>
            <a:cxnSpLocks/>
          </p:cNvCxnSpPr>
          <p:nvPr userDrawn="1"/>
        </p:nvCxnSpPr>
        <p:spPr>
          <a:xfrm>
            <a:off x="2096160"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2F589B-649A-57C2-1D3E-79FDFF84BADB}"/>
              </a:ext>
            </a:extLst>
          </p:cNvPr>
          <p:cNvCxnSpPr>
            <a:cxnSpLocks/>
          </p:cNvCxnSpPr>
          <p:nvPr userDrawn="1"/>
        </p:nvCxnSpPr>
        <p:spPr>
          <a:xfrm>
            <a:off x="9837985"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F3728F-0FBF-5AD2-357E-FFCFFBF7687E}"/>
              </a:ext>
            </a:extLst>
          </p:cNvPr>
          <p:cNvCxnSpPr>
            <a:cxnSpLocks/>
          </p:cNvCxnSpPr>
          <p:nvPr userDrawn="1"/>
        </p:nvCxnSpPr>
        <p:spPr>
          <a:xfrm>
            <a:off x="7306235" y="3104299"/>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Picture Placeholder 8">
            <a:extLst>
              <a:ext uri="{FF2B5EF4-FFF2-40B4-BE49-F238E27FC236}">
                <a16:creationId xmlns:a16="http://schemas.microsoft.com/office/drawing/2014/main" id="{09A756E1-5275-58A9-7B09-95BEA4F4FACA}"/>
              </a:ext>
            </a:extLst>
          </p:cNvPr>
          <p:cNvSpPr>
            <a:spLocks noGrp="1"/>
          </p:cNvSpPr>
          <p:nvPr>
            <p:ph type="pic" sz="quarter" idx="24"/>
          </p:nvPr>
        </p:nvSpPr>
        <p:spPr>
          <a:xfrm>
            <a:off x="1636776" y="4270248"/>
            <a:ext cx="1143000" cy="1143000"/>
          </a:xfrm>
          <a:prstGeom prst="ellipse">
            <a:avLst/>
          </a:prstGeom>
        </p:spPr>
        <p:txBody>
          <a:bodyPr anchor="ctr">
            <a:noAutofit/>
          </a:bodyPr>
          <a:lstStyle>
            <a:lvl1pPr marL="0" indent="0" algn="ctr">
              <a:buNone/>
              <a:defRPr sz="1600"/>
            </a:lvl1pPr>
          </a:lstStyle>
          <a:p>
            <a:endParaRPr lang="en-US" dirty="0"/>
          </a:p>
        </p:txBody>
      </p:sp>
      <p:sp>
        <p:nvSpPr>
          <p:cNvPr id="22" name="Picture Placeholder 8">
            <a:extLst>
              <a:ext uri="{FF2B5EF4-FFF2-40B4-BE49-F238E27FC236}">
                <a16:creationId xmlns:a16="http://schemas.microsoft.com/office/drawing/2014/main" id="{A4DA2F88-85BF-29B8-6321-AF19B25A6261}"/>
              </a:ext>
            </a:extLst>
          </p:cNvPr>
          <p:cNvSpPr>
            <a:spLocks noGrp="1"/>
          </p:cNvSpPr>
          <p:nvPr>
            <p:ph type="pic" sz="quarter" idx="25"/>
          </p:nvPr>
        </p:nvSpPr>
        <p:spPr>
          <a:xfrm>
            <a:off x="4224528" y="4270248"/>
            <a:ext cx="1143000" cy="1143000"/>
          </a:xfrm>
          <a:prstGeom prst="ellipse">
            <a:avLst/>
          </a:prstGeom>
        </p:spPr>
        <p:txBody>
          <a:bodyPr anchor="ctr">
            <a:noAutofit/>
          </a:bodyPr>
          <a:lstStyle>
            <a:lvl1pPr marL="0" indent="0" algn="ctr">
              <a:buNone/>
              <a:defRPr sz="1600"/>
            </a:lvl1pPr>
          </a:lstStyle>
          <a:p>
            <a:endParaRPr lang="en-US" dirty="0"/>
          </a:p>
        </p:txBody>
      </p:sp>
      <p:sp>
        <p:nvSpPr>
          <p:cNvPr id="23" name="Picture Placeholder 8">
            <a:extLst>
              <a:ext uri="{FF2B5EF4-FFF2-40B4-BE49-F238E27FC236}">
                <a16:creationId xmlns:a16="http://schemas.microsoft.com/office/drawing/2014/main" id="{4636CEF4-05E9-F5BB-BD6F-6B081DBDCA9D}"/>
              </a:ext>
            </a:extLst>
          </p:cNvPr>
          <p:cNvSpPr>
            <a:spLocks noGrp="1"/>
          </p:cNvSpPr>
          <p:nvPr>
            <p:ph type="pic" sz="quarter" idx="26"/>
          </p:nvPr>
        </p:nvSpPr>
        <p:spPr>
          <a:xfrm>
            <a:off x="6848856" y="4270248"/>
            <a:ext cx="1143000" cy="1143000"/>
          </a:xfrm>
          <a:prstGeom prst="ellipse">
            <a:avLst/>
          </a:prstGeom>
        </p:spPr>
        <p:txBody>
          <a:bodyPr anchor="ctr">
            <a:noAutofit/>
          </a:bodyPr>
          <a:lstStyle>
            <a:lvl1pPr marL="0" indent="0" algn="ctr">
              <a:buNone/>
              <a:defRPr sz="1600"/>
            </a:lvl1pPr>
          </a:lstStyle>
          <a:p>
            <a:endParaRPr lang="en-US" dirty="0"/>
          </a:p>
        </p:txBody>
      </p:sp>
      <p:sp>
        <p:nvSpPr>
          <p:cNvPr id="24" name="Picture Placeholder 8">
            <a:extLst>
              <a:ext uri="{FF2B5EF4-FFF2-40B4-BE49-F238E27FC236}">
                <a16:creationId xmlns:a16="http://schemas.microsoft.com/office/drawing/2014/main" id="{67B57C06-A1D0-7C74-6A14-2BFF0B1FC172}"/>
              </a:ext>
            </a:extLst>
          </p:cNvPr>
          <p:cNvSpPr>
            <a:spLocks noGrp="1"/>
          </p:cNvSpPr>
          <p:nvPr>
            <p:ph type="pic" sz="quarter" idx="27"/>
          </p:nvPr>
        </p:nvSpPr>
        <p:spPr>
          <a:xfrm>
            <a:off x="9381744" y="4270248"/>
            <a:ext cx="1143000" cy="1143000"/>
          </a:xfrm>
          <a:prstGeom prst="ellipse">
            <a:avLst/>
          </a:prstGeom>
        </p:spPr>
        <p:txBody>
          <a:bodyPr anchor="ctr">
            <a:noAutofit/>
          </a:bodyPr>
          <a:lstStyle>
            <a:lvl1pPr marL="0" indent="0" algn="ctr">
              <a:buNone/>
              <a:defRPr sz="1600"/>
            </a:lvl1pPr>
          </a:lstStyle>
          <a:p>
            <a:endParaRPr lang="en-US" dirty="0"/>
          </a:p>
        </p:txBody>
      </p: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1298448"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1298448"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sp>
        <p:nvSpPr>
          <p:cNvPr id="27" name="Text Placeholder 13">
            <a:extLst>
              <a:ext uri="{FF2B5EF4-FFF2-40B4-BE49-F238E27FC236}">
                <a16:creationId xmlns:a16="http://schemas.microsoft.com/office/drawing/2014/main" id="{697C28E5-6260-6DA9-B4F0-665506F52586}"/>
              </a:ext>
            </a:extLst>
          </p:cNvPr>
          <p:cNvSpPr>
            <a:spLocks noGrp="1"/>
          </p:cNvSpPr>
          <p:nvPr>
            <p:ph type="body" sz="quarter" idx="30"/>
          </p:nvPr>
        </p:nvSpPr>
        <p:spPr>
          <a:xfrm>
            <a:off x="3886200"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28" name="Text Placeholder 13">
            <a:extLst>
              <a:ext uri="{FF2B5EF4-FFF2-40B4-BE49-F238E27FC236}">
                <a16:creationId xmlns:a16="http://schemas.microsoft.com/office/drawing/2014/main" id="{A594A25E-7F2D-4188-16B7-C34485FDD2F8}"/>
              </a:ext>
            </a:extLst>
          </p:cNvPr>
          <p:cNvSpPr>
            <a:spLocks noGrp="1"/>
          </p:cNvSpPr>
          <p:nvPr>
            <p:ph type="body" sz="quarter" idx="31"/>
          </p:nvPr>
        </p:nvSpPr>
        <p:spPr>
          <a:xfrm>
            <a:off x="3886200"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sp>
        <p:nvSpPr>
          <p:cNvPr id="29" name="Text Placeholder 13">
            <a:extLst>
              <a:ext uri="{FF2B5EF4-FFF2-40B4-BE49-F238E27FC236}">
                <a16:creationId xmlns:a16="http://schemas.microsoft.com/office/drawing/2014/main" id="{584B38BF-6197-486D-7134-F86E1754AF78}"/>
              </a:ext>
            </a:extLst>
          </p:cNvPr>
          <p:cNvSpPr>
            <a:spLocks noGrp="1"/>
          </p:cNvSpPr>
          <p:nvPr>
            <p:ph type="body" sz="quarter" idx="32"/>
          </p:nvPr>
        </p:nvSpPr>
        <p:spPr>
          <a:xfrm>
            <a:off x="6510528"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30" name="Text Placeholder 13">
            <a:extLst>
              <a:ext uri="{FF2B5EF4-FFF2-40B4-BE49-F238E27FC236}">
                <a16:creationId xmlns:a16="http://schemas.microsoft.com/office/drawing/2014/main" id="{D788F8D9-8CDB-C458-9AAD-0426AB467D2A}"/>
              </a:ext>
            </a:extLst>
          </p:cNvPr>
          <p:cNvSpPr>
            <a:spLocks noGrp="1"/>
          </p:cNvSpPr>
          <p:nvPr>
            <p:ph type="body" sz="quarter" idx="33"/>
          </p:nvPr>
        </p:nvSpPr>
        <p:spPr>
          <a:xfrm>
            <a:off x="6510528"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sp>
        <p:nvSpPr>
          <p:cNvPr id="31" name="Text Placeholder 13">
            <a:extLst>
              <a:ext uri="{FF2B5EF4-FFF2-40B4-BE49-F238E27FC236}">
                <a16:creationId xmlns:a16="http://schemas.microsoft.com/office/drawing/2014/main" id="{78447882-2C86-B3A7-9450-29A0778E1B08}"/>
              </a:ext>
            </a:extLst>
          </p:cNvPr>
          <p:cNvSpPr>
            <a:spLocks noGrp="1"/>
          </p:cNvSpPr>
          <p:nvPr>
            <p:ph type="body" sz="quarter" idx="34"/>
          </p:nvPr>
        </p:nvSpPr>
        <p:spPr>
          <a:xfrm>
            <a:off x="9034272" y="5824728"/>
            <a:ext cx="1828800" cy="411480"/>
          </a:xfrm>
        </p:spPr>
        <p:txBody>
          <a:bodyPr lIns="0" tIns="0" rIns="0" bIns="0" anchor="b">
            <a:noAutofit/>
          </a:bodyPr>
          <a:lstStyle>
            <a:lvl1pPr marL="0" indent="0" algn="ctr">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32" name="Text Placeholder 13">
            <a:extLst>
              <a:ext uri="{FF2B5EF4-FFF2-40B4-BE49-F238E27FC236}">
                <a16:creationId xmlns:a16="http://schemas.microsoft.com/office/drawing/2014/main" id="{E321AAE1-532A-23F0-9108-055D0D7BDFBA}"/>
              </a:ext>
            </a:extLst>
          </p:cNvPr>
          <p:cNvSpPr>
            <a:spLocks noGrp="1"/>
          </p:cNvSpPr>
          <p:nvPr>
            <p:ph type="body" sz="quarter" idx="35"/>
          </p:nvPr>
        </p:nvSpPr>
        <p:spPr>
          <a:xfrm>
            <a:off x="9034272" y="6245352"/>
            <a:ext cx="1828800" cy="347472"/>
          </a:xfrm>
        </p:spPr>
        <p:txBody>
          <a:bodyPr lIns="0" tIns="0" rIns="0" bIns="0" anchor="t">
            <a:noAutofit/>
          </a:bodyPr>
          <a:lstStyle>
            <a:lvl1pPr marL="0" indent="0" algn="ctr">
              <a:lnSpc>
                <a:spcPct val="100000"/>
              </a:lnSpc>
              <a:spcBef>
                <a:spcPts val="0"/>
              </a:spcBef>
              <a:buNone/>
              <a:defRPr sz="1200" b="0">
                <a:solidFill>
                  <a:schemeClr val="tx1"/>
                </a:solidFill>
                <a:latin typeface="+mn-lt"/>
              </a:defRPr>
            </a:lvl1pPr>
          </a:lstStyle>
          <a:p>
            <a:pPr lvl="0"/>
            <a:r>
              <a:rPr lang="en-US" dirty="0"/>
              <a:t>Click to edit Master text styles</a:t>
            </a:r>
          </a:p>
        </p:txBody>
      </p:sp>
      <p:cxnSp>
        <p:nvCxnSpPr>
          <p:cNvPr id="33" name="Straight Connector 32">
            <a:extLst>
              <a:ext uri="{FF2B5EF4-FFF2-40B4-BE49-F238E27FC236}">
                <a16:creationId xmlns:a16="http://schemas.microsoft.com/office/drawing/2014/main" id="{11BC4478-FBEA-422F-73BA-0A422F15D7EA}"/>
              </a:ext>
            </a:extLst>
          </p:cNvPr>
          <p:cNvCxnSpPr>
            <a:cxnSpLocks/>
          </p:cNvCxnSpPr>
          <p:nvPr userDrawn="1"/>
        </p:nvCxnSpPr>
        <p:spPr>
          <a:xfrm>
            <a:off x="4684061"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A9AA302-5107-FDE7-557C-3305A9A7DEC2}"/>
              </a:ext>
            </a:extLst>
          </p:cNvPr>
          <p:cNvCxnSpPr>
            <a:cxnSpLocks/>
          </p:cNvCxnSpPr>
          <p:nvPr userDrawn="1"/>
        </p:nvCxnSpPr>
        <p:spPr>
          <a:xfrm>
            <a:off x="2096160"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9C9F7A3-B120-C59A-E379-173F84B7D153}"/>
              </a:ext>
            </a:extLst>
          </p:cNvPr>
          <p:cNvCxnSpPr>
            <a:cxnSpLocks/>
          </p:cNvCxnSpPr>
          <p:nvPr userDrawn="1"/>
        </p:nvCxnSpPr>
        <p:spPr>
          <a:xfrm>
            <a:off x="9837985"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073A4E7-9D16-A6C0-E297-A36B10A2FABB}"/>
              </a:ext>
            </a:extLst>
          </p:cNvPr>
          <p:cNvCxnSpPr>
            <a:cxnSpLocks/>
          </p:cNvCxnSpPr>
          <p:nvPr userDrawn="1"/>
        </p:nvCxnSpPr>
        <p:spPr>
          <a:xfrm>
            <a:off x="7306235" y="5623560"/>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77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7068A9B7-F56A-44B7-D61E-66289C79F1C3}"/>
              </a:ext>
            </a:extLst>
          </p:cNvPr>
          <p:cNvSpPr>
            <a:spLocks noGrp="1"/>
          </p:cNvSpPr>
          <p:nvPr>
            <p:ph type="pic" sz="quarter" idx="30"/>
          </p:nvPr>
        </p:nvSpPr>
        <p:spPr>
          <a:xfrm>
            <a:off x="0" y="5175504"/>
            <a:ext cx="12188952" cy="1682496"/>
          </a:xfrm>
        </p:spPr>
        <p:txBody>
          <a:bodyPr anchor="ctr"/>
          <a:lstStyle>
            <a:lvl1pPr marL="0" indent="0" algn="ctr">
              <a:buNone/>
              <a:defRPr/>
            </a:lvl1pPr>
          </a:lstStyle>
          <a:p>
            <a:endParaRPr lang="en-US" dirty="0"/>
          </a:p>
        </p:txBody>
      </p:sp>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085088" y="609600"/>
            <a:ext cx="10021824" cy="1252728"/>
          </a:xfrm>
        </p:spPr>
        <p:txBody>
          <a:bodyPr/>
          <a:lstStyle>
            <a:lvl1pPr algn="ctr">
              <a:lnSpc>
                <a:spcPts val="5760"/>
              </a:lnSpc>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lvl1pPr>
              <a:defRPr>
                <a:solidFill>
                  <a:schemeClr val="bg1"/>
                </a:solidFill>
              </a:defRPr>
            </a:lvl1p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383280"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383280"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5468112"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5468112"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7552944"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7552944"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BF42A71B-2F05-7F67-85C0-0C5AA947983D}"/>
              </a:ext>
            </a:extLst>
          </p:cNvPr>
          <p:cNvCxnSpPr>
            <a:cxnSpLocks/>
          </p:cNvCxnSpPr>
          <p:nvPr userDrawn="1"/>
        </p:nvCxnSpPr>
        <p:spPr>
          <a:xfrm>
            <a:off x="3383280"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C25395-CA95-6040-8ED6-C7D8A2E16C49}"/>
              </a:ext>
            </a:extLst>
          </p:cNvPr>
          <p:cNvCxnSpPr>
            <a:cxnSpLocks/>
          </p:cNvCxnSpPr>
          <p:nvPr userDrawn="1"/>
        </p:nvCxnSpPr>
        <p:spPr>
          <a:xfrm>
            <a:off x="9637776"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2F589B-649A-57C2-1D3E-79FDFF84BADB}"/>
              </a:ext>
            </a:extLst>
          </p:cNvPr>
          <p:cNvCxnSpPr>
            <a:cxnSpLocks/>
          </p:cNvCxnSpPr>
          <p:nvPr userDrawn="1"/>
        </p:nvCxnSpPr>
        <p:spPr>
          <a:xfrm>
            <a:off x="7552944"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F3728F-0FBF-5AD2-357E-FFCFFBF7687E}"/>
              </a:ext>
            </a:extLst>
          </p:cNvPr>
          <p:cNvCxnSpPr>
            <a:cxnSpLocks/>
          </p:cNvCxnSpPr>
          <p:nvPr userDrawn="1"/>
        </p:nvCxnSpPr>
        <p:spPr>
          <a:xfrm>
            <a:off x="5468112"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9637776" y="2441448"/>
            <a:ext cx="1280160" cy="758952"/>
          </a:xfrm>
        </p:spPr>
        <p:txBody>
          <a:bodyPr lIns="0" tIns="0" rIns="0" bIns="0" anchor="b">
            <a:noAutofit/>
          </a:bodyPr>
          <a:lstStyle>
            <a:lvl1pPr marL="0" indent="0" algn="l">
              <a:lnSpc>
                <a:spcPct val="100000"/>
              </a:lnSpc>
              <a:spcBef>
                <a:spcPts val="0"/>
              </a:spcBef>
              <a:buNone/>
              <a:defRPr sz="1400" b="0" cap="all" spc="200" baseline="0">
                <a:solidFill>
                  <a:schemeClr val="tx1"/>
                </a:solidFill>
                <a:latin typeface="+mj-lt"/>
              </a:defRPr>
            </a:lvl1pPr>
          </a:lstStyle>
          <a:p>
            <a:pPr lvl="0"/>
            <a:r>
              <a:rPr lang="en-US" dirty="0"/>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9637776" y="3730752"/>
            <a:ext cx="128016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cxnSp>
        <p:nvCxnSpPr>
          <p:cNvPr id="34" name="Straight Connector 33">
            <a:extLst>
              <a:ext uri="{FF2B5EF4-FFF2-40B4-BE49-F238E27FC236}">
                <a16:creationId xmlns:a16="http://schemas.microsoft.com/office/drawing/2014/main" id="{7A9AA302-5107-FDE7-557C-3305A9A7DEC2}"/>
              </a:ext>
            </a:extLst>
          </p:cNvPr>
          <p:cNvCxnSpPr>
            <a:cxnSpLocks/>
          </p:cNvCxnSpPr>
          <p:nvPr userDrawn="1"/>
        </p:nvCxnSpPr>
        <p:spPr>
          <a:xfrm>
            <a:off x="1298448" y="3438144"/>
            <a:ext cx="22860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10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7068A9B7-F56A-44B7-D61E-66289C79F1C3}"/>
              </a:ext>
            </a:extLst>
          </p:cNvPr>
          <p:cNvSpPr>
            <a:spLocks noGrp="1"/>
          </p:cNvSpPr>
          <p:nvPr>
            <p:ph type="pic" sz="quarter" idx="30"/>
          </p:nvPr>
        </p:nvSpPr>
        <p:spPr>
          <a:xfrm>
            <a:off x="0" y="0"/>
            <a:ext cx="12188952" cy="1682496"/>
          </a:xfrm>
        </p:spPr>
        <p:txBody>
          <a:bodyPr anchor="ctr"/>
          <a:lstStyle>
            <a:lvl1pPr marL="0" indent="0" algn="ctr">
              <a:buNone/>
              <a:defRPr/>
            </a:lvl1pPr>
          </a:lstStyle>
          <a:p>
            <a:endParaRPr lang="en-US" dirty="0"/>
          </a:p>
        </p:txBody>
      </p:sp>
      <p:sp>
        <p:nvSpPr>
          <p:cNvPr id="2" name="Title 1">
            <a:extLst>
              <a:ext uri="{FF2B5EF4-FFF2-40B4-BE49-F238E27FC236}">
                <a16:creationId xmlns:a16="http://schemas.microsoft.com/office/drawing/2014/main" id="{0783ED19-9B5E-8852-24D6-62401816CBB7}"/>
              </a:ext>
            </a:extLst>
          </p:cNvPr>
          <p:cNvSpPr>
            <a:spLocks noGrp="1"/>
          </p:cNvSpPr>
          <p:nvPr>
            <p:ph type="title"/>
          </p:nvPr>
        </p:nvSpPr>
        <p:spPr>
          <a:xfrm>
            <a:off x="1298448" y="5221224"/>
            <a:ext cx="3621024" cy="621792"/>
          </a:xfrm>
        </p:spPr>
        <p:txBody>
          <a:bodyPr/>
          <a:lstStyle>
            <a:lvl1pPr algn="l">
              <a:lnSpc>
                <a:spcPts val="5760"/>
              </a:lnSpc>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4307A8A0-5009-A086-A6AE-542CA4684892}"/>
              </a:ext>
            </a:extLst>
          </p:cNvPr>
          <p:cNvSpPr>
            <a:spLocks noGrp="1"/>
          </p:cNvSpPr>
          <p:nvPr>
            <p:ph type="sldNum" sz="quarter" idx="10"/>
          </p:nvPr>
        </p:nvSpPr>
        <p:spPr/>
        <p:txBody>
          <a:bodyPr/>
          <a:lstStyle>
            <a:lvl1pPr>
              <a:defRPr>
                <a:solidFill>
                  <a:schemeClr val="accent1"/>
                </a:solidFill>
              </a:defRPr>
            </a:lvl1p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56746F73-AB2D-A55B-67FD-85A2F20D50E8}"/>
              </a:ext>
            </a:extLst>
          </p:cNvPr>
          <p:cNvSpPr>
            <a:spLocks noGrp="1"/>
          </p:cNvSpPr>
          <p:nvPr>
            <p:ph type="ftr" sz="quarter" idx="11"/>
          </p:nvPr>
        </p:nvSpPr>
        <p:spPr/>
        <p:txBody>
          <a:bodyPr/>
          <a:lstStyle/>
          <a:p>
            <a:r>
              <a:rPr lang="en-US" dirty="0"/>
              <a:t>presentation title</a:t>
            </a:r>
          </a:p>
        </p:txBody>
      </p:sp>
      <p:sp>
        <p:nvSpPr>
          <p:cNvPr id="9" name="Text Placeholder 13">
            <a:extLst>
              <a:ext uri="{FF2B5EF4-FFF2-40B4-BE49-F238E27FC236}">
                <a16:creationId xmlns:a16="http://schemas.microsoft.com/office/drawing/2014/main" id="{AA3DDCC3-9231-434E-A1D1-8A078DE7BF10}"/>
              </a:ext>
            </a:extLst>
          </p:cNvPr>
          <p:cNvSpPr>
            <a:spLocks noGrp="1"/>
          </p:cNvSpPr>
          <p:nvPr>
            <p:ph type="body" sz="quarter" idx="16"/>
          </p:nvPr>
        </p:nvSpPr>
        <p:spPr>
          <a:xfrm>
            <a:off x="1298448"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dirty="0"/>
              <a:t>Click to edit Master text styles</a:t>
            </a:r>
          </a:p>
        </p:txBody>
      </p:sp>
      <p:sp>
        <p:nvSpPr>
          <p:cNvPr id="11" name="Text Placeholder 13">
            <a:extLst>
              <a:ext uri="{FF2B5EF4-FFF2-40B4-BE49-F238E27FC236}">
                <a16:creationId xmlns:a16="http://schemas.microsoft.com/office/drawing/2014/main" id="{BF27FC0A-1C34-6BFF-806A-6911C16F2184}"/>
              </a:ext>
            </a:extLst>
          </p:cNvPr>
          <p:cNvSpPr>
            <a:spLocks noGrp="1"/>
          </p:cNvSpPr>
          <p:nvPr>
            <p:ph type="body" sz="quarter" idx="18"/>
          </p:nvPr>
        </p:nvSpPr>
        <p:spPr>
          <a:xfrm>
            <a:off x="3300984"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dirty="0"/>
              <a:t>Click to edit Master text styles</a:t>
            </a:r>
          </a:p>
        </p:txBody>
      </p:sp>
      <p:sp>
        <p:nvSpPr>
          <p:cNvPr id="13" name="Text Placeholder 13">
            <a:extLst>
              <a:ext uri="{FF2B5EF4-FFF2-40B4-BE49-F238E27FC236}">
                <a16:creationId xmlns:a16="http://schemas.microsoft.com/office/drawing/2014/main" id="{8E685B28-FC51-9FE8-2F7E-C8255BD75945}"/>
              </a:ext>
            </a:extLst>
          </p:cNvPr>
          <p:cNvSpPr>
            <a:spLocks noGrp="1"/>
          </p:cNvSpPr>
          <p:nvPr>
            <p:ph type="body" sz="quarter" idx="20"/>
          </p:nvPr>
        </p:nvSpPr>
        <p:spPr>
          <a:xfrm>
            <a:off x="5312664"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dirty="0"/>
              <a:t>Click to edit Master text styles</a:t>
            </a:r>
          </a:p>
        </p:txBody>
      </p:sp>
      <p:sp>
        <p:nvSpPr>
          <p:cNvPr id="15" name="Text Placeholder 13">
            <a:extLst>
              <a:ext uri="{FF2B5EF4-FFF2-40B4-BE49-F238E27FC236}">
                <a16:creationId xmlns:a16="http://schemas.microsoft.com/office/drawing/2014/main" id="{7138E486-F729-AEC8-0C2D-44FA21EDC617}"/>
              </a:ext>
            </a:extLst>
          </p:cNvPr>
          <p:cNvSpPr>
            <a:spLocks noGrp="1"/>
          </p:cNvSpPr>
          <p:nvPr>
            <p:ph type="body" sz="quarter" idx="22"/>
          </p:nvPr>
        </p:nvSpPr>
        <p:spPr>
          <a:xfrm>
            <a:off x="7315200"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dirty="0"/>
              <a:t>Click to edit Master text styles</a:t>
            </a:r>
          </a:p>
        </p:txBody>
      </p:sp>
      <p:sp>
        <p:nvSpPr>
          <p:cNvPr id="25" name="Text Placeholder 13">
            <a:extLst>
              <a:ext uri="{FF2B5EF4-FFF2-40B4-BE49-F238E27FC236}">
                <a16:creationId xmlns:a16="http://schemas.microsoft.com/office/drawing/2014/main" id="{1025D334-8990-1960-8865-C877ECC47E67}"/>
              </a:ext>
            </a:extLst>
          </p:cNvPr>
          <p:cNvSpPr>
            <a:spLocks noGrp="1"/>
          </p:cNvSpPr>
          <p:nvPr>
            <p:ph type="body" sz="quarter" idx="28"/>
          </p:nvPr>
        </p:nvSpPr>
        <p:spPr>
          <a:xfrm>
            <a:off x="9321800" y="3351784"/>
            <a:ext cx="1620520" cy="411476"/>
          </a:xfrm>
        </p:spPr>
        <p:txBody>
          <a:bodyPr lIns="0" tIns="0" rIns="0" bIns="0" anchor="t">
            <a:noAutofit/>
          </a:bodyPr>
          <a:lstStyle>
            <a:lvl1pPr marL="0" indent="0" algn="l">
              <a:lnSpc>
                <a:spcPct val="100000"/>
              </a:lnSpc>
              <a:spcBef>
                <a:spcPts val="0"/>
              </a:spcBef>
              <a:buNone/>
              <a:defRPr sz="2000" b="0" cap="all" spc="200" baseline="0">
                <a:solidFill>
                  <a:schemeClr val="tx1"/>
                </a:solidFill>
                <a:latin typeface="+mj-lt"/>
              </a:defRPr>
            </a:lvl1pPr>
          </a:lstStyle>
          <a:p>
            <a:pPr lvl="0"/>
            <a:r>
              <a:rPr lang="en-US" dirty="0"/>
              <a:t>Click to edit Master text styles</a:t>
            </a:r>
          </a:p>
        </p:txBody>
      </p:sp>
      <p:cxnSp>
        <p:nvCxnSpPr>
          <p:cNvPr id="5" name="Straight Connector 4">
            <a:extLst>
              <a:ext uri="{FF2B5EF4-FFF2-40B4-BE49-F238E27FC236}">
                <a16:creationId xmlns:a16="http://schemas.microsoft.com/office/drawing/2014/main" id="{73769F54-E10C-40C4-5EFF-E8A9CA520AEC}"/>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6E7B1EF-9D07-1E66-7467-93C9AE48BD85}"/>
              </a:ext>
            </a:extLst>
          </p:cNvPr>
          <p:cNvCxnSpPr>
            <a:cxnSpLocks/>
          </p:cNvCxnSpPr>
          <p:nvPr userDrawn="1"/>
        </p:nvCxnSpPr>
        <p:spPr>
          <a:xfrm flipH="1">
            <a:off x="1219200" y="2871216"/>
            <a:ext cx="9595104" cy="0"/>
          </a:xfrm>
          <a:prstGeom prst="line">
            <a:avLst/>
          </a:prstGeom>
          <a:ln w="12700" cap="flat" cmpd="sng" algn="ctr">
            <a:solidFill>
              <a:schemeClr val="accent1"/>
            </a:solidFill>
            <a:prstDash val="solid"/>
            <a:round/>
            <a:headEnd type="triangle" w="med" len="med"/>
            <a:tailEnd type="none" w="med" len="med"/>
          </a:ln>
        </p:spPr>
        <p:style>
          <a:lnRef idx="0">
            <a:scrgbClr r="0" g="0" b="0"/>
          </a:lnRef>
          <a:fillRef idx="0">
            <a:scrgbClr r="0" g="0" b="0"/>
          </a:fillRef>
          <a:effectRef idx="0">
            <a:scrgbClr r="0" g="0" b="0"/>
          </a:effectRef>
          <a:fontRef idx="minor">
            <a:schemeClr val="tx1"/>
          </a:fontRef>
        </p:style>
      </p:cxnSp>
      <p:sp>
        <p:nvSpPr>
          <p:cNvPr id="10" name="Text Placeholder 13">
            <a:extLst>
              <a:ext uri="{FF2B5EF4-FFF2-40B4-BE49-F238E27FC236}">
                <a16:creationId xmlns:a16="http://schemas.microsoft.com/office/drawing/2014/main" id="{970A1046-F88C-E11E-0E2E-A7F3AEDB3A26}"/>
              </a:ext>
            </a:extLst>
          </p:cNvPr>
          <p:cNvSpPr>
            <a:spLocks noGrp="1"/>
          </p:cNvSpPr>
          <p:nvPr>
            <p:ph type="body" sz="quarter" idx="17"/>
          </p:nvPr>
        </p:nvSpPr>
        <p:spPr>
          <a:xfrm>
            <a:off x="1298448"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12" name="Text Placeholder 13">
            <a:extLst>
              <a:ext uri="{FF2B5EF4-FFF2-40B4-BE49-F238E27FC236}">
                <a16:creationId xmlns:a16="http://schemas.microsoft.com/office/drawing/2014/main" id="{EF94CC5A-0B90-D0D3-CF42-2A9B86331729}"/>
              </a:ext>
            </a:extLst>
          </p:cNvPr>
          <p:cNvSpPr>
            <a:spLocks noGrp="1"/>
          </p:cNvSpPr>
          <p:nvPr>
            <p:ph type="body" sz="quarter" idx="19"/>
          </p:nvPr>
        </p:nvSpPr>
        <p:spPr>
          <a:xfrm>
            <a:off x="3300984"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14" name="Text Placeholder 13">
            <a:extLst>
              <a:ext uri="{FF2B5EF4-FFF2-40B4-BE49-F238E27FC236}">
                <a16:creationId xmlns:a16="http://schemas.microsoft.com/office/drawing/2014/main" id="{B472F1E6-DAE5-AE6D-F688-575FC243CD0C}"/>
              </a:ext>
            </a:extLst>
          </p:cNvPr>
          <p:cNvSpPr>
            <a:spLocks noGrp="1"/>
          </p:cNvSpPr>
          <p:nvPr>
            <p:ph type="body" sz="quarter" idx="21"/>
          </p:nvPr>
        </p:nvSpPr>
        <p:spPr>
          <a:xfrm>
            <a:off x="5312664"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16" name="Text Placeholder 13">
            <a:extLst>
              <a:ext uri="{FF2B5EF4-FFF2-40B4-BE49-F238E27FC236}">
                <a16:creationId xmlns:a16="http://schemas.microsoft.com/office/drawing/2014/main" id="{0F182FA8-4DA0-527F-89C3-96D9A996F2C7}"/>
              </a:ext>
            </a:extLst>
          </p:cNvPr>
          <p:cNvSpPr>
            <a:spLocks noGrp="1"/>
          </p:cNvSpPr>
          <p:nvPr>
            <p:ph type="body" sz="quarter" idx="23"/>
          </p:nvPr>
        </p:nvSpPr>
        <p:spPr>
          <a:xfrm>
            <a:off x="7315200"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26" name="Text Placeholder 13">
            <a:extLst>
              <a:ext uri="{FF2B5EF4-FFF2-40B4-BE49-F238E27FC236}">
                <a16:creationId xmlns:a16="http://schemas.microsoft.com/office/drawing/2014/main" id="{7F491CA2-1A10-E7DB-4203-DC7E9E48CCFF}"/>
              </a:ext>
            </a:extLst>
          </p:cNvPr>
          <p:cNvSpPr>
            <a:spLocks noGrp="1"/>
          </p:cNvSpPr>
          <p:nvPr>
            <p:ph type="body" sz="quarter" idx="29"/>
          </p:nvPr>
        </p:nvSpPr>
        <p:spPr>
          <a:xfrm>
            <a:off x="9321800" y="3803904"/>
            <a:ext cx="1620520" cy="1143000"/>
          </a:xfrm>
        </p:spPr>
        <p:txBody>
          <a:bodyPr lIns="0" tIns="0" rIns="0" bIns="0" anchor="t">
            <a:noAutofit/>
          </a:bodyPr>
          <a:lstStyle>
            <a:lvl1pPr marL="0" indent="0" algn="l">
              <a:lnSpc>
                <a:spcPts val="1580"/>
              </a:lnSpc>
              <a:spcBef>
                <a:spcPts val="0"/>
              </a:spcBef>
              <a:buNone/>
              <a:defRPr sz="1400" b="0">
                <a:solidFill>
                  <a:schemeClr val="tx1"/>
                </a:solidFill>
                <a:latin typeface="+mn-lt"/>
              </a:defRPr>
            </a:lvl1pPr>
          </a:lstStyle>
          <a:p>
            <a:pPr lvl="0"/>
            <a:r>
              <a:rPr lang="en-US" dirty="0"/>
              <a:t>Click to edit Master text styles</a:t>
            </a:r>
          </a:p>
        </p:txBody>
      </p:sp>
      <p:sp>
        <p:nvSpPr>
          <p:cNvPr id="8" name="Text Placeholder 7">
            <a:extLst>
              <a:ext uri="{FF2B5EF4-FFF2-40B4-BE49-F238E27FC236}">
                <a16:creationId xmlns:a16="http://schemas.microsoft.com/office/drawing/2014/main" id="{75476138-49FF-70BE-6359-0A511EFB243F}"/>
              </a:ext>
            </a:extLst>
          </p:cNvPr>
          <p:cNvSpPr>
            <a:spLocks noGrp="1"/>
          </p:cNvSpPr>
          <p:nvPr>
            <p:ph type="body" sz="quarter" idx="31" hasCustomPrompt="1"/>
          </p:nvPr>
        </p:nvSpPr>
        <p:spPr>
          <a:xfrm>
            <a:off x="3300984"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2" name="Text Placeholder 7">
            <a:extLst>
              <a:ext uri="{FF2B5EF4-FFF2-40B4-BE49-F238E27FC236}">
                <a16:creationId xmlns:a16="http://schemas.microsoft.com/office/drawing/2014/main" id="{46EFC43B-3F8D-6957-F343-F3D9C3E7A716}"/>
              </a:ext>
            </a:extLst>
          </p:cNvPr>
          <p:cNvSpPr>
            <a:spLocks noGrp="1"/>
          </p:cNvSpPr>
          <p:nvPr>
            <p:ph type="body" sz="quarter" idx="32" hasCustomPrompt="1"/>
          </p:nvPr>
        </p:nvSpPr>
        <p:spPr>
          <a:xfrm>
            <a:off x="1298448"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3" name="Text Placeholder 7">
            <a:extLst>
              <a:ext uri="{FF2B5EF4-FFF2-40B4-BE49-F238E27FC236}">
                <a16:creationId xmlns:a16="http://schemas.microsoft.com/office/drawing/2014/main" id="{D6007DD2-0F2E-6F92-8457-FC670750ED38}"/>
              </a:ext>
            </a:extLst>
          </p:cNvPr>
          <p:cNvSpPr>
            <a:spLocks noGrp="1"/>
          </p:cNvSpPr>
          <p:nvPr>
            <p:ph type="body" sz="quarter" idx="33" hasCustomPrompt="1"/>
          </p:nvPr>
        </p:nvSpPr>
        <p:spPr>
          <a:xfrm>
            <a:off x="5312664"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4" name="Text Placeholder 7">
            <a:extLst>
              <a:ext uri="{FF2B5EF4-FFF2-40B4-BE49-F238E27FC236}">
                <a16:creationId xmlns:a16="http://schemas.microsoft.com/office/drawing/2014/main" id="{06C5667F-C463-51B6-B8D6-F757BDB8AFCC}"/>
              </a:ext>
            </a:extLst>
          </p:cNvPr>
          <p:cNvSpPr>
            <a:spLocks noGrp="1"/>
          </p:cNvSpPr>
          <p:nvPr>
            <p:ph type="body" sz="quarter" idx="34" hasCustomPrompt="1"/>
          </p:nvPr>
        </p:nvSpPr>
        <p:spPr>
          <a:xfrm>
            <a:off x="7315200"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
        <p:nvSpPr>
          <p:cNvPr id="27" name="Text Placeholder 7">
            <a:extLst>
              <a:ext uri="{FF2B5EF4-FFF2-40B4-BE49-F238E27FC236}">
                <a16:creationId xmlns:a16="http://schemas.microsoft.com/office/drawing/2014/main" id="{0FF09CBB-BD48-E8E5-EECF-B6CBC36B236C}"/>
              </a:ext>
            </a:extLst>
          </p:cNvPr>
          <p:cNvSpPr>
            <a:spLocks noGrp="1"/>
          </p:cNvSpPr>
          <p:nvPr>
            <p:ph type="body" sz="quarter" idx="35" hasCustomPrompt="1"/>
          </p:nvPr>
        </p:nvSpPr>
        <p:spPr>
          <a:xfrm>
            <a:off x="9321800" y="2638738"/>
            <a:ext cx="91440" cy="411480"/>
          </a:xfrm>
          <a:solidFill>
            <a:schemeClr val="accent1"/>
          </a:solidFill>
        </p:spPr>
        <p:txBody>
          <a:bodyPr anchor="ctr"/>
          <a:lstStyle>
            <a:lvl1pPr marL="0" indent="0" algn="ctr">
              <a:buNone/>
              <a:defRPr>
                <a:solidFill>
                  <a:schemeClr val="tx1">
                    <a:alpha val="0"/>
                  </a:schemeClr>
                </a:solidFill>
              </a:defRPr>
            </a:lvl1pPr>
          </a:lstStyle>
          <a:p>
            <a:pPr lvl="0"/>
            <a:r>
              <a:rPr lang="en-US" dirty="0"/>
              <a:t>X</a:t>
            </a:r>
          </a:p>
        </p:txBody>
      </p:sp>
    </p:spTree>
    <p:extLst>
      <p:ext uri="{BB962C8B-B14F-4D97-AF65-F5344CB8AC3E}">
        <p14:creationId xmlns:p14="http://schemas.microsoft.com/office/powerpoint/2010/main" val="233378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1A881D2A-2C75-8B2A-DA41-F42ABBA59AA9}"/>
              </a:ext>
            </a:extLst>
          </p:cNvPr>
          <p:cNvSpPr>
            <a:spLocks noGrp="1"/>
          </p:cNvSpPr>
          <p:nvPr>
            <p:ph type="pic" sz="quarter" idx="13"/>
          </p:nvPr>
        </p:nvSpPr>
        <p:spPr>
          <a:xfrm>
            <a:off x="0" y="0"/>
            <a:ext cx="6656832" cy="6858000"/>
          </a:xfrm>
          <a:custGeom>
            <a:avLst/>
            <a:gdLst>
              <a:gd name="connsiteX0" fmla="*/ 1295400 w 6656832"/>
              <a:gd name="connsiteY0" fmla="*/ 1492377 h 6858000"/>
              <a:gd name="connsiteX1" fmla="*/ 1295400 w 6656832"/>
              <a:gd name="connsiteY1" fmla="*/ 1580679 h 6858000"/>
              <a:gd name="connsiteX2" fmla="*/ 1704975 w 6656832"/>
              <a:gd name="connsiteY2" fmla="*/ 1580679 h 6858000"/>
              <a:gd name="connsiteX3" fmla="*/ 1704975 w 6656832"/>
              <a:gd name="connsiteY3" fmla="*/ 1492377 h 6858000"/>
              <a:gd name="connsiteX4" fmla="*/ 0 w 6656832"/>
              <a:gd name="connsiteY4" fmla="*/ 0 h 6858000"/>
              <a:gd name="connsiteX5" fmla="*/ 6656832 w 6656832"/>
              <a:gd name="connsiteY5" fmla="*/ 0 h 6858000"/>
              <a:gd name="connsiteX6" fmla="*/ 6656832 w 6656832"/>
              <a:gd name="connsiteY6" fmla="*/ 6858000 h 6858000"/>
              <a:gd name="connsiteX7" fmla="*/ 0 w 665683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6832" h="6858000">
                <a:moveTo>
                  <a:pt x="1295400" y="1492377"/>
                </a:moveTo>
                <a:lnTo>
                  <a:pt x="1295400" y="1580679"/>
                </a:lnTo>
                <a:lnTo>
                  <a:pt x="1704975" y="1580679"/>
                </a:lnTo>
                <a:lnTo>
                  <a:pt x="1704975" y="1492377"/>
                </a:lnTo>
                <a:close/>
                <a:moveTo>
                  <a:pt x="0" y="0"/>
                </a:moveTo>
                <a:lnTo>
                  <a:pt x="6656832" y="0"/>
                </a:lnTo>
                <a:lnTo>
                  <a:pt x="6656832" y="6858000"/>
                </a:lnTo>
                <a:lnTo>
                  <a:pt x="0" y="6858000"/>
                </a:lnTo>
                <a:close/>
              </a:path>
            </a:pathLst>
          </a:custGeom>
        </p:spPr>
        <p:txBody>
          <a:bodyPr wrap="square">
            <a:noAutofit/>
          </a:bodyPr>
          <a:lstStyle/>
          <a:p>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298448" y="609600"/>
            <a:ext cx="6656832" cy="530352"/>
          </a:xfrm>
        </p:spPr>
        <p:txBody>
          <a:bodyPr anchor="t" anchorCtr="0"/>
          <a:lstStyle/>
          <a:p>
            <a:r>
              <a:rPr lang="en-US" dirty="0"/>
              <a:t>Click to edit Master title style</a:t>
            </a:r>
          </a:p>
        </p:txBody>
      </p:sp>
      <p:sp>
        <p:nvSpPr>
          <p:cNvPr id="18" name="Text Placeholder 17">
            <a:extLst>
              <a:ext uri="{FF2B5EF4-FFF2-40B4-BE49-F238E27FC236}">
                <a16:creationId xmlns:a16="http://schemas.microsoft.com/office/drawing/2014/main" id="{CCA7A15A-B484-E46E-FF4D-179F31F1777F}"/>
              </a:ext>
            </a:extLst>
          </p:cNvPr>
          <p:cNvSpPr>
            <a:spLocks noGrp="1"/>
          </p:cNvSpPr>
          <p:nvPr>
            <p:ph type="body" idx="1"/>
          </p:nvPr>
        </p:nvSpPr>
        <p:spPr>
          <a:xfrm>
            <a:off x="1298448" y="2209800"/>
            <a:ext cx="4495744" cy="4648200"/>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solidFill>
            <a:schemeClr val="accent4"/>
          </a:solidFill>
        </p:spPr>
        <p:txBody>
          <a:bodyPr wrap="square" lIns="310896" tIns="365760" rIns="274320" anchor="t">
            <a:noAutofit/>
          </a:bodyPr>
          <a:lstStyle>
            <a:lvl1pPr marL="0" indent="0">
              <a:lnSpc>
                <a:spcPts val="240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618488" y="3630168"/>
            <a:ext cx="3886200" cy="2514600"/>
          </a:xfrm>
        </p:spPr>
        <p:txBody>
          <a:bodyPr/>
          <a:lstStyle>
            <a:lvl1pPr marL="0" indent="0">
              <a:buNone/>
              <a:defRPr sz="1400"/>
            </a:lvl1pPr>
            <a:lvl2pPr marL="228600">
              <a:defRPr sz="1400"/>
            </a:lvl2pPr>
            <a:lvl3pPr marL="457200">
              <a:defRPr sz="1400"/>
            </a:lvl3pPr>
            <a:lvl4pPr marL="685800">
              <a:defRPr sz="1400"/>
            </a:lvl4pPr>
            <a:lvl5pPr marL="1143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20">
            <a:extLst>
              <a:ext uri="{FF2B5EF4-FFF2-40B4-BE49-F238E27FC236}">
                <a16:creationId xmlns:a16="http://schemas.microsoft.com/office/drawing/2014/main" id="{A123542D-139D-45CC-7853-FE3702B4BB1E}"/>
              </a:ext>
            </a:extLst>
          </p:cNvPr>
          <p:cNvSpPr>
            <a:spLocks noGrp="1"/>
          </p:cNvSpPr>
          <p:nvPr>
            <p:ph type="body" sz="quarter" idx="3"/>
          </p:nvPr>
        </p:nvSpPr>
        <p:spPr>
          <a:xfrm>
            <a:off x="6705600" y="2209800"/>
            <a:ext cx="4495744" cy="4648200"/>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solidFill>
            <a:schemeClr val="accent4"/>
          </a:solidFill>
        </p:spPr>
        <p:txBody>
          <a:bodyPr wrap="square" lIns="310896" tIns="365760" rIns="274320" anchor="t" anchorCtr="0">
            <a:noAutofit/>
          </a:bodyPr>
          <a:lstStyle>
            <a:lvl1pPr marL="0" indent="0">
              <a:lnSpc>
                <a:spcPts val="240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013448" y="3630168"/>
            <a:ext cx="3886200" cy="2514600"/>
          </a:xfrm>
        </p:spPr>
        <p:txBody>
          <a:bodyPr/>
          <a:lstStyle>
            <a:lvl1pPr marL="0" indent="0">
              <a:buNone/>
              <a:defRPr sz="1400"/>
            </a:lvl1pPr>
            <a:lvl2pPr marL="228600">
              <a:defRPr sz="1400"/>
            </a:lvl2pPr>
            <a:lvl3pPr marL="457200">
              <a:defRPr sz="1400"/>
            </a:lvl3pPr>
            <a:lvl4pPr marL="685800">
              <a:defRPr sz="1400"/>
            </a:lvl4pPr>
            <a:lvl5pPr marL="1143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0659A9D2-C6ED-A99E-6041-56B5688418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2" name="Footer Placeholder 11">
            <a:extLst>
              <a:ext uri="{FF2B5EF4-FFF2-40B4-BE49-F238E27FC236}">
                <a16:creationId xmlns:a16="http://schemas.microsoft.com/office/drawing/2014/main" id="{971F094C-919A-3E78-DE58-27C2B997C940}"/>
              </a:ext>
            </a:extLst>
          </p:cNvPr>
          <p:cNvSpPr>
            <a:spLocks noGrp="1"/>
          </p:cNvSpPr>
          <p:nvPr>
            <p:ph type="ftr" sz="quarter" idx="12"/>
          </p:nvPr>
        </p:nvSpPr>
        <p:spPr/>
        <p:txBody>
          <a:bodyPr/>
          <a:lstStyle/>
          <a:p>
            <a:r>
              <a:rPr lang="en-US" dirty="0"/>
              <a:t>presentation title</a:t>
            </a:r>
          </a:p>
        </p:txBody>
      </p:sp>
      <p:sp>
        <p:nvSpPr>
          <p:cNvPr id="17" name="Rectangle 16">
            <a:extLst>
              <a:ext uri="{FF2B5EF4-FFF2-40B4-BE49-F238E27FC236}">
                <a16:creationId xmlns:a16="http://schemas.microsoft.com/office/drawing/2014/main" id="{D5896335-CC4F-4D72-23F0-F7FBFA640021}"/>
              </a:ext>
            </a:extLst>
          </p:cNvPr>
          <p:cNvSpPr/>
          <p:nvPr userDrawn="1"/>
        </p:nvSpPr>
        <p:spPr>
          <a:xfrm>
            <a:off x="1295400" y="1492377"/>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zon x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9EF4E7-F4EF-FFCD-9B0C-961E519F6DDD}"/>
              </a:ext>
            </a:extLst>
          </p:cNvPr>
          <p:cNvSpPr/>
          <p:nvPr userDrawn="1"/>
        </p:nvSpPr>
        <p:spPr>
          <a:xfrm>
            <a:off x="5791200" y="0"/>
            <a:ext cx="6400800"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298448" y="4014216"/>
            <a:ext cx="4160520" cy="1828800"/>
          </a:xfrm>
        </p:spPr>
        <p:txBody>
          <a:bodyPr anchor="b" anchorCtr="0"/>
          <a:lstStyle/>
          <a:p>
            <a:r>
              <a:rPr lang="en-US" dirty="0"/>
              <a:t>Click to edit Master title style</a:t>
            </a:r>
          </a:p>
        </p:txBody>
      </p:sp>
      <p:sp>
        <p:nvSpPr>
          <p:cNvPr id="18" name="Text Placeholder 17">
            <a:extLst>
              <a:ext uri="{FF2B5EF4-FFF2-40B4-BE49-F238E27FC236}">
                <a16:creationId xmlns:a16="http://schemas.microsoft.com/office/drawing/2014/main" id="{CCA7A15A-B484-E46E-FF4D-179F31F1777F}"/>
              </a:ext>
            </a:extLst>
          </p:cNvPr>
          <p:cNvSpPr>
            <a:spLocks noGrp="1"/>
          </p:cNvSpPr>
          <p:nvPr>
            <p:ph type="body" idx="1"/>
          </p:nvPr>
        </p:nvSpPr>
        <p:spPr>
          <a:xfrm>
            <a:off x="7498080" y="621792"/>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7498080" y="1069848"/>
            <a:ext cx="3886200" cy="1527048"/>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20">
            <a:extLst>
              <a:ext uri="{FF2B5EF4-FFF2-40B4-BE49-F238E27FC236}">
                <a16:creationId xmlns:a16="http://schemas.microsoft.com/office/drawing/2014/main" id="{A123542D-139D-45CC-7853-FE3702B4BB1E}"/>
              </a:ext>
            </a:extLst>
          </p:cNvPr>
          <p:cNvSpPr>
            <a:spLocks noGrp="1"/>
          </p:cNvSpPr>
          <p:nvPr>
            <p:ph type="body" sz="quarter" idx="3"/>
          </p:nvPr>
        </p:nvSpPr>
        <p:spPr>
          <a:xfrm>
            <a:off x="7498080" y="3172968"/>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chorCtr="0">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498080" y="3621024"/>
            <a:ext cx="3886200" cy="1179576"/>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0659A9D2-C6ED-A99E-6041-56B5688418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2" name="Footer Placeholder 11">
            <a:extLst>
              <a:ext uri="{FF2B5EF4-FFF2-40B4-BE49-F238E27FC236}">
                <a16:creationId xmlns:a16="http://schemas.microsoft.com/office/drawing/2014/main" id="{971F094C-919A-3E78-DE58-27C2B997C940}"/>
              </a:ext>
            </a:extLst>
          </p:cNvPr>
          <p:cNvSpPr>
            <a:spLocks noGrp="1"/>
          </p:cNvSpPr>
          <p:nvPr>
            <p:ph type="ftr" sz="quarter" idx="12"/>
          </p:nvPr>
        </p:nvSpPr>
        <p:spPr/>
        <p:txBody>
          <a:bodyPr/>
          <a:lstStyle/>
          <a:p>
            <a:r>
              <a:rPr lang="en-US" dirty="0"/>
              <a:t>presentation title</a:t>
            </a:r>
          </a:p>
        </p:txBody>
      </p:sp>
      <p:sp>
        <p:nvSpPr>
          <p:cNvPr id="5" name="Picture Placeholder 6">
            <a:extLst>
              <a:ext uri="{FF2B5EF4-FFF2-40B4-BE49-F238E27FC236}">
                <a16:creationId xmlns:a16="http://schemas.microsoft.com/office/drawing/2014/main" id="{AD6DBECB-0E53-C186-A485-96A8FC1252C7}"/>
              </a:ext>
            </a:extLst>
          </p:cNvPr>
          <p:cNvSpPr>
            <a:spLocks noGrp="1"/>
          </p:cNvSpPr>
          <p:nvPr>
            <p:ph type="pic" sz="quarter" idx="14"/>
          </p:nvPr>
        </p:nvSpPr>
        <p:spPr>
          <a:xfrm>
            <a:off x="1298448" y="612648"/>
            <a:ext cx="3200400" cy="3200400"/>
          </a:xfrm>
          <a:prstGeom prst="ellipse">
            <a:avLst/>
          </a:prstGeom>
          <a:noFill/>
        </p:spPr>
        <p:txBody>
          <a:bodyPr anchor="ctr"/>
          <a:lstStyle>
            <a:lvl1pPr marL="0" indent="0" algn="ctr">
              <a:buNone/>
              <a:defRPr/>
            </a:lvl1pPr>
          </a:lstStyle>
          <a:p>
            <a:endParaRPr lang="en-US" dirty="0"/>
          </a:p>
        </p:txBody>
      </p:sp>
      <p:sp>
        <p:nvSpPr>
          <p:cNvPr id="7" name="Text Placeholder 20">
            <a:extLst>
              <a:ext uri="{FF2B5EF4-FFF2-40B4-BE49-F238E27FC236}">
                <a16:creationId xmlns:a16="http://schemas.microsoft.com/office/drawing/2014/main" id="{F0B28D44-29B3-3396-973D-82E361161253}"/>
              </a:ext>
            </a:extLst>
          </p:cNvPr>
          <p:cNvSpPr>
            <a:spLocks noGrp="1"/>
          </p:cNvSpPr>
          <p:nvPr>
            <p:ph type="body" sz="quarter" idx="15"/>
          </p:nvPr>
        </p:nvSpPr>
        <p:spPr>
          <a:xfrm>
            <a:off x="7498080" y="5129784"/>
            <a:ext cx="4114800" cy="347472"/>
          </a:xfrm>
          <a:custGeom>
            <a:avLst/>
            <a:gdLst>
              <a:gd name="connsiteX0" fmla="*/ 0 w 4495744"/>
              <a:gd name="connsiteY0" fmla="*/ 0 h 4648200"/>
              <a:gd name="connsiteX1" fmla="*/ 4495744 w 4495744"/>
              <a:gd name="connsiteY1" fmla="*/ 0 h 4648200"/>
              <a:gd name="connsiteX2" fmla="*/ 4495744 w 4495744"/>
              <a:gd name="connsiteY2" fmla="*/ 4648200 h 4648200"/>
              <a:gd name="connsiteX3" fmla="*/ 0 w 4495744"/>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495744" h="4648200">
                <a:moveTo>
                  <a:pt x="0" y="0"/>
                </a:moveTo>
                <a:lnTo>
                  <a:pt x="4495744" y="0"/>
                </a:lnTo>
                <a:lnTo>
                  <a:pt x="4495744" y="4648200"/>
                </a:lnTo>
                <a:lnTo>
                  <a:pt x="0" y="4648200"/>
                </a:lnTo>
                <a:close/>
              </a:path>
            </a:pathLst>
          </a:custGeom>
          <a:noFill/>
        </p:spPr>
        <p:txBody>
          <a:bodyPr wrap="square" lIns="0" tIns="0" rIns="0" anchor="b" anchorCtr="0">
            <a:noAutofit/>
          </a:bodyPr>
          <a:lstStyle>
            <a:lvl1pPr marL="0" indent="0">
              <a:lnSpc>
                <a:spcPts val="1720"/>
              </a:lnSpc>
              <a:buNone/>
              <a:defRPr sz="2000" b="0" i="0" cap="all" spc="200" baseline="0">
                <a:latin typeface="+mj-lt"/>
                <a:cs typeface="Posterama" panose="020B0504020200020000"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5">
            <a:extLst>
              <a:ext uri="{FF2B5EF4-FFF2-40B4-BE49-F238E27FC236}">
                <a16:creationId xmlns:a16="http://schemas.microsoft.com/office/drawing/2014/main" id="{C06156AC-1153-3958-CFE6-6CDCC21C38A9}"/>
              </a:ext>
            </a:extLst>
          </p:cNvPr>
          <p:cNvSpPr>
            <a:spLocks noGrp="1"/>
          </p:cNvSpPr>
          <p:nvPr>
            <p:ph sz="quarter" idx="16"/>
          </p:nvPr>
        </p:nvSpPr>
        <p:spPr>
          <a:xfrm>
            <a:off x="7498080" y="5568696"/>
            <a:ext cx="3886200" cy="905256"/>
          </a:xfrm>
        </p:spPr>
        <p:txBody>
          <a:bodyPr/>
          <a:lstStyle>
            <a:lvl1pPr marL="0" indent="0">
              <a:lnSpc>
                <a:spcPct val="100000"/>
              </a:lnSpc>
              <a:buNone/>
              <a:defRPr sz="1400"/>
            </a:lvl1pPr>
            <a:lvl2pPr marL="228600">
              <a:lnSpc>
                <a:spcPct val="100000"/>
              </a:lnSpc>
              <a:defRPr sz="1400"/>
            </a:lvl2pPr>
            <a:lvl3pPr marL="457200">
              <a:lnSpc>
                <a:spcPct val="100000"/>
              </a:lnSpc>
              <a:defRPr sz="1400"/>
            </a:lvl3pPr>
            <a:lvl4pPr marL="685800">
              <a:lnSpc>
                <a:spcPct val="100000"/>
              </a:lnSpc>
              <a:defRPr sz="1400"/>
            </a:lvl4pPr>
            <a:lvl5pPr marL="1143000">
              <a:lnSpc>
                <a:spcPct val="100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4CE90CA-176B-1E45-FECF-0290B1DCF55C}"/>
              </a:ext>
            </a:extLst>
          </p:cNvPr>
          <p:cNvSpPr>
            <a:spLocks noGrp="1"/>
          </p:cNvSpPr>
          <p:nvPr>
            <p:ph type="pic" sz="quarter" idx="17"/>
          </p:nvPr>
        </p:nvSpPr>
        <p:spPr>
          <a:xfrm>
            <a:off x="6245352" y="704088"/>
            <a:ext cx="914400" cy="914400"/>
          </a:xfrm>
        </p:spPr>
        <p:txBody>
          <a:bodyPr anchor="ctr"/>
          <a:lstStyle>
            <a:lvl1pPr marL="0" indent="0" algn="ctr">
              <a:buNone/>
              <a:defRPr sz="900"/>
            </a:lvl1pPr>
          </a:lstStyle>
          <a:p>
            <a:endParaRPr lang="en-US" dirty="0"/>
          </a:p>
        </p:txBody>
      </p:sp>
      <p:sp>
        <p:nvSpPr>
          <p:cNvPr id="13" name="Picture Placeholder 10">
            <a:extLst>
              <a:ext uri="{FF2B5EF4-FFF2-40B4-BE49-F238E27FC236}">
                <a16:creationId xmlns:a16="http://schemas.microsoft.com/office/drawing/2014/main" id="{365BC287-99EE-D6FA-48B9-1E6FFE9357EA}"/>
              </a:ext>
            </a:extLst>
          </p:cNvPr>
          <p:cNvSpPr>
            <a:spLocks noGrp="1"/>
          </p:cNvSpPr>
          <p:nvPr>
            <p:ph type="pic" sz="quarter" idx="18"/>
          </p:nvPr>
        </p:nvSpPr>
        <p:spPr>
          <a:xfrm>
            <a:off x="6245352" y="3273552"/>
            <a:ext cx="914400" cy="914400"/>
          </a:xfrm>
        </p:spPr>
        <p:txBody>
          <a:bodyPr anchor="ctr"/>
          <a:lstStyle>
            <a:lvl1pPr marL="0" indent="0" algn="ctr">
              <a:buNone/>
              <a:defRPr sz="900"/>
            </a:lvl1pPr>
          </a:lstStyle>
          <a:p>
            <a:endParaRPr lang="en-US" dirty="0"/>
          </a:p>
        </p:txBody>
      </p:sp>
      <p:sp>
        <p:nvSpPr>
          <p:cNvPr id="14" name="Picture Placeholder 10">
            <a:extLst>
              <a:ext uri="{FF2B5EF4-FFF2-40B4-BE49-F238E27FC236}">
                <a16:creationId xmlns:a16="http://schemas.microsoft.com/office/drawing/2014/main" id="{ECE7A377-A1E6-77DF-79F9-F251BD757741}"/>
              </a:ext>
            </a:extLst>
          </p:cNvPr>
          <p:cNvSpPr>
            <a:spLocks noGrp="1"/>
          </p:cNvSpPr>
          <p:nvPr>
            <p:ph type="pic" sz="quarter" idx="19"/>
          </p:nvPr>
        </p:nvSpPr>
        <p:spPr>
          <a:xfrm>
            <a:off x="6245352" y="5166360"/>
            <a:ext cx="914400" cy="914400"/>
          </a:xfrm>
        </p:spPr>
        <p:txBody>
          <a:bodyPr anchor="ctr"/>
          <a:lstStyle>
            <a:lvl1pPr marL="0" indent="0" algn="ctr">
              <a:buNone/>
              <a:defRPr sz="900"/>
            </a:lvl1pPr>
          </a:lstStyle>
          <a:p>
            <a:endParaRPr lang="en-US" dirty="0"/>
          </a:p>
        </p:txBody>
      </p:sp>
      <p:cxnSp>
        <p:nvCxnSpPr>
          <p:cNvPr id="15" name="Straight Connector 14">
            <a:extLst>
              <a:ext uri="{FF2B5EF4-FFF2-40B4-BE49-F238E27FC236}">
                <a16:creationId xmlns:a16="http://schemas.microsoft.com/office/drawing/2014/main" id="{52D976B1-BEF2-CB69-E97E-A6DAD1F04689}"/>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116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358819-7D9B-11CB-DBC5-CC8BC5C076D2}"/>
              </a:ext>
            </a:extLst>
          </p:cNvPr>
          <p:cNvSpPr>
            <a:spLocks noGrp="1"/>
          </p:cNvSpPr>
          <p:nvPr>
            <p:ph type="sldNum" sz="quarter" idx="10"/>
          </p:nvPr>
        </p:nvSpPr>
        <p:spPr/>
        <p:txBody>
          <a:bodyPr/>
          <a:lstStyle/>
          <a:p>
            <a:fld id="{75DF2D63-3FF5-D547-96B9-BE9CCD1ABA58}" type="slidenum">
              <a:rPr lang="en-US" smtClean="0"/>
              <a:pPr/>
              <a:t>‹#›</a:t>
            </a:fld>
            <a:endParaRPr lang="en-US" dirty="0"/>
          </a:p>
        </p:txBody>
      </p:sp>
      <p:sp>
        <p:nvSpPr>
          <p:cNvPr id="4" name="Footer Placeholder 3">
            <a:extLst>
              <a:ext uri="{FF2B5EF4-FFF2-40B4-BE49-F238E27FC236}">
                <a16:creationId xmlns:a16="http://schemas.microsoft.com/office/drawing/2014/main" id="{B2EB2EEB-FE70-98B2-9437-0E1E91F929E8}"/>
              </a:ext>
            </a:extLst>
          </p:cNvPr>
          <p:cNvSpPr>
            <a:spLocks noGrp="1"/>
          </p:cNvSpPr>
          <p:nvPr>
            <p:ph type="ftr" sz="quarter" idx="11"/>
          </p:nvPr>
        </p:nvSpPr>
        <p:spPr/>
        <p:txBody>
          <a:bodyPr/>
          <a:lstStyle/>
          <a:p>
            <a:r>
              <a:rPr lang="en-US" dirty="0"/>
              <a:t>presentation title</a:t>
            </a:r>
          </a:p>
        </p:txBody>
      </p:sp>
      <p:cxnSp>
        <p:nvCxnSpPr>
          <p:cNvPr id="5" name="Straight Connector 4">
            <a:extLst>
              <a:ext uri="{FF2B5EF4-FFF2-40B4-BE49-F238E27FC236}">
                <a16:creationId xmlns:a16="http://schemas.microsoft.com/office/drawing/2014/main" id="{DFAA902D-BDC9-E5AF-D40D-7B8DE616EBE0}"/>
              </a:ext>
            </a:extLst>
          </p:cNvPr>
          <p:cNvCxnSpPr>
            <a:cxnSpLocks/>
          </p:cNvCxnSpPr>
          <p:nvPr userDrawn="1"/>
        </p:nvCxnSpPr>
        <p:spPr>
          <a:xfrm>
            <a:off x="5890260" y="1536192"/>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92A4017E-4CAA-8499-38AE-3A3306A7EB26}"/>
              </a:ext>
            </a:extLst>
          </p:cNvPr>
          <p:cNvSpPr>
            <a:spLocks noGrp="1"/>
          </p:cNvSpPr>
          <p:nvPr>
            <p:ph type="body" sz="quarter" idx="12"/>
          </p:nvPr>
        </p:nvSpPr>
        <p:spPr>
          <a:xfrm>
            <a:off x="2834640" y="2057400"/>
            <a:ext cx="6519672" cy="2971800"/>
          </a:xfrm>
          <a:solidFill>
            <a:schemeClr val="accent4"/>
          </a:solidFill>
        </p:spPr>
        <p:txBody>
          <a:bodyPr lIns="576072" tIns="228600" rIns="576072" bIns="228600" anchor="ctr"/>
          <a:lstStyle>
            <a:lvl1pPr marL="0" indent="0" algn="ctr">
              <a:lnSpc>
                <a:spcPts val="2460"/>
              </a:lnSpc>
              <a:buNone/>
              <a:defRPr sz="2000"/>
            </a:lvl1pPr>
          </a:lstStyle>
          <a:p>
            <a:pPr lvl="0"/>
            <a:r>
              <a:rPr lang="en-US" dirty="0"/>
              <a:t>Click to edit Master text styles</a:t>
            </a:r>
          </a:p>
        </p:txBody>
      </p:sp>
      <p:sp>
        <p:nvSpPr>
          <p:cNvPr id="11" name="Picture Placeholder 10">
            <a:extLst>
              <a:ext uri="{FF2B5EF4-FFF2-40B4-BE49-F238E27FC236}">
                <a16:creationId xmlns:a16="http://schemas.microsoft.com/office/drawing/2014/main" id="{E9103CB5-F9EF-D6DA-A5D4-DCCAEBEBE615}"/>
              </a:ext>
            </a:extLst>
          </p:cNvPr>
          <p:cNvSpPr>
            <a:spLocks noGrp="1"/>
          </p:cNvSpPr>
          <p:nvPr>
            <p:ph type="pic" sz="quarter" idx="13"/>
          </p:nvPr>
        </p:nvSpPr>
        <p:spPr>
          <a:xfrm>
            <a:off x="2871216" y="5330952"/>
            <a:ext cx="6519672" cy="1527048"/>
          </a:xfrm>
        </p:spPr>
        <p:txBody>
          <a:bodyPr/>
          <a:lstStyle/>
          <a:p>
            <a:endParaRPr lang="en-US" dirty="0"/>
          </a:p>
        </p:txBody>
      </p:sp>
      <p:sp>
        <p:nvSpPr>
          <p:cNvPr id="2" name="Title 1">
            <a:extLst>
              <a:ext uri="{FF2B5EF4-FFF2-40B4-BE49-F238E27FC236}">
                <a16:creationId xmlns:a16="http://schemas.microsoft.com/office/drawing/2014/main" id="{E217F00C-8F19-CB9F-D5BF-9A5F4C77E256}"/>
              </a:ext>
            </a:extLst>
          </p:cNvPr>
          <p:cNvSpPr>
            <a:spLocks noGrp="1"/>
          </p:cNvSpPr>
          <p:nvPr>
            <p:ph type="title"/>
          </p:nvPr>
        </p:nvSpPr>
        <p:spPr>
          <a:xfrm>
            <a:off x="4116324" y="609600"/>
            <a:ext cx="3959352" cy="530352"/>
          </a:xfrm>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1466626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C402F40-958A-D2BF-629C-39B659EC95D4}"/>
              </a:ext>
            </a:extLst>
          </p:cNvPr>
          <p:cNvSpPr>
            <a:spLocks noGrp="1"/>
          </p:cNvSpPr>
          <p:nvPr>
            <p:ph type="pic" sz="quarter" idx="12"/>
          </p:nvPr>
        </p:nvSpPr>
        <p:spPr>
          <a:xfrm>
            <a:off x="0" y="1"/>
            <a:ext cx="12191999" cy="6858000"/>
          </a:xfrm>
          <a:custGeom>
            <a:avLst/>
            <a:gdLst>
              <a:gd name="connsiteX0" fmla="*/ 5890261 w 12191999"/>
              <a:gd name="connsiteY0" fmla="*/ 4496651 h 6858000"/>
              <a:gd name="connsiteX1" fmla="*/ 5890261 w 12191999"/>
              <a:gd name="connsiteY1" fmla="*/ 4584953 h 6858000"/>
              <a:gd name="connsiteX2" fmla="*/ 6299835 w 12191999"/>
              <a:gd name="connsiteY2" fmla="*/ 4584953 h 6858000"/>
              <a:gd name="connsiteX3" fmla="*/ 6299835 w 12191999"/>
              <a:gd name="connsiteY3" fmla="*/ 4496651 h 6858000"/>
              <a:gd name="connsiteX4" fmla="*/ 0 w 12191999"/>
              <a:gd name="connsiteY4" fmla="*/ 0 h 6858000"/>
              <a:gd name="connsiteX5" fmla="*/ 12191999 w 12191999"/>
              <a:gd name="connsiteY5" fmla="*/ 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5890261" y="4496651"/>
                </a:moveTo>
                <a:lnTo>
                  <a:pt x="5890261" y="4584953"/>
                </a:lnTo>
                <a:lnTo>
                  <a:pt x="6299835" y="4584953"/>
                </a:lnTo>
                <a:lnTo>
                  <a:pt x="6299835" y="4496651"/>
                </a:lnTo>
                <a:close/>
                <a:moveTo>
                  <a:pt x="0" y="0"/>
                </a:moveTo>
                <a:lnTo>
                  <a:pt x="12191999" y="0"/>
                </a:lnTo>
                <a:lnTo>
                  <a:pt x="12191999" y="6858000"/>
                </a:lnTo>
                <a:lnTo>
                  <a:pt x="0" y="6858000"/>
                </a:lnTo>
                <a:close/>
              </a:path>
            </a:pathLst>
          </a:custGeom>
        </p:spPr>
        <p:txBody>
          <a:bodyPr wrap="square">
            <a:noAutofit/>
          </a:bodyPr>
          <a:lstStyle/>
          <a:p>
            <a:endParaRPr lang="en-US" dirty="0"/>
          </a:p>
        </p:txBody>
      </p:sp>
      <p:sp>
        <p:nvSpPr>
          <p:cNvPr id="16" name="Title 15">
            <a:extLst>
              <a:ext uri="{FF2B5EF4-FFF2-40B4-BE49-F238E27FC236}">
                <a16:creationId xmlns:a16="http://schemas.microsoft.com/office/drawing/2014/main" id="{ABAFD431-F46D-3701-6A51-738ADAF3A5E3}"/>
              </a:ext>
            </a:extLst>
          </p:cNvPr>
          <p:cNvSpPr>
            <a:spLocks noGrp="1"/>
          </p:cNvSpPr>
          <p:nvPr>
            <p:ph type="title"/>
          </p:nvPr>
        </p:nvSpPr>
        <p:spPr>
          <a:xfrm>
            <a:off x="1535715" y="1485302"/>
            <a:ext cx="9120570" cy="3887396"/>
          </a:xfrm>
          <a:custGeom>
            <a:avLst/>
            <a:gdLst>
              <a:gd name="connsiteX0" fmla="*/ 4354545 w 9120570"/>
              <a:gd name="connsiteY0" fmla="*/ 3011350 h 3887396"/>
              <a:gd name="connsiteX1" fmla="*/ 4354545 w 9120570"/>
              <a:gd name="connsiteY1" fmla="*/ 3099652 h 3887396"/>
              <a:gd name="connsiteX2" fmla="*/ 4764120 w 9120570"/>
              <a:gd name="connsiteY2" fmla="*/ 3099652 h 3887396"/>
              <a:gd name="connsiteX3" fmla="*/ 4764120 w 9120570"/>
              <a:gd name="connsiteY3" fmla="*/ 3011350 h 3887396"/>
              <a:gd name="connsiteX4" fmla="*/ 0 w 9120570"/>
              <a:gd name="connsiteY4" fmla="*/ 0 h 3887396"/>
              <a:gd name="connsiteX5" fmla="*/ 9120570 w 9120570"/>
              <a:gd name="connsiteY5" fmla="*/ 0 h 3887396"/>
              <a:gd name="connsiteX6" fmla="*/ 9120570 w 9120570"/>
              <a:gd name="connsiteY6" fmla="*/ 3887396 h 3887396"/>
              <a:gd name="connsiteX7" fmla="*/ 0 w 9120570"/>
              <a:gd name="connsiteY7" fmla="*/ 3887396 h 388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20570" h="3887396">
                <a:moveTo>
                  <a:pt x="4354545" y="3011350"/>
                </a:moveTo>
                <a:lnTo>
                  <a:pt x="4354545" y="3099652"/>
                </a:lnTo>
                <a:lnTo>
                  <a:pt x="4764120" y="3099652"/>
                </a:lnTo>
                <a:lnTo>
                  <a:pt x="4764120" y="3011350"/>
                </a:lnTo>
                <a:close/>
                <a:moveTo>
                  <a:pt x="0" y="0"/>
                </a:moveTo>
                <a:lnTo>
                  <a:pt x="9120570" y="0"/>
                </a:lnTo>
                <a:lnTo>
                  <a:pt x="9120570" y="3887396"/>
                </a:lnTo>
                <a:lnTo>
                  <a:pt x="0" y="3887396"/>
                </a:lnTo>
                <a:close/>
              </a:path>
            </a:pathLst>
          </a:custGeom>
          <a:solidFill>
            <a:schemeClr val="accent1">
              <a:lumMod val="20000"/>
              <a:lumOff val="80000"/>
            </a:schemeClr>
          </a:solidFill>
        </p:spPr>
        <p:txBody>
          <a:bodyPr wrap="square" bIns="1097280" anchor="b">
            <a:noAutofit/>
          </a:bodyPr>
          <a:lstStyle>
            <a:lvl1pPr algn="ctr">
              <a:defRPr/>
            </a:lvl1pPr>
          </a:lstStyle>
          <a:p>
            <a:r>
              <a:rPr lang="en-US" dirty="0"/>
              <a:t>Click to edit Master title style</a:t>
            </a:r>
          </a:p>
        </p:txBody>
      </p:sp>
      <p:sp>
        <p:nvSpPr>
          <p:cNvPr id="11" name="Picture Placeholder 10">
            <a:extLst>
              <a:ext uri="{FF2B5EF4-FFF2-40B4-BE49-F238E27FC236}">
                <a16:creationId xmlns:a16="http://schemas.microsoft.com/office/drawing/2014/main" id="{CAFD788D-D699-2BA7-3637-AA3B48C09084}"/>
              </a:ext>
            </a:extLst>
          </p:cNvPr>
          <p:cNvSpPr>
            <a:spLocks noGrp="1"/>
          </p:cNvSpPr>
          <p:nvPr>
            <p:ph type="pic" sz="quarter" idx="13"/>
          </p:nvPr>
        </p:nvSpPr>
        <p:spPr>
          <a:xfrm>
            <a:off x="4953000" y="612648"/>
            <a:ext cx="2286000" cy="2286000"/>
          </a:xfrm>
          <a:prstGeom prst="ellipse">
            <a:avLst/>
          </a:prstGeom>
        </p:spPr>
        <p:txBody>
          <a:bodyPr anchor="ctr"/>
          <a:lstStyle>
            <a:lvl1pPr marL="0" indent="0" algn="ctr">
              <a:buNone/>
              <a:defRPr sz="1050"/>
            </a:lvl1pPr>
          </a:lstStyle>
          <a:p>
            <a:endParaRPr lang="en-US" dirty="0"/>
          </a:p>
        </p:txBody>
      </p:sp>
      <p:sp>
        <p:nvSpPr>
          <p:cNvPr id="13" name="Text Placeholder 12">
            <a:extLst>
              <a:ext uri="{FF2B5EF4-FFF2-40B4-BE49-F238E27FC236}">
                <a16:creationId xmlns:a16="http://schemas.microsoft.com/office/drawing/2014/main" id="{7808A0C0-A02B-D1C7-6DE5-CA25624AD099}"/>
              </a:ext>
            </a:extLst>
          </p:cNvPr>
          <p:cNvSpPr>
            <a:spLocks noGrp="1"/>
          </p:cNvSpPr>
          <p:nvPr>
            <p:ph type="body" sz="quarter" idx="14"/>
          </p:nvPr>
        </p:nvSpPr>
        <p:spPr>
          <a:xfrm>
            <a:off x="1572768" y="5751576"/>
            <a:ext cx="9116568" cy="722376"/>
          </a:xfrm>
        </p:spPr>
        <p:txBody>
          <a:bodyPr anchor="ctr"/>
          <a:lstStyle>
            <a:lvl1pPr marL="0" indent="0" algn="ctr">
              <a:buNone/>
              <a:defRPr sz="2000" cap="all" baseline="0"/>
            </a:lvl1pPr>
          </a:lstStyle>
          <a:p>
            <a:pPr lvl="0"/>
            <a:r>
              <a:rPr lang="en-US" dirty="0"/>
              <a:t>Click to edit Master text styles</a:t>
            </a:r>
          </a:p>
        </p:txBody>
      </p:sp>
      <p:sp>
        <p:nvSpPr>
          <p:cNvPr id="20" name="Rectangle 19">
            <a:extLst>
              <a:ext uri="{FF2B5EF4-FFF2-40B4-BE49-F238E27FC236}">
                <a16:creationId xmlns:a16="http://schemas.microsoft.com/office/drawing/2014/main" id="{469017C4-5BB0-DF6F-781B-FB81A3A5D977}"/>
              </a:ext>
            </a:extLst>
          </p:cNvPr>
          <p:cNvSpPr/>
          <p:nvPr userDrawn="1"/>
        </p:nvSpPr>
        <p:spPr>
          <a:xfrm>
            <a:off x="5890260" y="449665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9110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dirty="0"/>
              <a:t>Click to edit Master title style</a:t>
            </a:r>
          </a:p>
        </p:txBody>
      </p:sp>
      <p:sp>
        <p:nvSpPr>
          <p:cNvPr id="5" name="Slide Number Placeholder 4">
            <a:extLst>
              <a:ext uri="{FF2B5EF4-FFF2-40B4-BE49-F238E27FC236}">
                <a16:creationId xmlns:a16="http://schemas.microsoft.com/office/drawing/2014/main" id="{814BC7BE-FECC-8573-D4F0-FA004B4A04F4}"/>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8" name="Footer Placeholder 7">
            <a:extLst>
              <a:ext uri="{FF2B5EF4-FFF2-40B4-BE49-F238E27FC236}">
                <a16:creationId xmlns:a16="http://schemas.microsoft.com/office/drawing/2014/main" id="{A4DB0707-D3A6-4BF0-3225-EC3851AD7387}"/>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1AE946-135C-E4E8-BA60-64AB48B87F80}"/>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7" name="Footer Placeholder 6">
            <a:extLst>
              <a:ext uri="{FF2B5EF4-FFF2-40B4-BE49-F238E27FC236}">
                <a16:creationId xmlns:a16="http://schemas.microsoft.com/office/drawing/2014/main" id="{FFD67329-9F30-BEB7-31E2-FECA7FD59B06}"/>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129844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230684" y="987425"/>
            <a:ext cx="612470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129844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3183587-0236-046F-3B80-4D4EEA7A8009}"/>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60C67779-9FAD-3FE4-5C67-7E5313C03B45}"/>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129844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230684" y="993775"/>
            <a:ext cx="612470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129844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AD70A4E-ED43-B5A1-F8FE-762E21A30A3E}"/>
              </a:ext>
            </a:extLst>
          </p:cNvPr>
          <p:cNvSpPr>
            <a:spLocks noGrp="1"/>
          </p:cNvSpPr>
          <p:nvPr>
            <p:ph type="sldNum" sz="quarter" idx="11"/>
          </p:nvPr>
        </p:nvSpPr>
        <p:spPr/>
        <p:txBody>
          <a:bodyPr/>
          <a:lstStyle/>
          <a:p>
            <a:fld id="{75DF2D63-3FF5-D547-96B9-BE9CCD1ABA58}" type="slidenum">
              <a:rPr lang="en-US" smtClean="0"/>
              <a:t>‹#›</a:t>
            </a:fld>
            <a:endParaRPr lang="en-US" dirty="0"/>
          </a:p>
        </p:txBody>
      </p:sp>
      <p:sp>
        <p:nvSpPr>
          <p:cNvPr id="10" name="Footer Placeholder 9">
            <a:extLst>
              <a:ext uri="{FF2B5EF4-FFF2-40B4-BE49-F238E27FC236}">
                <a16:creationId xmlns:a16="http://schemas.microsoft.com/office/drawing/2014/main" id="{A4125545-56D8-5212-AA45-63F7C1DBF101}"/>
              </a:ext>
            </a:extLst>
          </p:cNvPr>
          <p:cNvSpPr>
            <a:spLocks noGrp="1"/>
          </p:cNvSpPr>
          <p:nvPr>
            <p:ph type="ftr" sz="quarter" idx="12"/>
          </p:nvPr>
        </p:nvSpPr>
        <p:spPr/>
        <p:txBody>
          <a:bodyPr/>
          <a:lstStyle/>
          <a:p>
            <a:r>
              <a:rPr lang="en-US" dirty="0"/>
              <a:t>presentation title</a:t>
            </a: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420624" y="6019801"/>
            <a:ext cx="457200" cy="184150"/>
          </a:xfrm>
          <a:prstGeom prst="rect">
            <a:avLst/>
          </a:prstGeom>
        </p:spPr>
        <p:txBody>
          <a:bodyPr vert="horz" lIns="0" tIns="0" rIns="0" bIns="0" rtlCol="0" anchor="ctr"/>
          <a:lstStyle>
            <a:lvl1pPr algn="ctr">
              <a:defRPr sz="1200" cap="all" spc="200" baseline="0">
                <a:solidFill>
                  <a:schemeClr val="accent1"/>
                </a:solidFill>
                <a:latin typeface="Posterama" panose="020B0504020200020000" pitchFamily="34" charset="0"/>
              </a:defRPr>
            </a:lvl1pPr>
          </a:lstStyle>
          <a:p>
            <a:fld id="{75DF2D63-3FF5-D547-96B9-BE9CCD1ABA58}" type="slidenum">
              <a:rPr lang="en-US" smtClean="0"/>
              <a:pPr/>
              <a:t>‹#›</a:t>
            </a:fld>
            <a:endParaRPr lang="en-US" dirty="0"/>
          </a:p>
        </p:txBody>
      </p:sp>
      <p:sp>
        <p:nvSpPr>
          <p:cNvPr id="25" name="Footer Placeholder 24">
            <a:extLst>
              <a:ext uri="{FF2B5EF4-FFF2-40B4-BE49-F238E27FC236}">
                <a16:creationId xmlns:a16="http://schemas.microsoft.com/office/drawing/2014/main" id="{010F9766-B67A-A34E-2927-9A2D6360F77A}"/>
              </a:ext>
            </a:extLst>
          </p:cNvPr>
          <p:cNvSpPr>
            <a:spLocks noGrp="1"/>
          </p:cNvSpPr>
          <p:nvPr>
            <p:ph type="ftr" sz="quarter" idx="3"/>
          </p:nvPr>
        </p:nvSpPr>
        <p:spPr>
          <a:xfrm rot="16200000">
            <a:off x="-242952" y="1451496"/>
            <a:ext cx="1784352" cy="189457"/>
          </a:xfrm>
          <a:prstGeom prst="rect">
            <a:avLst/>
          </a:prstGeom>
        </p:spPr>
        <p:txBody>
          <a:bodyPr vert="horz" lIns="0" tIns="0" rIns="0" bIns="0" rtlCol="0" anchor="ctr"/>
          <a:lstStyle>
            <a:lvl1pPr algn="l">
              <a:defRPr sz="1200" cap="all" spc="100" baseline="0">
                <a:solidFill>
                  <a:schemeClr val="accent1"/>
                </a:solidFill>
                <a:latin typeface="Posterama" panose="020B0504020200020000" pitchFamily="34" charset="0"/>
              </a:defRPr>
            </a:lvl1pPr>
          </a:lstStyle>
          <a:p>
            <a:r>
              <a:rPr lang="en-US" dirty="0"/>
              <a:t>presentation title</a:t>
            </a:r>
          </a:p>
        </p:txBody>
      </p:sp>
      <p:cxnSp>
        <p:nvCxnSpPr>
          <p:cNvPr id="4" name="Straight Connector 3">
            <a:extLst>
              <a:ext uri="{FF2B5EF4-FFF2-40B4-BE49-F238E27FC236}">
                <a16:creationId xmlns:a16="http://schemas.microsoft.com/office/drawing/2014/main" id="{C0A131BE-DFE5-28BE-2AF8-50ADF9AFDB94}"/>
              </a:ext>
            </a:extLst>
          </p:cNvPr>
          <p:cNvCxnSpPr>
            <a:cxnSpLocks/>
          </p:cNvCxnSpPr>
          <p:nvPr userDrawn="1"/>
        </p:nvCxnSpPr>
        <p:spPr>
          <a:xfrm>
            <a:off x="649224" y="2667000"/>
            <a:ext cx="0" cy="31242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53" r:id="rId12"/>
    <p:sldLayoutId id="2147483671" r:id="rId13"/>
    <p:sldLayoutId id="2147483672" r:id="rId14"/>
    <p:sldLayoutId id="2147483673"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learningandwork.org.uk/what-we-do/lifelong-learning/adult-participation-in-learning-survey/"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learningandwork.org.uk/what-we-do/lifelong-learning/adult-participation-in-learning-survey/"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s://bipartisanpolicy.org/report/evidence-%20based-policymaking-primer/" TargetMode="External"/><Relationship Id="rId7" Type="http://schemas.openxmlformats.org/officeDocument/2006/relationships/hyperlink" Target="https://www.europarl.europa.eu/thinktank/infographics/lifelonglearning/" TargetMode="External"/><Relationship Id="rId2" Type="http://schemas.openxmlformats.org/officeDocument/2006/relationships/hyperlink" Target="https://doi.org/10.1080/0158037X.2014.918537" TargetMode="External"/><Relationship Id="rId1" Type="http://schemas.openxmlformats.org/officeDocument/2006/relationships/slideLayout" Target="../slideLayouts/slideLayout5.xml"/><Relationship Id="rId6" Type="http://schemas.openxmlformats.org/officeDocument/2006/relationships/hyperlink" Target="http://doku.iab.de/discussionpapers/2010/dp2010.pdf" TargetMode="External"/><Relationship Id="rId5" Type="http://schemas.openxmlformats.org/officeDocument/2006/relationships/hyperlink" Target="https://assets.publishing.service.gov.uk/media/5b19556740f0b634c6141333/Adult_Education_Survey_2016_research_report.pdf" TargetMode="External"/><Relationship Id="rId4" Type="http://schemas.openxmlformats.org/officeDocument/2006/relationships/hyperlink" Target="https://doi.org/10.1080/02601370.2014.891887"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ec.europa.eu/eurostat/statistics-explained/index.php?title=Adult_Education_Survey_(AES)_methodology#Introduction" TargetMode="External"/><Relationship Id="rId7" Type="http://schemas.openxmlformats.org/officeDocument/2006/relationships/hyperlink" Target="https://www.bibb.de/veroeffentlichungen/de/publication/show/8101" TargetMode="External"/><Relationship Id="rId2" Type="http://schemas.openxmlformats.org/officeDocument/2006/relationships/hyperlink" Target="https://ec.europa.eu/eurostat/web/microdata/european-union-labour-force-survey#:~:text=The%20EU%20labour%20force%20survey,Trade%20Association%20(EFTA)%20countries" TargetMode="External"/><Relationship Id="rId1" Type="http://schemas.openxmlformats.org/officeDocument/2006/relationships/slideLayout" Target="../slideLayouts/slideLayout5.xml"/><Relationship Id="rId6" Type="http://schemas.openxmlformats.org/officeDocument/2006/relationships/hyperlink" Target="https://learningandwork.org.uk/resources/research-and-reports/adult-participation-in-learning-survey-2021/" TargetMode="External"/><Relationship Id="rId5" Type="http://schemas.openxmlformats.org/officeDocument/2006/relationships/hyperlink" Target="https://learningandwork.org.uk/resources/research-and-reports/adult-participation-in-learning-survey-2023/" TargetMode="External"/><Relationship Id="rId4" Type="http://schemas.openxmlformats.org/officeDocument/2006/relationships/hyperlink" Target="http://dx.doi.org/10.1037/law0000145"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ons.gov.uk/employmentandlabourmarket/peopleinwork/employmentandemployeetypes/methodologies/labourforcesurveyuserguidance#2022-update" TargetMode="External"/><Relationship Id="rId3" Type="http://schemas.openxmlformats.org/officeDocument/2006/relationships/hyperlink" Target="https://www.census.gov/content/dam/Census/library/working-papers/2006/adrm/rsm2006-13.pdf" TargetMode="External"/><Relationship Id="rId7" Type="http://schemas.openxmlformats.org/officeDocument/2006/relationships/hyperlink" Target="https://www.oecd.org/publications/the-survey-of-adult-skills-9789264258075-en.htm" TargetMode="External"/><Relationship Id="rId2" Type="http://schemas.openxmlformats.org/officeDocument/2006/relationships/hyperlink" Target="https://learningandwork.org.uk/what-we-do/lifelong-learning/adult-participation-in-learning-survey/rates-of-adult-participation-in-learning/" TargetMode="External"/><Relationship Id="rId1" Type="http://schemas.openxmlformats.org/officeDocument/2006/relationships/slideLayout" Target="../slideLayouts/slideLayout5.xml"/><Relationship Id="rId6" Type="http://schemas.openxmlformats.org/officeDocument/2006/relationships/hyperlink" Target="https://www.oecd.org/skills/piaac/PIAAC_Technical_Report_2nd_Edition_Full_Report.pdf" TargetMode="External"/><Relationship Id="rId5" Type="http://schemas.openxmlformats.org/officeDocument/2006/relationships/hyperlink" Target="https://www.oecd.org/skills/piaac/Background%20Questionnaire%2015DEC10.pdf" TargetMode="External"/><Relationship Id="rId4" Type="http://schemas.openxmlformats.org/officeDocument/2006/relationships/hyperlink" Target="https://www.nisra.gov.uk/publications/highest-qualification-level-2022"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direitodeaprender.com.pt/elwaweb/doc_bin/Research%20Reports/DEFINING%20COMMON%20ISSUES%20ACROSS%20EUROPE%20FOR%20ADULT%20EDUCATION.pdf" TargetMode="External"/><Relationship Id="rId2" Type="http://schemas.openxmlformats.org/officeDocument/2006/relationships/hyperlink" Target="https://www.ons.gov.uk/employmentandlabourmarket/peopleinwork/employmentandemployeetypes/methodologies/labourforcesurveyuserguidance#2022-update" TargetMode="External"/><Relationship Id="rId1" Type="http://schemas.openxmlformats.org/officeDocument/2006/relationships/slideLayout" Target="../slideLayouts/slideLayout5.xml"/><Relationship Id="rId5" Type="http://schemas.openxmlformats.org/officeDocument/2006/relationships/hyperlink" Target="https://ifs.org.uk/sites/default/files/2023-10/IFS-Green-Budget-2023-Investment-in-training-and-skills.pdf" TargetMode="External"/><Relationship Id="rId4" Type="http://schemas.openxmlformats.org/officeDocument/2006/relationships/hyperlink" Target="https://explore-education-statistics.service.gov.uk/find-statistics/further-education-and-skills/2021-22"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FE89DABD-0291-0277-D0D8-4BD30BD66DEC}"/>
              </a:ext>
            </a:extLst>
          </p:cNvPr>
          <p:cNvSpPr/>
          <p:nvPr/>
        </p:nvSpPr>
        <p:spPr>
          <a:xfrm>
            <a:off x="5676405" y="5581403"/>
            <a:ext cx="938149" cy="2256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ubtitle 1">
            <a:extLst>
              <a:ext uri="{FF2B5EF4-FFF2-40B4-BE49-F238E27FC236}">
                <a16:creationId xmlns:a16="http://schemas.microsoft.com/office/drawing/2014/main" id="{A1307D8B-2864-21B6-1CE1-B605F29281C5}"/>
              </a:ext>
            </a:extLst>
          </p:cNvPr>
          <p:cNvSpPr>
            <a:spLocks noGrp="1"/>
          </p:cNvSpPr>
          <p:nvPr>
            <p:ph type="subTitle" idx="1"/>
          </p:nvPr>
        </p:nvSpPr>
        <p:spPr>
          <a:xfrm>
            <a:off x="918357" y="3429000"/>
            <a:ext cx="10355285" cy="1669954"/>
          </a:xfrm>
        </p:spPr>
        <p:txBody>
          <a:bodyPr/>
          <a:lstStyle/>
          <a:p>
            <a:pPr>
              <a:lnSpc>
                <a:spcPct val="107000"/>
              </a:lnSpc>
              <a:spcAft>
                <a:spcPts val="600"/>
              </a:spcAft>
            </a:pPr>
            <a:r>
              <a:rPr lang="en-GB" sz="3200" kern="100" dirty="0">
                <a:solidFill>
                  <a:schemeClr val="tx1">
                    <a:lumMod val="75000"/>
                    <a:lumOff val="25000"/>
                  </a:schemeClr>
                </a:solidFill>
                <a:effectLst/>
                <a:latin typeface="Posterama" panose="020B0504020200020000" pitchFamily="34" charset="0"/>
                <a:ea typeface="DengXian" panose="02010600030101010101" pitchFamily="2" charset="-122"/>
                <a:cs typeface="Posterama" panose="020B0504020200020000" pitchFamily="34" charset="0"/>
              </a:rPr>
              <a:t>Investigating participation in adult learning and education: but how is it measured?</a:t>
            </a:r>
            <a:endParaRPr lang="tr-TR" sz="3200" kern="100" dirty="0">
              <a:solidFill>
                <a:schemeClr val="tx1">
                  <a:lumMod val="75000"/>
                  <a:lumOff val="25000"/>
                </a:schemeClr>
              </a:solidFill>
              <a:effectLst/>
              <a:latin typeface="Posterama" panose="020B0504020200020000" pitchFamily="34" charset="0"/>
              <a:ea typeface="DengXian" panose="02010600030101010101" pitchFamily="2" charset="-122"/>
              <a:cs typeface="Posterama" panose="020B0504020200020000" pitchFamily="34" charset="0"/>
            </a:endParaRPr>
          </a:p>
        </p:txBody>
      </p:sp>
      <p:pic>
        <p:nvPicPr>
          <p:cNvPr id="8" name="Resim 7" descr="logo, simge, sembol, grafik, kırpıntı çizim içeren bir resim&#10;&#10;Açıklama otomatik olarak oluşturuldu">
            <a:extLst>
              <a:ext uri="{FF2B5EF4-FFF2-40B4-BE49-F238E27FC236}">
                <a16:creationId xmlns:a16="http://schemas.microsoft.com/office/drawing/2014/main" id="{ADD14BE0-4EE3-CDAF-F1CD-FB185042931D}"/>
              </a:ext>
            </a:extLst>
          </p:cNvPr>
          <p:cNvPicPr>
            <a:picLocks noChangeAspect="1"/>
          </p:cNvPicPr>
          <p:nvPr/>
        </p:nvPicPr>
        <p:blipFill>
          <a:blip r:embed="rId2"/>
          <a:stretch>
            <a:fillRect/>
          </a:stretch>
        </p:blipFill>
        <p:spPr>
          <a:xfrm>
            <a:off x="9331903" y="451125"/>
            <a:ext cx="2335861" cy="2323235"/>
          </a:xfrm>
          <a:prstGeom prst="rect">
            <a:avLst/>
          </a:prstGeom>
          <a:effectLst>
            <a:softEdge rad="138944"/>
          </a:effectLst>
        </p:spPr>
      </p:pic>
      <p:pic>
        <p:nvPicPr>
          <p:cNvPr id="9" name="Resim 8" descr="kuş, poster, kırpıntı çizim, çizgi film içeren bir resim&#10;&#10;Açıklama otomatik olarak oluşturuldu">
            <a:extLst>
              <a:ext uri="{FF2B5EF4-FFF2-40B4-BE49-F238E27FC236}">
                <a16:creationId xmlns:a16="http://schemas.microsoft.com/office/drawing/2014/main" id="{1D5A8463-8289-48A6-F4CF-5D12677BCD63}"/>
              </a:ext>
            </a:extLst>
          </p:cNvPr>
          <p:cNvPicPr>
            <a:picLocks noChangeAspect="1"/>
          </p:cNvPicPr>
          <p:nvPr/>
        </p:nvPicPr>
        <p:blipFill>
          <a:blip r:embed="rId3"/>
          <a:stretch>
            <a:fillRect/>
          </a:stretch>
        </p:blipFill>
        <p:spPr>
          <a:xfrm>
            <a:off x="412173" y="451125"/>
            <a:ext cx="2088158" cy="2583181"/>
          </a:xfrm>
          <a:prstGeom prst="rect">
            <a:avLst/>
          </a:prstGeom>
          <a:effectLst>
            <a:softEdge rad="78210"/>
          </a:effectLst>
        </p:spPr>
      </p:pic>
      <p:pic>
        <p:nvPicPr>
          <p:cNvPr id="13" name="Resim 12" descr="metin, yazı tipi, ekran görüntüsü, tasarım içeren bir resim&#10;&#10;Açıklama otomatik olarak oluşturuldu">
            <a:extLst>
              <a:ext uri="{FF2B5EF4-FFF2-40B4-BE49-F238E27FC236}">
                <a16:creationId xmlns:a16="http://schemas.microsoft.com/office/drawing/2014/main" id="{A5C34E0A-E629-4233-7DD1-E956452C93F5}"/>
              </a:ext>
            </a:extLst>
          </p:cNvPr>
          <p:cNvPicPr>
            <a:picLocks noChangeAspect="1"/>
          </p:cNvPicPr>
          <p:nvPr/>
        </p:nvPicPr>
        <p:blipFill>
          <a:blip r:embed="rId4">
            <a:alphaModFix/>
          </a:blip>
          <a:stretch>
            <a:fillRect/>
          </a:stretch>
        </p:blipFill>
        <p:spPr>
          <a:xfrm>
            <a:off x="3911316" y="359930"/>
            <a:ext cx="3530177" cy="2674376"/>
          </a:xfrm>
          <a:prstGeom prst="rect">
            <a:avLst/>
          </a:prstGeom>
          <a:effectLst>
            <a:softEdge rad="317500"/>
          </a:effectLst>
        </p:spPr>
      </p:pic>
      <p:pic>
        <p:nvPicPr>
          <p:cNvPr id="5" name="Picture 4">
            <a:extLst>
              <a:ext uri="{FF2B5EF4-FFF2-40B4-BE49-F238E27FC236}">
                <a16:creationId xmlns:a16="http://schemas.microsoft.com/office/drawing/2014/main" id="{8F3FCDCB-40A0-8729-91B1-5C54739FB7C8}"/>
              </a:ext>
            </a:extLst>
          </p:cNvPr>
          <p:cNvPicPr>
            <a:picLocks noChangeAspect="1"/>
          </p:cNvPicPr>
          <p:nvPr/>
        </p:nvPicPr>
        <p:blipFill>
          <a:blip r:embed="rId5"/>
          <a:stretch>
            <a:fillRect/>
          </a:stretch>
        </p:blipFill>
        <p:spPr>
          <a:xfrm>
            <a:off x="773379" y="5069785"/>
            <a:ext cx="5372100" cy="847725"/>
          </a:xfrm>
          <a:prstGeom prst="rect">
            <a:avLst/>
          </a:prstGeom>
        </p:spPr>
      </p:pic>
      <p:pic>
        <p:nvPicPr>
          <p:cNvPr id="6" name="Picture 5">
            <a:extLst>
              <a:ext uri="{FF2B5EF4-FFF2-40B4-BE49-F238E27FC236}">
                <a16:creationId xmlns:a16="http://schemas.microsoft.com/office/drawing/2014/main" id="{F1DC31DC-7CFF-FE1C-9F19-F69A026437FF}"/>
              </a:ext>
            </a:extLst>
          </p:cNvPr>
          <p:cNvPicPr>
            <a:picLocks noChangeAspect="1"/>
          </p:cNvPicPr>
          <p:nvPr/>
        </p:nvPicPr>
        <p:blipFill rotWithShape="1">
          <a:blip r:embed="rId6"/>
          <a:srcRect t="18264" b="20999"/>
          <a:stretch/>
        </p:blipFill>
        <p:spPr>
          <a:xfrm>
            <a:off x="7962271" y="4890332"/>
            <a:ext cx="3547604" cy="1206631"/>
          </a:xfrm>
          <a:prstGeom prst="rect">
            <a:avLst/>
          </a:prstGeom>
        </p:spPr>
      </p:pic>
    </p:spTree>
    <p:extLst>
      <p:ext uri="{BB962C8B-B14F-4D97-AF65-F5344CB8AC3E}">
        <p14:creationId xmlns:p14="http://schemas.microsoft.com/office/powerpoint/2010/main" val="85521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Yer Tutucusu 8" descr="simge, sembol, taslak, çizim, tasarım içeren bir resim&#10;&#10;Açıklama otomatik olarak oluşturuldu">
            <a:extLst>
              <a:ext uri="{FF2B5EF4-FFF2-40B4-BE49-F238E27FC236}">
                <a16:creationId xmlns:a16="http://schemas.microsoft.com/office/drawing/2014/main" id="{2C43CB05-853D-DCE0-97B1-C18A4707D8A1}"/>
              </a:ext>
            </a:extLst>
          </p:cNvPr>
          <p:cNvPicPr>
            <a:picLocks noGrp="1" noChangeAspect="1"/>
          </p:cNvPicPr>
          <p:nvPr>
            <p:ph type="pic" sz="quarter" idx="13"/>
          </p:nvPr>
        </p:nvPicPr>
        <p:blipFill>
          <a:blip r:embed="rId2"/>
          <a:srcRect t="16260" b="16260"/>
          <a:stretch>
            <a:fillRect/>
          </a:stretch>
        </p:blipFill>
        <p:spPr>
          <a:xfrm>
            <a:off x="5721002" y="1188720"/>
            <a:ext cx="5864446" cy="3958097"/>
          </a:xfrm>
        </p:spPr>
      </p:pic>
      <p:sp>
        <p:nvSpPr>
          <p:cNvPr id="2" name="Title 1">
            <a:extLst>
              <a:ext uri="{FF2B5EF4-FFF2-40B4-BE49-F238E27FC236}">
                <a16:creationId xmlns:a16="http://schemas.microsoft.com/office/drawing/2014/main" id="{9A3EB422-1287-FCEB-63CE-599FDC8468D8}"/>
              </a:ext>
            </a:extLst>
          </p:cNvPr>
          <p:cNvSpPr>
            <a:spLocks noGrp="1"/>
          </p:cNvSpPr>
          <p:nvPr>
            <p:ph type="title"/>
          </p:nvPr>
        </p:nvSpPr>
        <p:spPr/>
        <p:txBody>
          <a:bodyPr/>
          <a:lstStyle/>
          <a:p>
            <a:r>
              <a:rPr lang="en-US" sz="3200" dirty="0"/>
              <a:t>OUTLINE</a:t>
            </a:r>
          </a:p>
        </p:txBody>
      </p:sp>
      <p:sp>
        <p:nvSpPr>
          <p:cNvPr id="5" name="Footer Placeholder 4">
            <a:extLst>
              <a:ext uri="{FF2B5EF4-FFF2-40B4-BE49-F238E27FC236}">
                <a16:creationId xmlns:a16="http://schemas.microsoft.com/office/drawing/2014/main" id="{DE9EDB55-C0CF-1610-24F0-07462C63BCEB}"/>
              </a:ext>
            </a:extLst>
          </p:cNvPr>
          <p:cNvSpPr>
            <a:spLocks noGrp="1"/>
          </p:cNvSpPr>
          <p:nvPr>
            <p:ph type="ftr" sz="quarter" idx="12"/>
          </p:nvPr>
        </p:nvSpPr>
        <p:spPr/>
        <p:txBody>
          <a:bodyPr/>
          <a:lstStyle/>
          <a:p>
            <a:pPr algn="ctr"/>
            <a:r>
              <a:rPr lang="en-US" dirty="0"/>
              <a:t>ESRC-ALE Project</a:t>
            </a:r>
          </a:p>
        </p:txBody>
      </p:sp>
      <p:sp>
        <p:nvSpPr>
          <p:cNvPr id="4" name="Slide Number Placeholder 3">
            <a:extLst>
              <a:ext uri="{FF2B5EF4-FFF2-40B4-BE49-F238E27FC236}">
                <a16:creationId xmlns:a16="http://schemas.microsoft.com/office/drawing/2014/main" id="{43D6DE2E-F5E3-8CAF-A5C3-E67C03F538DF}"/>
              </a:ext>
            </a:extLst>
          </p:cNvPr>
          <p:cNvSpPr>
            <a:spLocks noGrp="1"/>
          </p:cNvSpPr>
          <p:nvPr>
            <p:ph type="sldNum" sz="quarter" idx="11"/>
          </p:nvPr>
        </p:nvSpPr>
        <p:spPr/>
        <p:txBody>
          <a:bodyPr/>
          <a:lstStyle/>
          <a:p>
            <a:fld id="{75DF2D63-3FF5-D547-96B9-BE9CCD1ABA58}" type="slidenum">
              <a:rPr lang="en-US" smtClean="0"/>
              <a:pPr/>
              <a:t>2</a:t>
            </a:fld>
            <a:endParaRPr lang="en-US" dirty="0"/>
          </a:p>
        </p:txBody>
      </p:sp>
      <p:sp>
        <p:nvSpPr>
          <p:cNvPr id="3" name="Content Placeholder 2">
            <a:extLst>
              <a:ext uri="{FF2B5EF4-FFF2-40B4-BE49-F238E27FC236}">
                <a16:creationId xmlns:a16="http://schemas.microsoft.com/office/drawing/2014/main" id="{4D038CD2-9585-7E51-5359-D52935A77DF0}"/>
              </a:ext>
            </a:extLst>
          </p:cNvPr>
          <p:cNvSpPr>
            <a:spLocks noGrp="1"/>
          </p:cNvSpPr>
          <p:nvPr>
            <p:ph idx="1"/>
          </p:nvPr>
        </p:nvSpPr>
        <p:spPr>
          <a:xfrm>
            <a:off x="1283355" y="2320637"/>
            <a:ext cx="5864446" cy="3592286"/>
          </a:xfrm>
        </p:spPr>
        <p:txBody>
          <a:bodyPr/>
          <a:lstStyle/>
          <a:p>
            <a:pPr marL="342900" indent="-342900">
              <a:spcBef>
                <a:spcPts val="400"/>
              </a:spcBef>
              <a:buFont typeface="Arial" panose="020B0604020202020204" pitchFamily="34" charset="0"/>
              <a:buChar char="•"/>
            </a:pPr>
            <a:r>
              <a:rPr lang="en-US" dirty="0"/>
              <a:t>Introduction TO THE ALE POLICIES PROJECT</a:t>
            </a:r>
          </a:p>
          <a:p>
            <a:pPr marL="342900" indent="-342900">
              <a:spcBef>
                <a:spcPts val="400"/>
              </a:spcBef>
              <a:buFont typeface="Arial" panose="020B0604020202020204" pitchFamily="34" charset="0"/>
              <a:buChar char="•"/>
            </a:pPr>
            <a:r>
              <a:rPr lang="en-US" dirty="0"/>
              <a:t>LEARNING &amp; WORK INSTITUTE – </a:t>
            </a:r>
            <a:r>
              <a:rPr lang="en-US" dirty="0" err="1"/>
              <a:t>APiL</a:t>
            </a:r>
            <a:r>
              <a:rPr lang="en-US" dirty="0"/>
              <a:t> SURVEY </a:t>
            </a:r>
          </a:p>
          <a:p>
            <a:pPr marL="342900" indent="-342900">
              <a:spcBef>
                <a:spcPts val="400"/>
              </a:spcBef>
              <a:buFont typeface="Arial" panose="020B0604020202020204" pitchFamily="34" charset="0"/>
              <a:buChar char="•"/>
            </a:pPr>
            <a:r>
              <a:rPr lang="en-US" dirty="0"/>
              <a:t>Methodology</a:t>
            </a:r>
          </a:p>
          <a:p>
            <a:pPr marL="342900" indent="-342900">
              <a:spcBef>
                <a:spcPts val="400"/>
              </a:spcBef>
              <a:buFont typeface="Arial" panose="020B0604020202020204" pitchFamily="34" charset="0"/>
              <a:buChar char="•"/>
            </a:pPr>
            <a:r>
              <a:rPr lang="en-US" dirty="0" err="1"/>
              <a:t>Fındıngs</a:t>
            </a:r>
            <a:endParaRPr lang="en-US" dirty="0"/>
          </a:p>
          <a:p>
            <a:pPr marL="342900" indent="-342900">
              <a:spcBef>
                <a:spcPts val="400"/>
              </a:spcBef>
              <a:buFont typeface="Arial" panose="020B0604020202020204" pitchFamily="34" charset="0"/>
              <a:buChar char="•"/>
            </a:pPr>
            <a:r>
              <a:rPr lang="en-US" dirty="0" err="1"/>
              <a:t>Dıscussıon</a:t>
            </a:r>
            <a:r>
              <a:rPr lang="en-US" dirty="0"/>
              <a:t> &amp; </a:t>
            </a:r>
            <a:r>
              <a:rPr lang="en-US" dirty="0" err="1"/>
              <a:t>Conclusıon</a:t>
            </a:r>
            <a:endParaRPr lang="en-US" dirty="0"/>
          </a:p>
          <a:p>
            <a:pPr marL="342900" indent="-342900">
              <a:spcBef>
                <a:spcPts val="400"/>
              </a:spcBef>
              <a:buFont typeface="Arial" panose="020B0604020202020204" pitchFamily="34" charset="0"/>
              <a:buChar char="•"/>
            </a:pPr>
            <a:r>
              <a:rPr lang="en-US" dirty="0"/>
              <a:t>References</a:t>
            </a:r>
          </a:p>
          <a:p>
            <a:pPr marL="342900" indent="-342900">
              <a:spcBef>
                <a:spcPts val="400"/>
              </a:spcBef>
              <a:buFont typeface="Arial" panose="020B0604020202020204" pitchFamily="34" charset="0"/>
              <a:buChar char="•"/>
            </a:pPr>
            <a:r>
              <a:rPr lang="en-US" dirty="0"/>
              <a:t>Q&amp;A WITH AUDIENCE</a:t>
            </a:r>
          </a:p>
        </p:txBody>
      </p:sp>
    </p:spTree>
    <p:extLst>
      <p:ext uri="{BB962C8B-B14F-4D97-AF65-F5344CB8AC3E}">
        <p14:creationId xmlns:p14="http://schemas.microsoft.com/office/powerpoint/2010/main" val="291086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D060C-ED88-4975-C03C-A6EEC53A30EC}"/>
            </a:ext>
          </a:extLst>
        </p:cNvPr>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4D5CE70C-3EBE-168A-8758-084F7BA364EC}"/>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62E8CAD2-1A40-87B1-EC28-E5E8852FAE92}"/>
              </a:ext>
            </a:extLst>
          </p:cNvPr>
          <p:cNvSpPr>
            <a:spLocks noGrp="1"/>
          </p:cNvSpPr>
          <p:nvPr>
            <p:ph type="title"/>
          </p:nvPr>
        </p:nvSpPr>
        <p:spPr>
          <a:xfrm>
            <a:off x="1946441" y="1662546"/>
            <a:ext cx="8299118" cy="3360716"/>
          </a:xfrm>
        </p:spPr>
        <p:txBody>
          <a:bodyPr/>
          <a:lstStyle/>
          <a:p>
            <a:pPr>
              <a:lnSpc>
                <a:spcPct val="150000"/>
              </a:lnSpc>
              <a:spcBef>
                <a:spcPts val="1200"/>
              </a:spcBef>
              <a:spcAft>
                <a:spcPts val="1200"/>
              </a:spcAft>
            </a:pPr>
            <a:r>
              <a:rPr lang="en-US" sz="4000" dirty="0"/>
              <a:t>INTRODUCTION TO THE </a:t>
            </a:r>
            <a:br>
              <a:rPr lang="en-US" sz="4000" dirty="0"/>
            </a:br>
            <a:r>
              <a:rPr lang="en-US" sz="4000" dirty="0"/>
              <a:t>A.L.E policies project</a:t>
            </a:r>
          </a:p>
        </p:txBody>
      </p:sp>
    </p:spTree>
    <p:extLst>
      <p:ext uri="{BB962C8B-B14F-4D97-AF65-F5344CB8AC3E}">
        <p14:creationId xmlns:p14="http://schemas.microsoft.com/office/powerpoint/2010/main" val="78181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C34E173-2376-8F4B-F461-E661EC8DD86C}"/>
              </a:ext>
            </a:extLst>
          </p:cNvPr>
          <p:cNvSpPr>
            <a:spLocks noGrp="1"/>
          </p:cNvSpPr>
          <p:nvPr>
            <p:ph type="sldNum" sz="quarter" idx="10"/>
          </p:nvPr>
        </p:nvSpPr>
        <p:spPr/>
        <p:txBody>
          <a:bodyPr/>
          <a:lstStyle/>
          <a:p>
            <a:fld id="{75DF2D63-3FF5-D547-96B9-BE9CCD1ABA58}" type="slidenum">
              <a:rPr lang="en-US" smtClean="0"/>
              <a:pPr/>
              <a:t>4</a:t>
            </a:fld>
            <a:endParaRPr lang="en-US" dirty="0"/>
          </a:p>
        </p:txBody>
      </p:sp>
      <p:sp>
        <p:nvSpPr>
          <p:cNvPr id="3" name="Alt Bilgi Yer Tutucusu 2">
            <a:extLst>
              <a:ext uri="{FF2B5EF4-FFF2-40B4-BE49-F238E27FC236}">
                <a16:creationId xmlns:a16="http://schemas.microsoft.com/office/drawing/2014/main" id="{C2A1A984-D0A8-F912-7370-58B8F385F937}"/>
              </a:ext>
            </a:extLst>
          </p:cNvPr>
          <p:cNvSpPr>
            <a:spLocks noGrp="1"/>
          </p:cNvSpPr>
          <p:nvPr>
            <p:ph type="ftr" sz="quarter" idx="11"/>
          </p:nvPr>
        </p:nvSpPr>
        <p:spPr/>
        <p:txBody>
          <a:bodyPr/>
          <a:lstStyle/>
          <a:p>
            <a:pPr algn="ctr"/>
            <a:r>
              <a:rPr lang="en-US" dirty="0"/>
              <a:t>ESRC – ALE project</a:t>
            </a:r>
          </a:p>
        </p:txBody>
      </p:sp>
      <p:sp>
        <p:nvSpPr>
          <p:cNvPr id="4" name="Metin Yer Tutucusu 3">
            <a:extLst>
              <a:ext uri="{FF2B5EF4-FFF2-40B4-BE49-F238E27FC236}">
                <a16:creationId xmlns:a16="http://schemas.microsoft.com/office/drawing/2014/main" id="{3C7B7B9B-9188-3A30-6E36-98CFFF40B2FD}"/>
              </a:ext>
            </a:extLst>
          </p:cNvPr>
          <p:cNvSpPr>
            <a:spLocks noGrp="1"/>
          </p:cNvSpPr>
          <p:nvPr>
            <p:ph type="body" sz="quarter" idx="12"/>
          </p:nvPr>
        </p:nvSpPr>
        <p:spPr>
          <a:xfrm>
            <a:off x="969555" y="1003457"/>
            <a:ext cx="10801821" cy="5200494"/>
          </a:xfrm>
        </p:spPr>
        <p:txBody>
          <a:bodyPr/>
          <a:lstStyle/>
          <a:p>
            <a:pPr marL="285750" indent="-285750" algn="l">
              <a:buFont typeface="Arial" panose="020B0604020202020204" pitchFamily="34" charset="0"/>
              <a:buChar char="•"/>
            </a:pPr>
            <a:r>
              <a:rPr lang="en-GB" sz="2400" dirty="0">
                <a:ea typeface="DengXian" panose="02010600030101010101" pitchFamily="2" charset="-122"/>
              </a:rPr>
              <a:t>P</a:t>
            </a:r>
            <a:r>
              <a:rPr lang="en-GB" sz="2400" dirty="0">
                <a:effectLst/>
                <a:ea typeface="DengXian" panose="02010600030101010101" pitchFamily="2" charset="-122"/>
              </a:rPr>
              <a:t>articipation rates in ALE in the United Kingdom have been decreasing throughout the 2000s and 2010s.</a:t>
            </a:r>
          </a:p>
          <a:p>
            <a:pPr marL="285750" indent="-285750" algn="l">
              <a:buFont typeface="Arial" panose="020B0604020202020204" pitchFamily="34" charset="0"/>
              <a:buChar char="•"/>
            </a:pPr>
            <a:r>
              <a:rPr lang="en-GB" sz="2400" dirty="0">
                <a:effectLst/>
                <a:ea typeface="DengXian" panose="02010600030101010101" pitchFamily="2" charset="-122"/>
              </a:rPr>
              <a:t>The number of publicly funded qualification routes started by adults in the UK declined by 70%, dropping from nearly 5.5 million qualifications to 1.5 million by 2020 (Tahir, 2023).</a:t>
            </a:r>
          </a:p>
          <a:p>
            <a:pPr marL="285750" indent="-285750" algn="l">
              <a:buFont typeface="Arial" panose="020B0604020202020204" pitchFamily="34" charset="0"/>
              <a:buChar char="•"/>
            </a:pPr>
            <a:r>
              <a:rPr lang="en-GB" sz="2400" dirty="0">
                <a:effectLst/>
                <a:ea typeface="DengXian" panose="02010600030101010101" pitchFamily="2" charset="-122"/>
              </a:rPr>
              <a:t>Total participation in further education and skills in 2021/22 decreased by 23.2% compared to 2016/17 (Skills Funding Agency &amp; Department for Business, Innovation and Skills, 2023). </a:t>
            </a:r>
          </a:p>
          <a:p>
            <a:pPr marL="285750" indent="-285750" algn="l">
              <a:buFont typeface="Arial" panose="020B0604020202020204" pitchFamily="34" charset="0"/>
              <a:buChar char="•"/>
            </a:pPr>
            <a:r>
              <a:rPr lang="en-GB" sz="2400" dirty="0">
                <a:effectLst/>
                <a:ea typeface="DengXian" panose="02010600030101010101" pitchFamily="2" charset="-122"/>
              </a:rPr>
              <a:t>According to the Adult Participation in Learning (APiL) survey of the UK’s Learning and Work Institute (L&amp;W, formerly NIACE, 2023), adult participation rates in learning dropped by 13% to 33% in 2019.</a:t>
            </a:r>
            <a:endParaRPr lang="en-GB" sz="2400" dirty="0"/>
          </a:p>
        </p:txBody>
      </p:sp>
      <p:sp>
        <p:nvSpPr>
          <p:cNvPr id="6" name="Başlık 5">
            <a:extLst>
              <a:ext uri="{FF2B5EF4-FFF2-40B4-BE49-F238E27FC236}">
                <a16:creationId xmlns:a16="http://schemas.microsoft.com/office/drawing/2014/main" id="{A5714FA4-C351-EBD1-AA49-A11AE759C1CE}"/>
              </a:ext>
            </a:extLst>
          </p:cNvPr>
          <p:cNvSpPr>
            <a:spLocks noGrp="1"/>
          </p:cNvSpPr>
          <p:nvPr>
            <p:ph type="title"/>
          </p:nvPr>
        </p:nvSpPr>
        <p:spPr>
          <a:xfrm>
            <a:off x="969555" y="369126"/>
            <a:ext cx="10893552" cy="569843"/>
          </a:xfrm>
        </p:spPr>
        <p:txBody>
          <a:bodyPr/>
          <a:lstStyle/>
          <a:p>
            <a:pPr algn="l">
              <a:lnSpc>
                <a:spcPct val="107000"/>
              </a:lnSpc>
              <a:spcAft>
                <a:spcPts val="600"/>
              </a:spcAft>
            </a:pPr>
            <a:r>
              <a:rPr lang="en-GB" sz="2400" kern="100" dirty="0">
                <a:solidFill>
                  <a:schemeClr val="tx1">
                    <a:lumMod val="75000"/>
                    <a:lumOff val="25000"/>
                  </a:schemeClr>
                </a:solidFill>
                <a:effectLst/>
                <a:latin typeface="Posterama" panose="020B0504020200020000" pitchFamily="34" charset="0"/>
                <a:ea typeface="DengXian" panose="02010600030101010101" pitchFamily="2" charset="-122"/>
                <a:cs typeface="Posterama" panose="020B0504020200020000" pitchFamily="34" charset="0"/>
              </a:rPr>
              <a:t>WHY THIS PROJECT?</a:t>
            </a:r>
            <a:endParaRPr lang="tr-TR" sz="2400" kern="100" dirty="0">
              <a:solidFill>
                <a:schemeClr val="tx1">
                  <a:lumMod val="75000"/>
                  <a:lumOff val="25000"/>
                </a:schemeClr>
              </a:solidFill>
              <a:effectLst/>
              <a:latin typeface="Posterama" panose="020B0504020200020000" pitchFamily="34" charset="0"/>
              <a:ea typeface="DengXian" panose="02010600030101010101" pitchFamily="2" charset="-122"/>
              <a:cs typeface="Posterama" panose="020B0504020200020000" pitchFamily="34" charset="0"/>
            </a:endParaRPr>
          </a:p>
        </p:txBody>
      </p:sp>
    </p:spTree>
    <p:extLst>
      <p:ext uri="{BB962C8B-B14F-4D97-AF65-F5344CB8AC3E}">
        <p14:creationId xmlns:p14="http://schemas.microsoft.com/office/powerpoint/2010/main" val="1831626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C368-2372-7C10-8D83-CFEBB3A1C28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F6415235-B78F-FB24-07E4-7EB810532CEE}"/>
              </a:ext>
            </a:extLst>
          </p:cNvPr>
          <p:cNvSpPr>
            <a:spLocks noGrp="1"/>
          </p:cNvSpPr>
          <p:nvPr>
            <p:ph type="title"/>
          </p:nvPr>
        </p:nvSpPr>
        <p:spPr/>
        <p:txBody>
          <a:bodyPr/>
          <a:lstStyle/>
          <a:p>
            <a:r>
              <a:rPr lang="en-US" sz="2400" dirty="0"/>
              <a:t>WHY THIS PROJECT?</a:t>
            </a:r>
            <a:endParaRPr lang="en-GB" sz="2400" dirty="0"/>
          </a:p>
        </p:txBody>
      </p:sp>
      <p:sp>
        <p:nvSpPr>
          <p:cNvPr id="3" name="İçerik Yer Tutucusu 2">
            <a:extLst>
              <a:ext uri="{FF2B5EF4-FFF2-40B4-BE49-F238E27FC236}">
                <a16:creationId xmlns:a16="http://schemas.microsoft.com/office/drawing/2014/main" id="{A1BD2DFB-6860-6390-5334-756351DCB9DA}"/>
              </a:ext>
            </a:extLst>
          </p:cNvPr>
          <p:cNvSpPr>
            <a:spLocks noGrp="1"/>
          </p:cNvSpPr>
          <p:nvPr>
            <p:ph idx="1"/>
          </p:nvPr>
        </p:nvSpPr>
        <p:spPr>
          <a:xfrm>
            <a:off x="1295399" y="1171088"/>
            <a:ext cx="9820656" cy="5399394"/>
          </a:xfrm>
        </p:spPr>
        <p:txBody>
          <a:bodyPr/>
          <a:lstStyle/>
          <a:p>
            <a:r>
              <a:rPr lang="en-GB" sz="2200" b="1" dirty="0">
                <a:solidFill>
                  <a:srgbClr val="0070C0"/>
                </a:solidFill>
              </a:rPr>
              <a:t>Use of Fuzzy concepts: </a:t>
            </a:r>
            <a:r>
              <a:rPr lang="en-GB" sz="2200" dirty="0"/>
              <a:t>lack of consensus on definition adult education, ongoing use of triadic typology of formal, non-formal, informal</a:t>
            </a:r>
          </a:p>
          <a:p>
            <a:pPr marL="0" indent="0">
              <a:buNone/>
            </a:pPr>
            <a:endParaRPr lang="en-GB" sz="2200" b="1" dirty="0">
              <a:solidFill>
                <a:srgbClr val="0070C0"/>
              </a:solidFill>
            </a:endParaRPr>
          </a:p>
          <a:p>
            <a:r>
              <a:rPr lang="en-GB" sz="2200" b="1" dirty="0">
                <a:solidFill>
                  <a:srgbClr val="0070C0"/>
                </a:solidFill>
              </a:rPr>
              <a:t>Potential lack of reliability of survey results: </a:t>
            </a:r>
            <a:r>
              <a:rPr lang="en-GB" sz="2200" dirty="0" err="1"/>
              <a:t>Widany</a:t>
            </a:r>
            <a:r>
              <a:rPr lang="en-GB" sz="2200" dirty="0"/>
              <a:t> et al. (2019) demonstrated fluctuations in determinants of participation dependent on data source in Germany, data quality concerns</a:t>
            </a:r>
            <a:endParaRPr lang="en-GB" sz="2200" dirty="0">
              <a:solidFill>
                <a:srgbClr val="0070C0"/>
              </a:solidFill>
            </a:endParaRPr>
          </a:p>
          <a:p>
            <a:pPr marL="0" indent="0">
              <a:buNone/>
            </a:pPr>
            <a:endParaRPr lang="en-GB" sz="2200" b="1" dirty="0">
              <a:solidFill>
                <a:srgbClr val="0070C0"/>
              </a:solidFill>
            </a:endParaRPr>
          </a:p>
          <a:p>
            <a:r>
              <a:rPr lang="en-GB" sz="2200" b="1" dirty="0">
                <a:solidFill>
                  <a:srgbClr val="0070C0"/>
                </a:solidFill>
              </a:rPr>
              <a:t>Lack of insights in trends over time: </a:t>
            </a:r>
            <a:r>
              <a:rPr lang="en-GB" sz="2200" dirty="0"/>
              <a:t>desire to investigate fluctuations in participation rates in relation to critical junctures such as economic downturns, policy changes, COVID, …</a:t>
            </a:r>
          </a:p>
          <a:p>
            <a:pPr marL="0" indent="0">
              <a:buNone/>
            </a:pPr>
            <a:endParaRPr lang="en-GB" sz="2200" b="1" dirty="0">
              <a:solidFill>
                <a:srgbClr val="0070C0"/>
              </a:solidFill>
            </a:endParaRPr>
          </a:p>
          <a:p>
            <a:r>
              <a:rPr lang="en-GB" sz="2200" b="1" dirty="0">
                <a:solidFill>
                  <a:srgbClr val="0070C0"/>
                </a:solidFill>
              </a:rPr>
              <a:t>Need to unpack devolved ALE discourses</a:t>
            </a:r>
            <a:r>
              <a:rPr lang="en-GB" sz="2200" b="1" dirty="0"/>
              <a:t>: </a:t>
            </a:r>
            <a:r>
              <a:rPr lang="en-GB" sz="2200" dirty="0"/>
              <a:t>ALE policies as responsibility of devolved governments in UK, need to engage in home-international comparisons</a:t>
            </a:r>
          </a:p>
          <a:p>
            <a:pPr marL="0" indent="0">
              <a:buNone/>
            </a:pPr>
            <a:endParaRPr lang="en-GB" sz="2200" b="1" dirty="0">
              <a:solidFill>
                <a:srgbClr val="0070C0"/>
              </a:solidFill>
            </a:endParaRPr>
          </a:p>
          <a:p>
            <a:r>
              <a:rPr lang="en-GB" sz="2200" b="1" dirty="0">
                <a:solidFill>
                  <a:srgbClr val="0070C0"/>
                </a:solidFill>
              </a:rPr>
              <a:t>Situation of data deserts: </a:t>
            </a:r>
            <a:r>
              <a:rPr lang="en-GB" sz="2200" dirty="0"/>
              <a:t>availability of data uneven across the UK, e.g. PIAAC Cycle 2 only England, implications for evidence-based policymaking</a:t>
            </a:r>
            <a:endParaRPr lang="en-GB" sz="2200" dirty="0">
              <a:solidFill>
                <a:srgbClr val="0070C0"/>
              </a:solidFill>
            </a:endParaRPr>
          </a:p>
          <a:p>
            <a:endParaRPr lang="en-GB" sz="2000" b="1" dirty="0">
              <a:solidFill>
                <a:srgbClr val="0070C0"/>
              </a:solidFill>
            </a:endParaRPr>
          </a:p>
        </p:txBody>
      </p:sp>
      <p:sp>
        <p:nvSpPr>
          <p:cNvPr id="4" name="Slayt Numarası Yer Tutucusu 3">
            <a:extLst>
              <a:ext uri="{FF2B5EF4-FFF2-40B4-BE49-F238E27FC236}">
                <a16:creationId xmlns:a16="http://schemas.microsoft.com/office/drawing/2014/main" id="{DDB650D8-A96B-523F-DF39-46302657C1DA}"/>
              </a:ext>
            </a:extLst>
          </p:cNvPr>
          <p:cNvSpPr>
            <a:spLocks noGrp="1"/>
          </p:cNvSpPr>
          <p:nvPr>
            <p:ph type="sldNum" sz="quarter" idx="11"/>
          </p:nvPr>
        </p:nvSpPr>
        <p:spPr/>
        <p:txBody>
          <a:bodyPr/>
          <a:lstStyle/>
          <a:p>
            <a:fld id="{75DF2D63-3FF5-D547-96B9-BE9CCD1ABA58}" type="slidenum">
              <a:rPr lang="en-US" smtClean="0"/>
              <a:t>5</a:t>
            </a:fld>
            <a:endParaRPr lang="en-US" dirty="0"/>
          </a:p>
        </p:txBody>
      </p:sp>
      <p:sp>
        <p:nvSpPr>
          <p:cNvPr id="5" name="Alt Bilgi Yer Tutucusu 4">
            <a:extLst>
              <a:ext uri="{FF2B5EF4-FFF2-40B4-BE49-F238E27FC236}">
                <a16:creationId xmlns:a16="http://schemas.microsoft.com/office/drawing/2014/main" id="{60C0CD56-F43D-55A1-AE2C-DCB32F25C121}"/>
              </a:ext>
            </a:extLst>
          </p:cNvPr>
          <p:cNvSpPr>
            <a:spLocks noGrp="1"/>
          </p:cNvSpPr>
          <p:nvPr>
            <p:ph type="ftr" sz="quarter" idx="12"/>
          </p:nvPr>
        </p:nvSpPr>
        <p:spPr/>
        <p:txBody>
          <a:bodyPr/>
          <a:lstStyle/>
          <a:p>
            <a:r>
              <a:rPr lang="en-US" dirty="0"/>
              <a:t>ESRC – ALE </a:t>
            </a:r>
            <a:r>
              <a:rPr lang="en-US" dirty="0" err="1"/>
              <a:t>PRoJect</a:t>
            </a:r>
            <a:endParaRPr lang="en-US" dirty="0"/>
          </a:p>
        </p:txBody>
      </p:sp>
    </p:spTree>
    <p:extLst>
      <p:ext uri="{BB962C8B-B14F-4D97-AF65-F5344CB8AC3E}">
        <p14:creationId xmlns:p14="http://schemas.microsoft.com/office/powerpoint/2010/main" val="1295048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85DA2D-8C45-B848-6FC2-BE4F59C7F247}"/>
              </a:ext>
            </a:extLst>
          </p:cNvPr>
          <p:cNvSpPr>
            <a:spLocks noGrp="1"/>
          </p:cNvSpPr>
          <p:nvPr>
            <p:ph type="title"/>
          </p:nvPr>
        </p:nvSpPr>
        <p:spPr>
          <a:xfrm>
            <a:off x="877824" y="609600"/>
            <a:ext cx="11141351" cy="914400"/>
          </a:xfrm>
        </p:spPr>
        <p:txBody>
          <a:bodyPr/>
          <a:lstStyle/>
          <a:p>
            <a:pPr algn="ctr"/>
            <a:r>
              <a:rPr lang="en-GB" sz="2400" dirty="0"/>
              <a:t>PARTICIPATION RATES AS PUBLISHED IN THE PUBLIC DOMAIN</a:t>
            </a:r>
          </a:p>
        </p:txBody>
      </p:sp>
      <p:sp>
        <p:nvSpPr>
          <p:cNvPr id="4" name="Slayt Numarası Yer Tutucusu 3">
            <a:extLst>
              <a:ext uri="{FF2B5EF4-FFF2-40B4-BE49-F238E27FC236}">
                <a16:creationId xmlns:a16="http://schemas.microsoft.com/office/drawing/2014/main" id="{36BDF319-99F8-B531-21CB-5701198761B7}"/>
              </a:ext>
            </a:extLst>
          </p:cNvPr>
          <p:cNvSpPr>
            <a:spLocks noGrp="1"/>
          </p:cNvSpPr>
          <p:nvPr>
            <p:ph type="sldNum" sz="quarter" idx="11"/>
          </p:nvPr>
        </p:nvSpPr>
        <p:spPr/>
        <p:txBody>
          <a:bodyPr/>
          <a:lstStyle/>
          <a:p>
            <a:fld id="{75DF2D63-3FF5-D547-96B9-BE9CCD1ABA58}" type="slidenum">
              <a:rPr lang="en-US" smtClean="0"/>
              <a:t>6</a:t>
            </a:fld>
            <a:endParaRPr lang="en-US" dirty="0"/>
          </a:p>
        </p:txBody>
      </p:sp>
      <p:sp>
        <p:nvSpPr>
          <p:cNvPr id="8" name="Rectangle 5">
            <a:extLst>
              <a:ext uri="{FF2B5EF4-FFF2-40B4-BE49-F238E27FC236}">
                <a16:creationId xmlns:a16="http://schemas.microsoft.com/office/drawing/2014/main" id="{9CD08386-ADE5-7963-525C-87A1B54959F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28" name="Resim 2" descr="metin, ekran görüntüsü, öykü gelişim çizgisi; kumpas; grafiğini çıkarma, sayı, numara içeren bir resim&#10;&#10;Açıklama otomatik olarak oluşturuldu">
            <a:extLst>
              <a:ext uri="{FF2B5EF4-FFF2-40B4-BE49-F238E27FC236}">
                <a16:creationId xmlns:a16="http://schemas.microsoft.com/office/drawing/2014/main" id="{8BBDC231-CB41-9DE3-2795-E35767AF6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189" y="1244681"/>
            <a:ext cx="7465622" cy="436863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8DDCFE17-5254-D21F-0299-6B1E4C0CC88E}"/>
              </a:ext>
            </a:extLst>
          </p:cNvPr>
          <p:cNvSpPr>
            <a:spLocks noChangeArrowheads="1"/>
          </p:cNvSpPr>
          <p:nvPr/>
        </p:nvSpPr>
        <p:spPr bwMode="auto">
          <a:xfrm>
            <a:off x="2089247" y="5757933"/>
            <a:ext cx="82779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zh-CN" sz="2000" b="1" i="0" u="none" strike="noStrike" cap="none" normalizeH="0" baseline="0" dirty="0">
                <a:ln>
                  <a:noFill/>
                </a:ln>
                <a:solidFill>
                  <a:schemeClr val="tx1"/>
                </a:solidFill>
                <a:effectLst/>
                <a:ea typeface="DengXian" panose="02010600030101010101" pitchFamily="2" charset="-122"/>
                <a:cs typeface="Arial" panose="020B0604020202020204" pitchFamily="34" charset="0"/>
              </a:rPr>
              <a:t>Graph 1:</a:t>
            </a:r>
            <a:r>
              <a:rPr kumimoji="0" lang="en-GB" altLang="zh-CN" sz="20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 The rates of participation in ALE by APiL, PIAAC, AES and LFS (Desjardins, 2015, p. 5; DfE, 2018, p. 11; L&amp;W, 2023; NISRA, 2023)</a:t>
            </a:r>
            <a:endParaRPr kumimoji="0" lang="en-GB" altLang="zh-CN" sz="2000" b="0" i="0" u="none" strike="noStrike" cap="none" normalizeH="0" baseline="0" dirty="0">
              <a:ln>
                <a:noFill/>
              </a:ln>
              <a:solidFill>
                <a:schemeClr val="tx1"/>
              </a:solidFill>
              <a:effectLst/>
            </a:endParaRPr>
          </a:p>
        </p:txBody>
      </p:sp>
      <p:sp>
        <p:nvSpPr>
          <p:cNvPr id="10" name="Alt Bilgi Yer Tutucusu 4">
            <a:extLst>
              <a:ext uri="{FF2B5EF4-FFF2-40B4-BE49-F238E27FC236}">
                <a16:creationId xmlns:a16="http://schemas.microsoft.com/office/drawing/2014/main" id="{EBE99287-DA95-4E9E-0A1A-57AE86B255EB}"/>
              </a:ext>
            </a:extLst>
          </p:cNvPr>
          <p:cNvSpPr txBox="1">
            <a:spLocks/>
          </p:cNvSpPr>
          <p:nvPr/>
        </p:nvSpPr>
        <p:spPr>
          <a:xfrm rot="16200000">
            <a:off x="-225400" y="1556395"/>
            <a:ext cx="1784352" cy="189457"/>
          </a:xfrm>
          <a:prstGeom prst="rect">
            <a:avLst/>
          </a:prstGeom>
        </p:spPr>
        <p:txBody>
          <a:bodyPr vert="horz" lIns="0" tIns="0" rIns="0" bIns="0" rtlCol="0" anchor="ctr"/>
          <a:lstStyle>
            <a:defPPr>
              <a:defRPr lang="en-US"/>
            </a:defPPr>
            <a:lvl1pPr marL="0" algn="l" defTabSz="914400" rtl="0" eaLnBrk="1" latinLnBrk="0" hangingPunct="1">
              <a:defRPr sz="1200" kern="1200" cap="all" spc="100" baseline="0">
                <a:solidFill>
                  <a:schemeClr val="accent1"/>
                </a:solidFill>
                <a:latin typeface="Posterama" panose="020B0504020200020000"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ESRC – ALE Project</a:t>
            </a:r>
          </a:p>
        </p:txBody>
      </p:sp>
    </p:spTree>
    <p:extLst>
      <p:ext uri="{BB962C8B-B14F-4D97-AF65-F5344CB8AC3E}">
        <p14:creationId xmlns:p14="http://schemas.microsoft.com/office/powerpoint/2010/main" val="374750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THE FOCUS OF evidence-based policymaking</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1295400" y="1546224"/>
            <a:ext cx="9820656" cy="1155612"/>
          </a:xfrm>
        </p:spPr>
        <p:txBody>
          <a:bodyPr/>
          <a:lstStyle/>
          <a:p>
            <a:r>
              <a:rPr lang="en-GB" dirty="0">
                <a:effectLst/>
                <a:ea typeface="DengXian" panose="02010600030101010101" pitchFamily="2" charset="-122"/>
              </a:rPr>
              <a:t>The process of taking scientific evidence into account while designing or revising policy </a:t>
            </a:r>
            <a:r>
              <a:rPr lang="en-GB" sz="1400" dirty="0">
                <a:effectLst/>
                <a:ea typeface="DengXian" panose="02010600030101010101" pitchFamily="2" charset="-122"/>
              </a:rPr>
              <a:t>(</a:t>
            </a:r>
            <a:r>
              <a:rPr lang="en-GB" sz="1400" dirty="0" err="1">
                <a:effectLst/>
                <a:ea typeface="DengXian" panose="02010600030101010101" pitchFamily="2" charset="-122"/>
              </a:rPr>
              <a:t>Goodvin</a:t>
            </a:r>
            <a:r>
              <a:rPr lang="en-GB" sz="1400" dirty="0">
                <a:effectLst/>
                <a:ea typeface="DengXian" panose="02010600030101010101" pitchFamily="2" charset="-122"/>
              </a:rPr>
              <a:t> &amp; Lee, 2017)</a:t>
            </a:r>
            <a:r>
              <a:rPr lang="tr-TR" sz="1400" dirty="0">
                <a:effectLst/>
              </a:rPr>
              <a:t> </a:t>
            </a:r>
          </a:p>
          <a:p>
            <a:pPr lvl="1"/>
            <a:r>
              <a:rPr lang="en-GB" dirty="0">
                <a:effectLst/>
                <a:ea typeface="DengXian" panose="02010600030101010101" pitchFamily="2" charset="-122"/>
              </a:rPr>
              <a:t>to use what is already known from research to design policies </a:t>
            </a:r>
          </a:p>
          <a:p>
            <a:pPr lvl="1"/>
            <a:r>
              <a:rPr lang="en-GB" dirty="0">
                <a:effectLst/>
                <a:ea typeface="DengXian" panose="02010600030101010101" pitchFamily="2" charset="-122"/>
              </a:rPr>
              <a:t>to build more knowledge to better inform future decisions </a:t>
            </a:r>
            <a:r>
              <a:rPr lang="en-GB" sz="1400" dirty="0">
                <a:effectLst/>
                <a:ea typeface="DengXian" panose="02010600030101010101" pitchFamily="2" charset="-122"/>
              </a:rPr>
              <a:t>(Kennedy, 2022)</a:t>
            </a:r>
            <a:r>
              <a:rPr lang="tr-TR" sz="2400" dirty="0">
                <a:effectLst/>
              </a:rPr>
              <a:t> </a:t>
            </a: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7</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sp>
        <p:nvSpPr>
          <p:cNvPr id="7" name="Metin kutusu 6">
            <a:extLst>
              <a:ext uri="{FF2B5EF4-FFF2-40B4-BE49-F238E27FC236}">
                <a16:creationId xmlns:a16="http://schemas.microsoft.com/office/drawing/2014/main" id="{21075E44-C6B0-E9D2-0721-20664CE08E41}"/>
              </a:ext>
            </a:extLst>
          </p:cNvPr>
          <p:cNvSpPr txBox="1"/>
          <p:nvPr/>
        </p:nvSpPr>
        <p:spPr>
          <a:xfrm>
            <a:off x="4935820" y="3309789"/>
            <a:ext cx="1269908" cy="461665"/>
          </a:xfrm>
          <a:prstGeom prst="rect">
            <a:avLst/>
          </a:prstGeom>
          <a:solidFill>
            <a:schemeClr val="accent1">
              <a:lumMod val="60000"/>
              <a:lumOff val="40000"/>
            </a:schemeClr>
          </a:solidFill>
        </p:spPr>
        <p:txBody>
          <a:bodyPr wrap="square" rtlCol="0">
            <a:spAutoFit/>
          </a:bodyPr>
          <a:lstStyle/>
          <a:p>
            <a:pPr algn="ctr"/>
            <a:r>
              <a:rPr lang="en-GB" sz="2400" dirty="0"/>
              <a:t>Efficiency</a:t>
            </a:r>
          </a:p>
        </p:txBody>
      </p:sp>
      <p:sp>
        <p:nvSpPr>
          <p:cNvPr id="9" name="Aşağı Ok 8">
            <a:extLst>
              <a:ext uri="{FF2B5EF4-FFF2-40B4-BE49-F238E27FC236}">
                <a16:creationId xmlns:a16="http://schemas.microsoft.com/office/drawing/2014/main" id="{81F7B5AA-E330-6F99-4559-C82AB83FE8AA}"/>
              </a:ext>
            </a:extLst>
          </p:cNvPr>
          <p:cNvSpPr/>
          <p:nvPr/>
        </p:nvSpPr>
        <p:spPr>
          <a:xfrm>
            <a:off x="5404519" y="2940625"/>
            <a:ext cx="332509" cy="27016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etin kutusu 9">
            <a:extLst>
              <a:ext uri="{FF2B5EF4-FFF2-40B4-BE49-F238E27FC236}">
                <a16:creationId xmlns:a16="http://schemas.microsoft.com/office/drawing/2014/main" id="{0A1D4418-0F4F-9A75-A8AC-E477ED74E295}"/>
              </a:ext>
            </a:extLst>
          </p:cNvPr>
          <p:cNvSpPr txBox="1"/>
          <p:nvPr/>
        </p:nvSpPr>
        <p:spPr>
          <a:xfrm>
            <a:off x="1295399" y="4156364"/>
            <a:ext cx="9713027" cy="2062103"/>
          </a:xfrm>
          <a:prstGeom prst="rect">
            <a:avLst/>
          </a:prstGeom>
          <a:noFill/>
        </p:spPr>
        <p:txBody>
          <a:bodyPr wrap="square" rtlCol="0">
            <a:spAutoFit/>
          </a:bodyPr>
          <a:lstStyle/>
          <a:p>
            <a:pPr marL="285750" indent="-285750">
              <a:buFont typeface="Arial" panose="020B0604020202020204" pitchFamily="34" charset="0"/>
              <a:buChar char="•"/>
            </a:pPr>
            <a:r>
              <a:rPr lang="en-GB" sz="2400" dirty="0">
                <a:effectLst/>
                <a:ea typeface="DengXian" panose="02010600030101010101" pitchFamily="2" charset="-122"/>
              </a:rPr>
              <a:t>A key factor in evidence-based policymaking is the </a:t>
            </a:r>
            <a:r>
              <a:rPr lang="en-GB" sz="2400" b="1" dirty="0">
                <a:solidFill>
                  <a:srgbClr val="0070C0"/>
                </a:solidFill>
                <a:effectLst/>
                <a:ea typeface="DengXian" panose="02010600030101010101" pitchFamily="2" charset="-122"/>
              </a:rPr>
              <a:t>nature</a:t>
            </a:r>
            <a:r>
              <a:rPr lang="en-GB" sz="2400" dirty="0">
                <a:effectLst/>
                <a:ea typeface="DengXian" panose="02010600030101010101" pitchFamily="2" charset="-122"/>
              </a:rPr>
              <a:t> of the evidence being used. The source of the evidence should have </a:t>
            </a:r>
          </a:p>
          <a:p>
            <a:pPr marL="742950" lvl="1" indent="-285750">
              <a:buFont typeface="Arial" panose="020B0604020202020204" pitchFamily="34" charset="0"/>
              <a:buChar char="•"/>
            </a:pPr>
            <a:r>
              <a:rPr lang="en-GB" sz="2000" dirty="0">
                <a:effectLst/>
                <a:ea typeface="DengXian" panose="02010600030101010101" pitchFamily="2" charset="-122"/>
              </a:rPr>
              <a:t>credibility, </a:t>
            </a:r>
          </a:p>
          <a:p>
            <a:pPr marL="742950" lvl="1" indent="-285750">
              <a:buFont typeface="Arial" panose="020B0604020202020204" pitchFamily="34" charset="0"/>
              <a:buChar char="•"/>
            </a:pPr>
            <a:r>
              <a:rPr lang="en-GB" sz="2000" dirty="0">
                <a:effectLst/>
                <a:ea typeface="DengXian" panose="02010600030101010101" pitchFamily="2" charset="-122"/>
              </a:rPr>
              <a:t>scientific rigour, </a:t>
            </a:r>
          </a:p>
          <a:p>
            <a:pPr marL="742950" lvl="1" indent="-285750">
              <a:buFont typeface="Arial" panose="020B0604020202020204" pitchFamily="34" charset="0"/>
              <a:buChar char="•"/>
            </a:pPr>
            <a:r>
              <a:rPr lang="en-GB" sz="2000" dirty="0">
                <a:effectLst/>
                <a:ea typeface="DengXian" panose="02010600030101010101" pitchFamily="2" charset="-122"/>
              </a:rPr>
              <a:t>relevance, </a:t>
            </a:r>
          </a:p>
          <a:p>
            <a:pPr marL="742950" lvl="1" indent="-285750">
              <a:buFont typeface="Arial" panose="020B0604020202020204" pitchFamily="34" charset="0"/>
              <a:buChar char="•"/>
            </a:pPr>
            <a:r>
              <a:rPr lang="en-GB" sz="2000" dirty="0">
                <a:effectLst/>
                <a:ea typeface="DengXian" panose="02010600030101010101" pitchFamily="2" charset="-122"/>
              </a:rPr>
              <a:t>independence</a:t>
            </a:r>
            <a:r>
              <a:rPr lang="en-GB" sz="1600" dirty="0">
                <a:effectLst/>
                <a:ea typeface="DengXian" panose="02010600030101010101" pitchFamily="2" charset="-122"/>
              </a:rPr>
              <a:t> </a:t>
            </a:r>
            <a:r>
              <a:rPr lang="en-GB" sz="1400" dirty="0">
                <a:effectLst/>
                <a:ea typeface="DengXian" panose="02010600030101010101" pitchFamily="2" charset="-122"/>
              </a:rPr>
              <a:t>(</a:t>
            </a:r>
            <a:r>
              <a:rPr lang="en-GB" sz="1400" dirty="0" err="1">
                <a:effectLst/>
                <a:ea typeface="DengXian" panose="02010600030101010101" pitchFamily="2" charset="-122"/>
              </a:rPr>
              <a:t>Goodvin</a:t>
            </a:r>
            <a:r>
              <a:rPr lang="en-GB" sz="1400" dirty="0">
                <a:effectLst/>
                <a:ea typeface="DengXian" panose="02010600030101010101" pitchFamily="2" charset="-122"/>
              </a:rPr>
              <a:t> &amp; Lee, 2017)</a:t>
            </a:r>
            <a:r>
              <a:rPr lang="tr-TR" sz="1400" dirty="0">
                <a:effectLst/>
              </a:rPr>
              <a:t> </a:t>
            </a:r>
            <a:endParaRPr lang="en-GB" sz="1400" dirty="0"/>
          </a:p>
        </p:txBody>
      </p:sp>
    </p:spTree>
    <p:extLst>
      <p:ext uri="{BB962C8B-B14F-4D97-AF65-F5344CB8AC3E}">
        <p14:creationId xmlns:p14="http://schemas.microsoft.com/office/powerpoint/2010/main" val="223710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9"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4788-646A-CF90-D67D-14752A71745D}"/>
              </a:ext>
            </a:extLst>
          </p:cNvPr>
          <p:cNvSpPr>
            <a:spLocks noGrp="1"/>
          </p:cNvSpPr>
          <p:nvPr>
            <p:ph type="title"/>
          </p:nvPr>
        </p:nvSpPr>
        <p:spPr>
          <a:xfrm>
            <a:off x="4492855" y="931596"/>
            <a:ext cx="6675205" cy="548640"/>
          </a:xfrm>
        </p:spPr>
        <p:txBody>
          <a:bodyPr/>
          <a:lstStyle/>
          <a:p>
            <a:r>
              <a:rPr lang="en-US" sz="4400" dirty="0"/>
              <a:t>PROJECT OBJECTIVES</a:t>
            </a:r>
          </a:p>
        </p:txBody>
      </p:sp>
      <p:sp>
        <p:nvSpPr>
          <p:cNvPr id="5" name="Footer Placeholder 4">
            <a:extLst>
              <a:ext uri="{FF2B5EF4-FFF2-40B4-BE49-F238E27FC236}">
                <a16:creationId xmlns:a16="http://schemas.microsoft.com/office/drawing/2014/main" id="{241D8BC6-DD9D-7F06-3B9F-9F2B462E4984}"/>
              </a:ext>
            </a:extLst>
          </p:cNvPr>
          <p:cNvSpPr>
            <a:spLocks noGrp="1"/>
          </p:cNvSpPr>
          <p:nvPr>
            <p:ph type="ftr" sz="quarter" idx="12"/>
          </p:nvPr>
        </p:nvSpPr>
        <p:spPr/>
        <p:txBody>
          <a:bodyPr/>
          <a:lstStyle/>
          <a:p>
            <a:pPr algn="ctr"/>
            <a:r>
              <a:rPr lang="en-US" dirty="0">
                <a:solidFill>
                  <a:schemeClr val="tx1"/>
                </a:solidFill>
              </a:rPr>
              <a:t>ESRC-ALE Project</a:t>
            </a:r>
          </a:p>
        </p:txBody>
      </p:sp>
      <p:sp>
        <p:nvSpPr>
          <p:cNvPr id="4" name="Slide Number Placeholder 3">
            <a:extLst>
              <a:ext uri="{FF2B5EF4-FFF2-40B4-BE49-F238E27FC236}">
                <a16:creationId xmlns:a16="http://schemas.microsoft.com/office/drawing/2014/main" id="{B6586F16-C3E1-6E51-D140-EF50382CA456}"/>
              </a:ext>
            </a:extLst>
          </p:cNvPr>
          <p:cNvSpPr>
            <a:spLocks noGrp="1"/>
          </p:cNvSpPr>
          <p:nvPr>
            <p:ph type="sldNum" sz="quarter" idx="11"/>
          </p:nvPr>
        </p:nvSpPr>
        <p:spPr/>
        <p:txBody>
          <a:bodyPr/>
          <a:lstStyle/>
          <a:p>
            <a:fld id="{75DF2D63-3FF5-D547-96B9-BE9CCD1ABA58}" type="slidenum">
              <a:rPr lang="en-US" smtClean="0"/>
              <a:pPr/>
              <a:t>8</a:t>
            </a:fld>
            <a:endParaRPr lang="en-US" dirty="0"/>
          </a:p>
        </p:txBody>
      </p:sp>
      <p:sp>
        <p:nvSpPr>
          <p:cNvPr id="3" name="Content Placeholder 2">
            <a:extLst>
              <a:ext uri="{FF2B5EF4-FFF2-40B4-BE49-F238E27FC236}">
                <a16:creationId xmlns:a16="http://schemas.microsoft.com/office/drawing/2014/main" id="{77C9C890-ADC6-0AA7-BBC0-05E856AA7C3C}"/>
              </a:ext>
            </a:extLst>
          </p:cNvPr>
          <p:cNvSpPr>
            <a:spLocks noGrp="1"/>
          </p:cNvSpPr>
          <p:nvPr>
            <p:ph idx="1"/>
          </p:nvPr>
        </p:nvSpPr>
        <p:spPr>
          <a:xfrm>
            <a:off x="4030238" y="2255107"/>
            <a:ext cx="7741138" cy="2613776"/>
          </a:xfrm>
        </p:spPr>
        <p:txBody>
          <a:bodyPr/>
          <a:lstStyle/>
          <a:p>
            <a:pPr>
              <a:lnSpc>
                <a:spcPct val="100000"/>
              </a:lnSpc>
              <a:spcBef>
                <a:spcPts val="600"/>
              </a:spcBef>
            </a:pPr>
            <a:r>
              <a:rPr lang="en-GB" sz="2200" dirty="0">
                <a:effectLst/>
                <a:ea typeface="DengXian" panose="02010600030101010101" pitchFamily="2" charset="-122"/>
              </a:rPr>
              <a:t>The primary aims of the project are: </a:t>
            </a:r>
          </a:p>
          <a:p>
            <a:pPr marL="685800" lvl="1" indent="-457200">
              <a:lnSpc>
                <a:spcPct val="100000"/>
              </a:lnSpc>
              <a:spcBef>
                <a:spcPts val="600"/>
              </a:spcBef>
              <a:buFont typeface="+mj-lt"/>
              <a:buAutoNum type="arabicPeriod"/>
            </a:pPr>
            <a:r>
              <a:rPr lang="en-GB" sz="2200" b="1" dirty="0">
                <a:solidFill>
                  <a:srgbClr val="0070C0"/>
                </a:solidFill>
                <a:effectLst/>
                <a:ea typeface="DengXian" panose="02010600030101010101" pitchFamily="2" charset="-122"/>
              </a:rPr>
              <a:t>to investigate the nature and consistency of the current statistical evidence-base on ALE across the UK and Ireland, </a:t>
            </a:r>
          </a:p>
          <a:p>
            <a:pPr marL="685800" lvl="1" indent="-457200">
              <a:lnSpc>
                <a:spcPct val="100000"/>
              </a:lnSpc>
              <a:spcBef>
                <a:spcPts val="600"/>
              </a:spcBef>
              <a:buFont typeface="+mj-lt"/>
              <a:buAutoNum type="arabicPeriod"/>
            </a:pPr>
            <a:r>
              <a:rPr lang="en-GB" sz="2200" dirty="0">
                <a:effectLst/>
                <a:ea typeface="DengXian" panose="02010600030101010101" pitchFamily="2" charset="-122"/>
              </a:rPr>
              <a:t>to understand the decline in participation in ALE against economic, societal, and political changes, </a:t>
            </a:r>
          </a:p>
          <a:p>
            <a:pPr marL="685800" lvl="1" indent="-457200">
              <a:lnSpc>
                <a:spcPct val="100000"/>
              </a:lnSpc>
              <a:spcBef>
                <a:spcPts val="600"/>
              </a:spcBef>
              <a:buFont typeface="+mj-lt"/>
              <a:buAutoNum type="arabicPeriod"/>
            </a:pPr>
            <a:r>
              <a:rPr lang="en-GB" sz="2200" dirty="0">
                <a:effectLst/>
                <a:ea typeface="DengXian" panose="02010600030101010101" pitchFamily="2" charset="-122"/>
              </a:rPr>
              <a:t>and to understand how policymakers make use of the current statistical evidence-base in their decision-making.</a:t>
            </a:r>
            <a:endParaRPr lang="en-GB" sz="2200" dirty="0">
              <a:effectLst/>
              <a:ea typeface="Times New Roman" panose="02020603050405020304" pitchFamily="18" charset="0"/>
            </a:endParaRPr>
          </a:p>
        </p:txBody>
      </p:sp>
      <p:sp>
        <p:nvSpPr>
          <p:cNvPr id="6" name="Metin kutusu 5">
            <a:extLst>
              <a:ext uri="{FF2B5EF4-FFF2-40B4-BE49-F238E27FC236}">
                <a16:creationId xmlns:a16="http://schemas.microsoft.com/office/drawing/2014/main" id="{E850DAC9-F205-9C29-D0DF-F62657EB7AA6}"/>
              </a:ext>
            </a:extLst>
          </p:cNvPr>
          <p:cNvSpPr txBox="1"/>
          <p:nvPr/>
        </p:nvSpPr>
        <p:spPr>
          <a:xfrm>
            <a:off x="981456" y="1650506"/>
            <a:ext cx="2474263" cy="4154984"/>
          </a:xfrm>
          <a:prstGeom prst="rect">
            <a:avLst/>
          </a:prstGeom>
          <a:noFill/>
        </p:spPr>
        <p:txBody>
          <a:bodyPr wrap="square" rtlCol="0">
            <a:spAutoFit/>
          </a:bodyPr>
          <a:lstStyle/>
          <a:p>
            <a:r>
              <a:rPr lang="en-GB" sz="2200" dirty="0">
                <a:effectLst/>
                <a:ea typeface="DengXian" panose="02010600030101010101" pitchFamily="2" charset="-122"/>
              </a:rPr>
              <a:t>‘</a:t>
            </a:r>
            <a:r>
              <a:rPr lang="en-GB" sz="2200" i="1" dirty="0">
                <a:effectLst/>
                <a:ea typeface="DengXian" panose="02010600030101010101" pitchFamily="2" charset="-122"/>
              </a:rPr>
              <a:t>A UK-Ireland Investigation into the Statistical Evidence-Base Underpinning Adult Learning and Education Policymaking’</a:t>
            </a:r>
            <a:r>
              <a:rPr lang="en-GB" sz="2200" dirty="0">
                <a:effectLst/>
                <a:ea typeface="DengXian" panose="02010600030101010101" pitchFamily="2" charset="-122"/>
              </a:rPr>
              <a:t> project </a:t>
            </a:r>
          </a:p>
          <a:p>
            <a:endParaRPr lang="en-GB" sz="2200" dirty="0">
              <a:ea typeface="DengXian" panose="02010600030101010101" pitchFamily="2" charset="-122"/>
            </a:endParaRPr>
          </a:p>
          <a:p>
            <a:r>
              <a:rPr lang="en-GB" sz="2200" dirty="0">
                <a:ea typeface="DengXian" panose="02010600030101010101" pitchFamily="2" charset="-122"/>
              </a:rPr>
              <a:t>F</a:t>
            </a:r>
            <a:r>
              <a:rPr lang="en-GB" sz="2200" dirty="0">
                <a:effectLst/>
                <a:ea typeface="DengXian" panose="02010600030101010101" pitchFamily="2" charset="-122"/>
              </a:rPr>
              <a:t>unded by the Economic and Social Research Council (ESRC) of the UK. </a:t>
            </a:r>
            <a:endParaRPr lang="en-GB" sz="2200" dirty="0"/>
          </a:p>
        </p:txBody>
      </p:sp>
      <p:sp>
        <p:nvSpPr>
          <p:cNvPr id="7" name="Metin kutusu 6">
            <a:extLst>
              <a:ext uri="{FF2B5EF4-FFF2-40B4-BE49-F238E27FC236}">
                <a16:creationId xmlns:a16="http://schemas.microsoft.com/office/drawing/2014/main" id="{A2BB6853-577A-561E-09BA-D5DA1F11F465}"/>
              </a:ext>
            </a:extLst>
          </p:cNvPr>
          <p:cNvSpPr txBox="1"/>
          <p:nvPr/>
        </p:nvSpPr>
        <p:spPr>
          <a:xfrm>
            <a:off x="4030238" y="5058888"/>
            <a:ext cx="7892588" cy="1785104"/>
          </a:xfrm>
          <a:prstGeom prst="rect">
            <a:avLst/>
          </a:prstGeom>
          <a:noFill/>
        </p:spPr>
        <p:txBody>
          <a:bodyPr wrap="square" rtlCol="0">
            <a:spAutoFit/>
          </a:bodyPr>
          <a:lstStyle/>
          <a:p>
            <a:r>
              <a:rPr lang="en-GB" sz="2200" dirty="0">
                <a:effectLst/>
                <a:ea typeface="DengXian" panose="02010600030101010101" pitchFamily="2" charset="-122"/>
              </a:rPr>
              <a:t>The first aim of the project was designed to dig deeper into the conceptual ‘jungle’ of terms like ‘</a:t>
            </a:r>
            <a:r>
              <a:rPr lang="en-GB" sz="2200" b="1" dirty="0">
                <a:effectLst/>
                <a:ea typeface="DengXian" panose="02010600030101010101" pitchFamily="2" charset="-122"/>
              </a:rPr>
              <a:t>adult education</a:t>
            </a:r>
            <a:r>
              <a:rPr lang="en-GB" sz="2200" dirty="0">
                <a:effectLst/>
                <a:ea typeface="DengXian" panose="02010600030101010101" pitchFamily="2" charset="-122"/>
              </a:rPr>
              <a:t>’ versus ‘</a:t>
            </a:r>
            <a:r>
              <a:rPr lang="en-GB" sz="2200" b="1" dirty="0">
                <a:effectLst/>
                <a:ea typeface="DengXian" panose="02010600030101010101" pitchFamily="2" charset="-122"/>
              </a:rPr>
              <a:t>learning and training</a:t>
            </a:r>
            <a:r>
              <a:rPr lang="en-GB" sz="2200" dirty="0">
                <a:effectLst/>
                <a:ea typeface="DengXian" panose="02010600030101010101" pitchFamily="2" charset="-122"/>
              </a:rPr>
              <a:t>’, and the various </a:t>
            </a:r>
            <a:r>
              <a:rPr lang="en-GB" sz="2200" b="1" dirty="0">
                <a:effectLst/>
                <a:ea typeface="DengXian" panose="02010600030101010101" pitchFamily="2" charset="-122"/>
              </a:rPr>
              <a:t>operationalisations </a:t>
            </a:r>
            <a:r>
              <a:rPr lang="en-GB" sz="2200" dirty="0">
                <a:effectLst/>
                <a:ea typeface="DengXian" panose="02010600030101010101" pitchFamily="2" charset="-122"/>
              </a:rPr>
              <a:t>that are used to measure these concepts </a:t>
            </a:r>
            <a:r>
              <a:rPr lang="en-GB" sz="2200" b="1" dirty="0">
                <a:effectLst/>
                <a:ea typeface="DengXian" panose="02010600030101010101" pitchFamily="2" charset="-122"/>
              </a:rPr>
              <a:t>to inform policymakers </a:t>
            </a:r>
            <a:r>
              <a:rPr lang="en-GB" sz="2200" dirty="0">
                <a:effectLst/>
                <a:ea typeface="DengXian" panose="02010600030101010101" pitchFamily="2" charset="-122"/>
              </a:rPr>
              <a:t>about the nature of the evidence underpinning ALE.</a:t>
            </a:r>
            <a:endParaRPr lang="en-GB" sz="2200" dirty="0"/>
          </a:p>
        </p:txBody>
      </p:sp>
    </p:spTree>
    <p:extLst>
      <p:ext uri="{BB962C8B-B14F-4D97-AF65-F5344CB8AC3E}">
        <p14:creationId xmlns:p14="http://schemas.microsoft.com/office/powerpoint/2010/main" val="2810133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E7876-2EB5-92A3-DBB5-51442245DCA2}"/>
            </a:ext>
          </a:extLst>
        </p:cNvPr>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FBE00D70-C065-AF3B-13EC-FF68784EAB7B}"/>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DB3A4221-9A86-D566-130D-C6BA0A427F1C}"/>
              </a:ext>
            </a:extLst>
          </p:cNvPr>
          <p:cNvSpPr>
            <a:spLocks noGrp="1"/>
          </p:cNvSpPr>
          <p:nvPr>
            <p:ph type="title"/>
          </p:nvPr>
        </p:nvSpPr>
        <p:spPr>
          <a:xfrm>
            <a:off x="1946441" y="1662546"/>
            <a:ext cx="8299118" cy="3360716"/>
          </a:xfrm>
        </p:spPr>
        <p:txBody>
          <a:bodyPr/>
          <a:lstStyle/>
          <a:p>
            <a:pPr>
              <a:lnSpc>
                <a:spcPct val="150000"/>
              </a:lnSpc>
              <a:spcBef>
                <a:spcPts val="1200"/>
              </a:spcBef>
              <a:spcAft>
                <a:spcPts val="1200"/>
              </a:spcAft>
            </a:pPr>
            <a:r>
              <a:rPr lang="en-US" sz="4000" dirty="0"/>
              <a:t>LEARNING &amp; WORK INSTITUTE</a:t>
            </a:r>
            <a:br>
              <a:rPr lang="en-US" sz="4000" dirty="0"/>
            </a:br>
            <a:r>
              <a:rPr lang="en-US" sz="4000" dirty="0" err="1"/>
              <a:t>APiL</a:t>
            </a:r>
            <a:r>
              <a:rPr lang="en-US" sz="4000" dirty="0"/>
              <a:t> SURVEY</a:t>
            </a:r>
          </a:p>
        </p:txBody>
      </p:sp>
    </p:spTree>
    <p:extLst>
      <p:ext uri="{BB962C8B-B14F-4D97-AF65-F5344CB8AC3E}">
        <p14:creationId xmlns:p14="http://schemas.microsoft.com/office/powerpoint/2010/main" val="4026666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Learning and Work institute</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1295399" y="1066800"/>
            <a:ext cx="9820656" cy="1155612"/>
          </a:xfrm>
        </p:spPr>
        <p:txBody>
          <a:bodyPr/>
          <a:lstStyle/>
          <a:p>
            <a:pPr lvl="1"/>
            <a:endParaRPr lang="en-GB" dirty="0">
              <a:ea typeface="DengXian" panose="02010600030101010101" pitchFamily="2" charset="-122"/>
            </a:endParaRPr>
          </a:p>
          <a:p>
            <a:pPr lvl="1"/>
            <a:r>
              <a:rPr lang="en-GB" dirty="0">
                <a:ea typeface="DengXian" panose="02010600030101010101" pitchFamily="2" charset="-122"/>
              </a:rPr>
              <a:t>L&amp;W was formed in 2016 from a merger between the National Institute of Continuing Education and the Centre for Economic and Social Inclusion</a:t>
            </a:r>
          </a:p>
          <a:p>
            <a:pPr lvl="1"/>
            <a:endParaRPr lang="en-GB" dirty="0">
              <a:ea typeface="DengXian" panose="02010600030101010101" pitchFamily="2" charset="-122"/>
            </a:endParaRPr>
          </a:p>
          <a:p>
            <a:pPr lvl="1"/>
            <a:r>
              <a:rPr lang="en-GB" dirty="0">
                <a:ea typeface="DengXian" panose="02010600030101010101" pitchFamily="2" charset="-122"/>
              </a:rPr>
              <a:t>Independent policy, research and development organisation</a:t>
            </a:r>
          </a:p>
          <a:p>
            <a:pPr lvl="1"/>
            <a:endParaRPr lang="en-GB" dirty="0">
              <a:ea typeface="DengXian" panose="02010600030101010101" pitchFamily="2" charset="-122"/>
            </a:endParaRPr>
          </a:p>
          <a:p>
            <a:pPr lvl="1"/>
            <a:r>
              <a:rPr lang="en-GB" dirty="0">
                <a:ea typeface="DengXian" panose="02010600030101010101" pitchFamily="2" charset="-122"/>
              </a:rPr>
              <a:t>Priority areas:</a:t>
            </a:r>
          </a:p>
          <a:p>
            <a:pPr lvl="1"/>
            <a:endParaRPr lang="en-GB" dirty="0">
              <a:ea typeface="DengXian" panose="02010600030101010101" pitchFamily="2" charset="-122"/>
            </a:endParaRPr>
          </a:p>
          <a:p>
            <a:pPr lvl="3">
              <a:spcAft>
                <a:spcPts val="600"/>
              </a:spcAft>
            </a:pPr>
            <a:r>
              <a:rPr lang="en-GB" sz="1800" dirty="0">
                <a:ea typeface="DengXian" panose="02010600030101010101" pitchFamily="2" charset="-122"/>
              </a:rPr>
              <a:t>Lifelong learning</a:t>
            </a:r>
          </a:p>
          <a:p>
            <a:pPr lvl="3">
              <a:spcAft>
                <a:spcPts val="600"/>
              </a:spcAft>
            </a:pPr>
            <a:r>
              <a:rPr lang="en-GB" sz="1800" dirty="0">
                <a:ea typeface="DengXian" panose="02010600030101010101" pitchFamily="2" charset="-122"/>
              </a:rPr>
              <a:t>Employment and social security</a:t>
            </a:r>
          </a:p>
          <a:p>
            <a:pPr lvl="3">
              <a:spcAft>
                <a:spcPts val="600"/>
              </a:spcAft>
            </a:pPr>
            <a:r>
              <a:rPr lang="en-GB" sz="1800" dirty="0">
                <a:ea typeface="DengXian" panose="02010600030101010101" pitchFamily="2" charset="-122"/>
              </a:rPr>
              <a:t>Essential and life skills</a:t>
            </a:r>
          </a:p>
          <a:p>
            <a:pPr lvl="3">
              <a:spcAft>
                <a:spcPts val="600"/>
              </a:spcAft>
            </a:pPr>
            <a:r>
              <a:rPr lang="en-GB" sz="1800" dirty="0">
                <a:ea typeface="DengXian" panose="02010600030101010101" pitchFamily="2" charset="-122"/>
              </a:rPr>
              <a:t>Pay, progression and job security</a:t>
            </a:r>
          </a:p>
          <a:p>
            <a:pPr lvl="3">
              <a:spcAft>
                <a:spcPts val="600"/>
              </a:spcAft>
            </a:pPr>
            <a:r>
              <a:rPr lang="en-GB" sz="1800" dirty="0">
                <a:ea typeface="DengXian" panose="02010600030101010101" pitchFamily="2" charset="-122"/>
              </a:rPr>
              <a:t>Apprenticeships and technical education</a:t>
            </a:r>
          </a:p>
          <a:p>
            <a:pPr lvl="3">
              <a:spcAft>
                <a:spcPts val="600"/>
              </a:spcAft>
            </a:pPr>
            <a:r>
              <a:rPr lang="en-GB" sz="1800" dirty="0">
                <a:ea typeface="DengXian" panose="02010600030101010101" pitchFamily="2" charset="-122"/>
              </a:rPr>
              <a:t>Social justice and inclusion</a:t>
            </a:r>
          </a:p>
          <a:p>
            <a:pPr lvl="1"/>
            <a:endParaRPr lang="tr-TR" sz="2400" dirty="0">
              <a:effectLst/>
            </a:endParaRP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10</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spTree>
    <p:extLst>
      <p:ext uri="{BB962C8B-B14F-4D97-AF65-F5344CB8AC3E}">
        <p14:creationId xmlns:p14="http://schemas.microsoft.com/office/powerpoint/2010/main" val="389080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Effect transition="in" filter="fade">
                                      <p:cBhvr>
                                        <p:cTn id="3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Adult participation in learning survey</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1295399" y="1423639"/>
            <a:ext cx="9820656" cy="1155612"/>
          </a:xfrm>
        </p:spPr>
        <p:txBody>
          <a:bodyPr/>
          <a:lstStyle/>
          <a:p>
            <a:pPr lvl="1">
              <a:spcAft>
                <a:spcPts val="2400"/>
              </a:spcAft>
            </a:pPr>
            <a:r>
              <a:rPr lang="en-GB" sz="2400" dirty="0">
                <a:ea typeface="DengXian" panose="02010600030101010101" pitchFamily="2" charset="-122"/>
              </a:rPr>
              <a:t>The Adult Participation in Learning Survey was launched by NIACE in 1996.</a:t>
            </a:r>
          </a:p>
          <a:p>
            <a:pPr lvl="1">
              <a:spcAft>
                <a:spcPts val="2400"/>
              </a:spcAft>
            </a:pPr>
            <a:r>
              <a:rPr lang="en-GB" sz="2400" dirty="0">
                <a:ea typeface="DengXian" panose="02010600030101010101" pitchFamily="2" charset="-122"/>
              </a:rPr>
              <a:t>Development prompted by lack of existing adult learning surveys and adult learning data. </a:t>
            </a:r>
          </a:p>
          <a:p>
            <a:pPr lvl="1">
              <a:spcAft>
                <a:spcPts val="2400"/>
              </a:spcAft>
            </a:pPr>
            <a:r>
              <a:rPr lang="en-GB" sz="2400" dirty="0">
                <a:ea typeface="DengXian" panose="02010600030101010101" pitchFamily="2" charset="-122"/>
              </a:rPr>
              <a:t>Longest running and most frequently occurring study of adult learning across the UK.</a:t>
            </a:r>
          </a:p>
          <a:p>
            <a:pPr lvl="1">
              <a:spcAft>
                <a:spcPts val="2400"/>
              </a:spcAft>
            </a:pPr>
            <a:r>
              <a:rPr lang="en-GB" sz="2400" dirty="0">
                <a:ea typeface="DengXian" panose="02010600030101010101" pitchFamily="2" charset="-122"/>
              </a:rPr>
              <a:t>In early 2000s NIACE worked with DfE to establish an adult learning participation target, informed by the survey results. </a:t>
            </a:r>
          </a:p>
          <a:p>
            <a:pPr lvl="1">
              <a:spcAft>
                <a:spcPts val="2400"/>
              </a:spcAft>
            </a:pPr>
            <a:r>
              <a:rPr lang="en-GB" sz="2400" dirty="0">
                <a:ea typeface="DengXian" panose="02010600030101010101" pitchFamily="2" charset="-122"/>
              </a:rPr>
              <a:t>The survey also informed the development of DfE’s National Adult Learner Survey</a:t>
            </a:r>
            <a:endParaRPr lang="en-GB" dirty="0">
              <a:effectLst/>
              <a:ea typeface="DengXian" panose="02010600030101010101" pitchFamily="2" charset="-122"/>
            </a:endParaRP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11</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spTree>
    <p:extLst>
      <p:ext uri="{BB962C8B-B14F-4D97-AF65-F5344CB8AC3E}">
        <p14:creationId xmlns:p14="http://schemas.microsoft.com/office/powerpoint/2010/main" val="3179328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METHODOLOGY</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1295399" y="1282789"/>
            <a:ext cx="9820656" cy="1155612"/>
          </a:xfrm>
        </p:spPr>
        <p:txBody>
          <a:bodyPr/>
          <a:lstStyle/>
          <a:p>
            <a:pPr marL="457200" lvl="1" indent="0">
              <a:buNone/>
            </a:pPr>
            <a:r>
              <a:rPr lang="en-GB" sz="2400" dirty="0">
                <a:ea typeface="DengXian" panose="02010600030101010101" pitchFamily="2" charset="-122"/>
              </a:rPr>
              <a:t>‘Learning can mean practising, studying or reading about something. It can also mean being taught, instructed or coached. This is so you can develop skills, knowledge, abilities or understanding of something. </a:t>
            </a:r>
          </a:p>
          <a:p>
            <a:pPr lvl="1"/>
            <a:endParaRPr lang="en-GB" sz="2400" dirty="0">
              <a:ea typeface="DengXian" panose="02010600030101010101" pitchFamily="2" charset="-122"/>
            </a:endParaRPr>
          </a:p>
          <a:p>
            <a:pPr marL="457200" lvl="1" indent="0">
              <a:buNone/>
            </a:pPr>
            <a:r>
              <a:rPr lang="en-GB" sz="2400" dirty="0">
                <a:ea typeface="DengXian" panose="02010600030101010101" pitchFamily="2" charset="-122"/>
              </a:rPr>
              <a:t>Learning can also be called education or training. You can do it regularly (each day or month) or you can do it for a short period of time. It can be full time, or part time, done at home, at work, or in another place like a college. </a:t>
            </a:r>
          </a:p>
          <a:p>
            <a:pPr lvl="1"/>
            <a:endParaRPr lang="en-GB" sz="2400" dirty="0">
              <a:ea typeface="DengXian" panose="02010600030101010101" pitchFamily="2" charset="-122"/>
            </a:endParaRPr>
          </a:p>
          <a:p>
            <a:pPr marL="457200" lvl="1" indent="0">
              <a:buNone/>
            </a:pPr>
            <a:r>
              <a:rPr lang="en-GB" sz="2400" dirty="0">
                <a:ea typeface="DengXian" panose="02010600030101010101" pitchFamily="2" charset="-122"/>
              </a:rPr>
              <a:t>Learning does not have to lead to a qualification. We are interested in any learning you have done, whether or not it was finished.’ </a:t>
            </a:r>
          </a:p>
          <a:p>
            <a:pPr lvl="1"/>
            <a:endParaRPr lang="en-GB" dirty="0">
              <a:effectLst/>
              <a:ea typeface="DengXian" panose="02010600030101010101" pitchFamily="2" charset="-122"/>
            </a:endParaRP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12</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spTree>
    <p:extLst>
      <p:ext uri="{BB962C8B-B14F-4D97-AF65-F5344CB8AC3E}">
        <p14:creationId xmlns:p14="http://schemas.microsoft.com/office/powerpoint/2010/main" val="3126845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Methodology </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1295399" y="1201879"/>
            <a:ext cx="9820656" cy="1155612"/>
          </a:xfrm>
        </p:spPr>
        <p:txBody>
          <a:bodyPr/>
          <a:lstStyle/>
          <a:p>
            <a:pPr lvl="1">
              <a:spcAft>
                <a:spcPts val="600"/>
              </a:spcAft>
            </a:pPr>
            <a:r>
              <a:rPr lang="en-GB" dirty="0">
                <a:ea typeface="DengXian" panose="02010600030101010101" pitchFamily="2" charset="-122"/>
              </a:rPr>
              <a:t>Each year, the survey includes: </a:t>
            </a:r>
          </a:p>
          <a:p>
            <a:pPr lvl="2">
              <a:spcAft>
                <a:spcPts val="600"/>
              </a:spcAft>
            </a:pPr>
            <a:r>
              <a:rPr lang="en-GB" dirty="0">
                <a:ea typeface="DengXian" panose="02010600030101010101" pitchFamily="2" charset="-122"/>
              </a:rPr>
              <a:t>Core questions asked every year</a:t>
            </a:r>
          </a:p>
          <a:p>
            <a:pPr lvl="2">
              <a:spcAft>
                <a:spcPts val="600"/>
              </a:spcAft>
            </a:pPr>
            <a:r>
              <a:rPr lang="en-GB" dirty="0">
                <a:ea typeface="DengXian" panose="02010600030101010101" pitchFamily="2" charset="-122"/>
              </a:rPr>
              <a:t>Standard questions which have been asked for a number of years </a:t>
            </a:r>
          </a:p>
          <a:p>
            <a:pPr lvl="2">
              <a:spcAft>
                <a:spcPts val="600"/>
              </a:spcAft>
            </a:pPr>
            <a:r>
              <a:rPr lang="en-GB" dirty="0">
                <a:ea typeface="DengXian" panose="02010600030101010101" pitchFamily="2" charset="-122"/>
              </a:rPr>
              <a:t>Additional, topical questions funded by our research partners</a:t>
            </a:r>
          </a:p>
          <a:p>
            <a:pPr lvl="2"/>
            <a:endParaRPr lang="en-GB" dirty="0">
              <a:ea typeface="DengXian" panose="02010600030101010101" pitchFamily="2" charset="-122"/>
            </a:endParaRPr>
          </a:p>
          <a:p>
            <a:pPr lvl="2"/>
            <a:endParaRPr lang="en-GB" dirty="0">
              <a:ea typeface="DengXian" panose="02010600030101010101" pitchFamily="2" charset="-122"/>
            </a:endParaRPr>
          </a:p>
          <a:p>
            <a:pPr marL="457200" lvl="1" indent="0">
              <a:buNone/>
            </a:pPr>
            <a:endParaRPr lang="en-GB" dirty="0">
              <a:ea typeface="DengXian" panose="02010600030101010101" pitchFamily="2" charset="-122"/>
            </a:endParaRPr>
          </a:p>
          <a:p>
            <a:pPr lvl="1"/>
            <a:endParaRPr lang="en-GB" dirty="0">
              <a:ea typeface="DengXian" panose="02010600030101010101" pitchFamily="2" charset="-122"/>
            </a:endParaRPr>
          </a:p>
          <a:p>
            <a:pPr lvl="1"/>
            <a:endParaRPr lang="en-GB" dirty="0">
              <a:ea typeface="DengXian" panose="02010600030101010101" pitchFamily="2" charset="-122"/>
            </a:endParaRPr>
          </a:p>
          <a:p>
            <a:pPr lvl="1"/>
            <a:endParaRPr lang="en-GB" dirty="0">
              <a:ea typeface="DengXian" panose="02010600030101010101" pitchFamily="2" charset="-122"/>
            </a:endParaRPr>
          </a:p>
          <a:p>
            <a:pPr lvl="1"/>
            <a:endParaRPr lang="en-GB" dirty="0">
              <a:ea typeface="DengXian" panose="02010600030101010101" pitchFamily="2" charset="-122"/>
            </a:endParaRPr>
          </a:p>
          <a:p>
            <a:pPr lvl="1">
              <a:spcBef>
                <a:spcPts val="3000"/>
              </a:spcBef>
            </a:pPr>
            <a:r>
              <a:rPr lang="en-GB" dirty="0">
                <a:ea typeface="DengXian" panose="02010600030101010101" pitchFamily="2" charset="-122"/>
              </a:rPr>
              <a:t>Yearly reports published on </a:t>
            </a:r>
            <a:r>
              <a:rPr lang="en-GB" dirty="0">
                <a:ea typeface="DengXian" panose="02010600030101010101" pitchFamily="2" charset="-122"/>
                <a:hlinkClick r:id="rId3"/>
              </a:rPr>
              <a:t>L&amp;W’s website</a:t>
            </a:r>
            <a:endParaRPr lang="en-GB" dirty="0">
              <a:ea typeface="DengXian" panose="02010600030101010101" pitchFamily="2" charset="-122"/>
            </a:endParaRPr>
          </a:p>
          <a:p>
            <a:pPr lvl="1"/>
            <a:endParaRPr lang="en-GB" dirty="0">
              <a:effectLst/>
              <a:ea typeface="DengXian" panose="02010600030101010101" pitchFamily="2" charset="-122"/>
            </a:endParaRP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13</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graphicFrame>
        <p:nvGraphicFramePr>
          <p:cNvPr id="8" name="Table 7">
            <a:extLst>
              <a:ext uri="{FF2B5EF4-FFF2-40B4-BE49-F238E27FC236}">
                <a16:creationId xmlns:a16="http://schemas.microsoft.com/office/drawing/2014/main" id="{B442AB5C-8DCE-B18A-4040-A57206114609}"/>
              </a:ext>
            </a:extLst>
          </p:cNvPr>
          <p:cNvGraphicFramePr>
            <a:graphicFrameLocks noGrp="1"/>
          </p:cNvGraphicFramePr>
          <p:nvPr>
            <p:extLst>
              <p:ext uri="{D42A27DB-BD31-4B8C-83A1-F6EECF244321}">
                <p14:modId xmlns:p14="http://schemas.microsoft.com/office/powerpoint/2010/main" val="1679152881"/>
              </p:ext>
            </p:extLst>
          </p:nvPr>
        </p:nvGraphicFramePr>
        <p:xfrm>
          <a:off x="2141727" y="3068319"/>
          <a:ext cx="8128000" cy="2108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542319553"/>
                    </a:ext>
                  </a:extLst>
                </a:gridCol>
                <a:gridCol w="4064000">
                  <a:extLst>
                    <a:ext uri="{9D8B030D-6E8A-4147-A177-3AD203B41FA5}">
                      <a16:colId xmlns:a16="http://schemas.microsoft.com/office/drawing/2014/main" val="3287157776"/>
                    </a:ext>
                  </a:extLst>
                </a:gridCol>
              </a:tblGrid>
              <a:tr h="370840">
                <a:tc>
                  <a:txBody>
                    <a:bodyPr/>
                    <a:lstStyle/>
                    <a:p>
                      <a:r>
                        <a:rPr lang="en-GB" dirty="0"/>
                        <a:t>Core questions</a:t>
                      </a:r>
                    </a:p>
                  </a:txBody>
                  <a:tcPr/>
                </a:tc>
                <a:tc>
                  <a:txBody>
                    <a:bodyPr/>
                    <a:lstStyle/>
                    <a:p>
                      <a:r>
                        <a:rPr lang="en-GB" dirty="0"/>
                        <a:t>Standard questions</a:t>
                      </a:r>
                    </a:p>
                  </a:txBody>
                  <a:tcPr/>
                </a:tc>
                <a:extLst>
                  <a:ext uri="{0D108BD9-81ED-4DB2-BD59-A6C34878D82A}">
                    <a16:rowId xmlns:a16="http://schemas.microsoft.com/office/drawing/2014/main" val="2669505623"/>
                  </a:ext>
                </a:extLst>
              </a:tr>
              <a:tr h="370840">
                <a:tc>
                  <a:txBody>
                    <a:bodyPr/>
                    <a:lstStyle/>
                    <a:p>
                      <a:pPr marL="285750" indent="-285750">
                        <a:buFont typeface="Arial" panose="020B0604020202020204" pitchFamily="34" charset="0"/>
                        <a:buChar char="•"/>
                      </a:pPr>
                      <a:r>
                        <a:rPr lang="en-GB" dirty="0"/>
                        <a:t>Current or recent participation in learning</a:t>
                      </a:r>
                    </a:p>
                    <a:p>
                      <a:pPr marL="285750" indent="-285750">
                        <a:buFont typeface="Arial" panose="020B0604020202020204" pitchFamily="34" charset="0"/>
                        <a:buChar char="•"/>
                      </a:pPr>
                      <a:r>
                        <a:rPr lang="en-GB" dirty="0"/>
                        <a:t>Future intentions to learn</a:t>
                      </a:r>
                    </a:p>
                  </a:txBody>
                  <a:tcPr/>
                </a:tc>
                <a:tc>
                  <a:txBody>
                    <a:bodyPr/>
                    <a:lstStyle/>
                    <a:p>
                      <a:pPr marL="285750" indent="-285750">
                        <a:buFont typeface="Arial" panose="020B0604020202020204" pitchFamily="34" charset="0"/>
                        <a:buChar char="•"/>
                      </a:pPr>
                      <a:r>
                        <a:rPr lang="en-GB" dirty="0"/>
                        <a:t>Main reason for learning</a:t>
                      </a:r>
                    </a:p>
                    <a:p>
                      <a:pPr marL="285750" indent="-285750">
                        <a:buFont typeface="Arial" panose="020B0604020202020204" pitchFamily="34" charset="0"/>
                        <a:buChar char="•"/>
                      </a:pPr>
                      <a:r>
                        <a:rPr lang="en-GB" dirty="0"/>
                        <a:t>Motivation for learning</a:t>
                      </a:r>
                    </a:p>
                    <a:p>
                      <a:pPr marL="285750" indent="-285750">
                        <a:buFont typeface="Arial" panose="020B0604020202020204" pitchFamily="34" charset="0"/>
                        <a:buChar char="•"/>
                      </a:pPr>
                      <a:r>
                        <a:rPr lang="en-GB" dirty="0"/>
                        <a:t>Methods of learning</a:t>
                      </a:r>
                    </a:p>
                    <a:p>
                      <a:pPr marL="285750" indent="-285750">
                        <a:buFont typeface="Arial" panose="020B0604020202020204" pitchFamily="34" charset="0"/>
                        <a:buChar char="•"/>
                      </a:pPr>
                      <a:r>
                        <a:rPr lang="en-GB" dirty="0"/>
                        <a:t>Benefits of learning</a:t>
                      </a:r>
                    </a:p>
                    <a:p>
                      <a:pPr marL="285750" indent="-285750">
                        <a:spcAft>
                          <a:spcPts val="1200"/>
                        </a:spcAft>
                        <a:buFont typeface="Arial" panose="020B0604020202020204" pitchFamily="34" charset="0"/>
                        <a:buChar char="•"/>
                      </a:pPr>
                      <a:r>
                        <a:rPr lang="en-GB" dirty="0"/>
                        <a:t>Barriers to learning (for both learners and non-learners)</a:t>
                      </a:r>
                    </a:p>
                  </a:txBody>
                  <a:tcPr/>
                </a:tc>
                <a:extLst>
                  <a:ext uri="{0D108BD9-81ED-4DB2-BD59-A6C34878D82A}">
                    <a16:rowId xmlns:a16="http://schemas.microsoft.com/office/drawing/2014/main" val="3725745465"/>
                  </a:ext>
                </a:extLst>
              </a:tr>
            </a:tbl>
          </a:graphicData>
        </a:graphic>
      </p:graphicFrame>
    </p:spTree>
    <p:extLst>
      <p:ext uri="{BB962C8B-B14F-4D97-AF65-F5344CB8AC3E}">
        <p14:creationId xmlns:p14="http://schemas.microsoft.com/office/powerpoint/2010/main" val="4106023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Long term trends</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1295399" y="1167082"/>
            <a:ext cx="9820656" cy="1155612"/>
          </a:xfrm>
        </p:spPr>
        <p:txBody>
          <a:bodyPr/>
          <a:lstStyle/>
          <a:p>
            <a:pPr lvl="1">
              <a:spcAft>
                <a:spcPts val="1800"/>
              </a:spcAft>
            </a:pPr>
            <a:r>
              <a:rPr lang="en-GB" dirty="0"/>
              <a:t>The participation in learning rate generally hovers around 40% of adults</a:t>
            </a:r>
          </a:p>
          <a:p>
            <a:pPr lvl="1">
              <a:spcAft>
                <a:spcPts val="1800"/>
              </a:spcAft>
            </a:pPr>
            <a:r>
              <a:rPr lang="en-GB" dirty="0">
                <a:ea typeface="DengXian" panose="02010600030101010101" pitchFamily="2" charset="-122"/>
              </a:rPr>
              <a:t>The findings consistently show that learners are more likely to:</a:t>
            </a:r>
          </a:p>
          <a:p>
            <a:pPr lvl="2">
              <a:spcAft>
                <a:spcPts val="1200"/>
              </a:spcAft>
            </a:pPr>
            <a:r>
              <a:rPr lang="en-GB" dirty="0">
                <a:effectLst/>
                <a:ea typeface="DengXian" panose="02010600030101010101" pitchFamily="2" charset="-122"/>
              </a:rPr>
              <a:t>Be younger</a:t>
            </a:r>
          </a:p>
          <a:p>
            <a:pPr lvl="2">
              <a:spcAft>
                <a:spcPts val="1200"/>
              </a:spcAft>
            </a:pPr>
            <a:r>
              <a:rPr lang="en-GB" dirty="0">
                <a:ea typeface="DengXian" panose="02010600030101010101" pitchFamily="2" charset="-122"/>
              </a:rPr>
              <a:t>Be in a higher socioeconomic grade</a:t>
            </a:r>
          </a:p>
          <a:p>
            <a:pPr lvl="2">
              <a:spcAft>
                <a:spcPts val="1200"/>
              </a:spcAft>
            </a:pPr>
            <a:r>
              <a:rPr lang="en-GB" dirty="0">
                <a:ea typeface="DengXian" panose="02010600030101010101" pitchFamily="2" charset="-122"/>
              </a:rPr>
              <a:t>Be closer to the labour market</a:t>
            </a:r>
          </a:p>
          <a:p>
            <a:pPr lvl="2">
              <a:spcAft>
                <a:spcPts val="1200"/>
              </a:spcAft>
            </a:pPr>
            <a:r>
              <a:rPr lang="en-GB" dirty="0">
                <a:ea typeface="DengXian" panose="02010600030101010101" pitchFamily="2" charset="-122"/>
              </a:rPr>
              <a:t>Be closer to previous learning</a:t>
            </a:r>
          </a:p>
          <a:p>
            <a:pPr lvl="1"/>
            <a:r>
              <a:rPr lang="en-GB" dirty="0">
                <a:effectLst/>
                <a:ea typeface="DengXian" panose="02010600030101010101" pitchFamily="2" charset="-122"/>
              </a:rPr>
              <a:t>Over half of learners say that they learn for their work or career</a:t>
            </a:r>
          </a:p>
          <a:p>
            <a:pPr lvl="1"/>
            <a:endParaRPr lang="en-GB" dirty="0">
              <a:ea typeface="DengXian" panose="02010600030101010101" pitchFamily="2" charset="-122"/>
            </a:endParaRPr>
          </a:p>
          <a:p>
            <a:pPr lvl="1"/>
            <a:r>
              <a:rPr lang="en-GB" dirty="0">
                <a:effectLst/>
                <a:ea typeface="DengXian" panose="02010600030101010101" pitchFamily="2" charset="-122"/>
              </a:rPr>
              <a:t>Learners identify a range of wider motivations, benefits and barriers to learning</a:t>
            </a: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14</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spTree>
    <p:extLst>
      <p:ext uri="{BB962C8B-B14F-4D97-AF65-F5344CB8AC3E}">
        <p14:creationId xmlns:p14="http://schemas.microsoft.com/office/powerpoint/2010/main" val="418186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2023 Survey results</a:t>
            </a:r>
            <a:endParaRPr lang="en-GB" sz="2400" dirty="0"/>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15</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graphicFrame>
        <p:nvGraphicFramePr>
          <p:cNvPr id="6" name="Chart 5">
            <a:extLst>
              <a:ext uri="{FF2B5EF4-FFF2-40B4-BE49-F238E27FC236}">
                <a16:creationId xmlns:a16="http://schemas.microsoft.com/office/drawing/2014/main" id="{308A6988-4385-BC87-81D8-4C2F210034E2}"/>
              </a:ext>
            </a:extLst>
          </p:cNvPr>
          <p:cNvGraphicFramePr/>
          <p:nvPr>
            <p:extLst>
              <p:ext uri="{D42A27DB-BD31-4B8C-83A1-F6EECF244321}">
                <p14:modId xmlns:p14="http://schemas.microsoft.com/office/powerpoint/2010/main" val="955069788"/>
              </p:ext>
            </p:extLst>
          </p:nvPr>
        </p:nvGraphicFramePr>
        <p:xfrm>
          <a:off x="1295399" y="1524000"/>
          <a:ext cx="6343750" cy="342714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8A188B6-E431-D4F7-1A49-FF3BFE97DCA7}"/>
              </a:ext>
            </a:extLst>
          </p:cNvPr>
          <p:cNvSpPr txBox="1"/>
          <p:nvPr/>
        </p:nvSpPr>
        <p:spPr>
          <a:xfrm>
            <a:off x="7783551" y="1390910"/>
            <a:ext cx="4121694" cy="3970318"/>
          </a:xfrm>
          <a:prstGeom prst="rect">
            <a:avLst/>
          </a:prstGeom>
          <a:noFill/>
        </p:spPr>
        <p:txBody>
          <a:bodyPr wrap="square" rtlCol="0">
            <a:spAutoFit/>
          </a:bodyPr>
          <a:lstStyle/>
          <a:p>
            <a:pPr marL="285750" indent="-285750">
              <a:buFont typeface="Arial" panose="020B0604020202020204" pitchFamily="34" charset="0"/>
              <a:buChar char="•"/>
            </a:pPr>
            <a:r>
              <a:rPr lang="en-GB" dirty="0"/>
              <a:t>2023 survey showed the highest ever rate of participation in learning</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Increase in participation has not been evenly distributed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Regional analysis indicates an increasing gap between highest and lowest performing regions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Continuing impact of characteristics such as age, social grade and labour market status on likelihood of learning</a:t>
            </a:r>
          </a:p>
          <a:p>
            <a:pPr marL="285750" indent="-285750">
              <a:buFont typeface="Arial" panose="020B0604020202020204" pitchFamily="34" charset="0"/>
              <a:buChar char="•"/>
            </a:pPr>
            <a:endParaRPr lang="en-GB" dirty="0"/>
          </a:p>
        </p:txBody>
      </p:sp>
      <p:sp>
        <p:nvSpPr>
          <p:cNvPr id="8" name="TextBox 7">
            <a:extLst>
              <a:ext uri="{FF2B5EF4-FFF2-40B4-BE49-F238E27FC236}">
                <a16:creationId xmlns:a16="http://schemas.microsoft.com/office/drawing/2014/main" id="{E99D682C-371C-E2C2-0D8B-E278B32597BF}"/>
              </a:ext>
            </a:extLst>
          </p:cNvPr>
          <p:cNvSpPr txBox="1"/>
          <p:nvPr/>
        </p:nvSpPr>
        <p:spPr>
          <a:xfrm>
            <a:off x="992459" y="5467090"/>
            <a:ext cx="10361340" cy="369332"/>
          </a:xfrm>
          <a:prstGeom prst="rect">
            <a:avLst/>
          </a:prstGeom>
          <a:noFill/>
        </p:spPr>
        <p:txBody>
          <a:bodyPr wrap="square" rtlCol="0">
            <a:spAutoFit/>
          </a:bodyPr>
          <a:lstStyle/>
          <a:p>
            <a:pPr marL="285750" indent="-285750">
              <a:buFont typeface="Arial" panose="020B0604020202020204" pitchFamily="34" charset="0"/>
              <a:buChar char="•"/>
            </a:pPr>
            <a:r>
              <a:rPr lang="en-GB" dirty="0"/>
              <a:t>72% of adults who want to change career say they need to develop their skills to do so</a:t>
            </a:r>
          </a:p>
        </p:txBody>
      </p:sp>
    </p:spTree>
    <p:extLst>
      <p:ext uri="{BB962C8B-B14F-4D97-AF65-F5344CB8AC3E}">
        <p14:creationId xmlns:p14="http://schemas.microsoft.com/office/powerpoint/2010/main" val="3606173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B742D-D94A-9D5F-B653-EBC2A45F9024}"/>
              </a:ext>
            </a:extLst>
          </p:cNvPr>
          <p:cNvSpPr>
            <a:spLocks noGrp="1"/>
          </p:cNvSpPr>
          <p:nvPr>
            <p:ph type="title"/>
          </p:nvPr>
        </p:nvSpPr>
        <p:spPr/>
        <p:txBody>
          <a:bodyPr/>
          <a:lstStyle/>
          <a:p>
            <a:r>
              <a:rPr lang="en-GB" sz="2400" kern="100" dirty="0">
                <a:effectLst/>
                <a:ea typeface="DengXian" panose="02010600030101010101" pitchFamily="2" charset="-122"/>
                <a:cs typeface="Arial" panose="020B0604020202020204" pitchFamily="34" charset="0"/>
              </a:rPr>
              <a:t>Interactive charts</a:t>
            </a:r>
            <a:endParaRPr lang="en-GB" sz="2400" dirty="0"/>
          </a:p>
        </p:txBody>
      </p:sp>
      <p:sp>
        <p:nvSpPr>
          <p:cNvPr id="3" name="İçerik Yer Tutucusu 2">
            <a:extLst>
              <a:ext uri="{FF2B5EF4-FFF2-40B4-BE49-F238E27FC236}">
                <a16:creationId xmlns:a16="http://schemas.microsoft.com/office/drawing/2014/main" id="{38B57DCF-06E3-63AD-32BB-A64DD33D4DBE}"/>
              </a:ext>
            </a:extLst>
          </p:cNvPr>
          <p:cNvSpPr>
            <a:spLocks noGrp="1"/>
          </p:cNvSpPr>
          <p:nvPr>
            <p:ph idx="1"/>
          </p:nvPr>
        </p:nvSpPr>
        <p:spPr>
          <a:xfrm>
            <a:off x="877824" y="1282789"/>
            <a:ext cx="4229435" cy="3534538"/>
          </a:xfrm>
        </p:spPr>
        <p:txBody>
          <a:bodyPr/>
          <a:lstStyle/>
          <a:p>
            <a:pPr>
              <a:spcAft>
                <a:spcPts val="1200"/>
              </a:spcAft>
            </a:pPr>
            <a:r>
              <a:rPr lang="en-GB" sz="1800" dirty="0">
                <a:latin typeface="Daytona Condensed Light" panose="020B0306030503040204" pitchFamily="34" charset="0"/>
                <a:cs typeface="Arial" panose="020B0604020202020204" pitchFamily="34" charset="0"/>
              </a:rPr>
              <a:t>In 2018 we developed and published a set of </a:t>
            </a:r>
            <a:r>
              <a:rPr lang="en-GB" sz="1800" dirty="0">
                <a:latin typeface="Daytona Condensed Light" panose="020B0306030503040204" pitchFamily="34" charset="0"/>
                <a:cs typeface="Arial" panose="020B0604020202020204" pitchFamily="34" charset="0"/>
                <a:hlinkClick r:id="rId3"/>
              </a:rPr>
              <a:t>interactive charts </a:t>
            </a:r>
            <a:r>
              <a:rPr lang="en-GB" sz="1800" dirty="0">
                <a:latin typeface="Daytona Condensed Light" panose="020B0306030503040204" pitchFamily="34" charset="0"/>
                <a:cs typeface="Arial" panose="020B0604020202020204" pitchFamily="34" charset="0"/>
              </a:rPr>
              <a:t>to enable exploration of the survey trend data. The charts are updated each year upon publication of the survey.</a:t>
            </a:r>
          </a:p>
          <a:p>
            <a:pPr>
              <a:spcAft>
                <a:spcPts val="1200"/>
              </a:spcAft>
            </a:pPr>
            <a:r>
              <a:rPr lang="en-GB" sz="1800" dirty="0">
                <a:latin typeface="Daytona Condensed Light" panose="020B0306030503040204" pitchFamily="34" charset="0"/>
                <a:cs typeface="Arial" panose="020B0604020202020204" pitchFamily="34" charset="0"/>
              </a:rPr>
              <a:t>Six charts focused on core and standard questions:</a:t>
            </a:r>
          </a:p>
          <a:p>
            <a:pPr lvl="2"/>
            <a:r>
              <a:rPr lang="en-GB" dirty="0">
                <a:latin typeface="Daytona Condensed Light" panose="020B0306030503040204" pitchFamily="34" charset="0"/>
                <a:cs typeface="Arial" panose="020B0604020202020204" pitchFamily="34" charset="0"/>
              </a:rPr>
              <a:t>Rates of adult participation in learning</a:t>
            </a:r>
          </a:p>
          <a:p>
            <a:pPr lvl="2"/>
            <a:r>
              <a:rPr lang="en-GB" dirty="0">
                <a:latin typeface="Daytona Condensed Light" panose="020B0306030503040204" pitchFamily="34" charset="0"/>
                <a:cs typeface="Arial" panose="020B0604020202020204" pitchFamily="34" charset="0"/>
              </a:rPr>
              <a:t>Likelihood of future learning</a:t>
            </a:r>
          </a:p>
          <a:p>
            <a:pPr lvl="2"/>
            <a:r>
              <a:rPr lang="en-GB" dirty="0">
                <a:latin typeface="Daytona Condensed Light" panose="020B0306030503040204" pitchFamily="34" charset="0"/>
                <a:cs typeface="Arial" panose="020B0604020202020204" pitchFamily="34" charset="0"/>
              </a:rPr>
              <a:t>Methods of learning</a:t>
            </a:r>
          </a:p>
          <a:p>
            <a:pPr lvl="2"/>
            <a:r>
              <a:rPr lang="en-GB" dirty="0">
                <a:latin typeface="Daytona Condensed Light" panose="020B0306030503040204" pitchFamily="34" charset="0"/>
                <a:cs typeface="Arial" panose="020B0604020202020204" pitchFamily="34" charset="0"/>
              </a:rPr>
              <a:t>Motivations for learning</a:t>
            </a:r>
          </a:p>
          <a:p>
            <a:pPr lvl="2"/>
            <a:r>
              <a:rPr lang="en-GB" dirty="0">
                <a:latin typeface="Daytona Condensed Light" panose="020B0306030503040204" pitchFamily="34" charset="0"/>
                <a:cs typeface="Arial" panose="020B0604020202020204" pitchFamily="34" charset="0"/>
              </a:rPr>
              <a:t>Benefits of learning</a:t>
            </a:r>
          </a:p>
          <a:p>
            <a:pPr lvl="2">
              <a:spcAft>
                <a:spcPts val="1200"/>
              </a:spcAft>
            </a:pPr>
            <a:r>
              <a:rPr lang="en-GB" dirty="0">
                <a:latin typeface="Daytona Condensed Light" panose="020B0306030503040204" pitchFamily="34" charset="0"/>
                <a:cs typeface="Arial" panose="020B0604020202020204" pitchFamily="34" charset="0"/>
              </a:rPr>
              <a:t>Barriers to learning</a:t>
            </a:r>
          </a:p>
          <a:p>
            <a:pPr>
              <a:spcAft>
                <a:spcPts val="1200"/>
              </a:spcAft>
            </a:pPr>
            <a:r>
              <a:rPr lang="en-GB" sz="1800" dirty="0">
                <a:latin typeface="Daytona Condensed Light" panose="020B0306030503040204" pitchFamily="34" charset="0"/>
                <a:cs typeface="Arial" panose="020B0604020202020204" pitchFamily="34" charset="0"/>
              </a:rPr>
              <a:t>Thematic groupings do not 100% match those used in the survey reports</a:t>
            </a:r>
          </a:p>
        </p:txBody>
      </p:sp>
      <p:sp>
        <p:nvSpPr>
          <p:cNvPr id="4" name="Slayt Numarası Yer Tutucusu 3">
            <a:extLst>
              <a:ext uri="{FF2B5EF4-FFF2-40B4-BE49-F238E27FC236}">
                <a16:creationId xmlns:a16="http://schemas.microsoft.com/office/drawing/2014/main" id="{34531788-872C-4E50-4272-F02BD3D51430}"/>
              </a:ext>
            </a:extLst>
          </p:cNvPr>
          <p:cNvSpPr>
            <a:spLocks noGrp="1"/>
          </p:cNvSpPr>
          <p:nvPr>
            <p:ph type="sldNum" sz="quarter" idx="11"/>
          </p:nvPr>
        </p:nvSpPr>
        <p:spPr/>
        <p:txBody>
          <a:bodyPr/>
          <a:lstStyle/>
          <a:p>
            <a:fld id="{75DF2D63-3FF5-D547-96B9-BE9CCD1ABA58}" type="slidenum">
              <a:rPr lang="en-US" smtClean="0"/>
              <a:t>16</a:t>
            </a:fld>
            <a:endParaRPr lang="en-US" dirty="0"/>
          </a:p>
        </p:txBody>
      </p:sp>
      <p:sp>
        <p:nvSpPr>
          <p:cNvPr id="5" name="Alt Bilgi Yer Tutucusu 4">
            <a:extLst>
              <a:ext uri="{FF2B5EF4-FFF2-40B4-BE49-F238E27FC236}">
                <a16:creationId xmlns:a16="http://schemas.microsoft.com/office/drawing/2014/main" id="{1D1DAC9D-7B1B-7D67-2CF3-645CF0B8FC83}"/>
              </a:ext>
            </a:extLst>
          </p:cNvPr>
          <p:cNvSpPr>
            <a:spLocks noGrp="1"/>
          </p:cNvSpPr>
          <p:nvPr>
            <p:ph type="ftr" sz="quarter" idx="12"/>
          </p:nvPr>
        </p:nvSpPr>
        <p:spPr/>
        <p:txBody>
          <a:bodyPr/>
          <a:lstStyle/>
          <a:p>
            <a:r>
              <a:rPr lang="en-US" dirty="0"/>
              <a:t>ESRC – ALE Project</a:t>
            </a:r>
          </a:p>
        </p:txBody>
      </p:sp>
      <p:pic>
        <p:nvPicPr>
          <p:cNvPr id="7" name="Picture 6">
            <a:extLst>
              <a:ext uri="{FF2B5EF4-FFF2-40B4-BE49-F238E27FC236}">
                <a16:creationId xmlns:a16="http://schemas.microsoft.com/office/drawing/2014/main" id="{28441486-8F61-FED8-330B-A48DA66CE899}"/>
              </a:ext>
            </a:extLst>
          </p:cNvPr>
          <p:cNvPicPr>
            <a:picLocks noChangeAspect="1"/>
          </p:cNvPicPr>
          <p:nvPr/>
        </p:nvPicPr>
        <p:blipFill>
          <a:blip r:embed="rId4"/>
          <a:stretch>
            <a:fillRect/>
          </a:stretch>
        </p:blipFill>
        <p:spPr>
          <a:xfrm>
            <a:off x="5241130" y="1282789"/>
            <a:ext cx="6763663" cy="4419598"/>
          </a:xfrm>
          <a:prstGeom prst="rect">
            <a:avLst/>
          </a:prstGeom>
        </p:spPr>
      </p:pic>
    </p:spTree>
    <p:extLst>
      <p:ext uri="{BB962C8B-B14F-4D97-AF65-F5344CB8AC3E}">
        <p14:creationId xmlns:p14="http://schemas.microsoft.com/office/powerpoint/2010/main" val="1982127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7F21F877-E428-8BB2-045F-D9FA57744C27}"/>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3924A06-2533-68FE-6815-A6208AD97D3D}"/>
              </a:ext>
            </a:extLst>
          </p:cNvPr>
          <p:cNvSpPr>
            <a:spLocks noGrp="1"/>
          </p:cNvSpPr>
          <p:nvPr>
            <p:ph type="title"/>
          </p:nvPr>
        </p:nvSpPr>
        <p:spPr>
          <a:xfrm>
            <a:off x="1946441" y="1662546"/>
            <a:ext cx="8299118" cy="3360716"/>
          </a:xfrm>
        </p:spPr>
        <p:txBody>
          <a:bodyPr/>
          <a:lstStyle/>
          <a:p>
            <a:pPr>
              <a:lnSpc>
                <a:spcPct val="150000"/>
              </a:lnSpc>
              <a:spcBef>
                <a:spcPts val="1200"/>
              </a:spcBef>
              <a:spcAft>
                <a:spcPts val="1200"/>
              </a:spcAft>
            </a:pPr>
            <a:r>
              <a:rPr lang="en-US" sz="4000" dirty="0"/>
              <a:t>What are the reasons behind THESE varying  participation rates?</a:t>
            </a:r>
          </a:p>
        </p:txBody>
      </p:sp>
    </p:spTree>
    <p:extLst>
      <p:ext uri="{BB962C8B-B14F-4D97-AF65-F5344CB8AC3E}">
        <p14:creationId xmlns:p14="http://schemas.microsoft.com/office/powerpoint/2010/main" val="1931072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a:extLst>
              <a:ext uri="{FF2B5EF4-FFF2-40B4-BE49-F238E27FC236}">
                <a16:creationId xmlns:a16="http://schemas.microsoft.com/office/drawing/2014/main" id="{C8907251-5719-FD50-63A8-62455FFFDD4E}"/>
              </a:ext>
            </a:extLst>
          </p:cNvPr>
          <p:cNvSpPr>
            <a:spLocks noGrp="1"/>
          </p:cNvSpPr>
          <p:nvPr>
            <p:ph type="sldNum" sz="quarter" idx="11"/>
          </p:nvPr>
        </p:nvSpPr>
        <p:spPr/>
        <p:txBody>
          <a:bodyPr/>
          <a:lstStyle/>
          <a:p>
            <a:fld id="{75DF2D63-3FF5-D547-96B9-BE9CCD1ABA58}" type="slidenum">
              <a:rPr lang="en-US" smtClean="0"/>
              <a:t>18</a:t>
            </a:fld>
            <a:endParaRPr lang="en-US" dirty="0"/>
          </a:p>
        </p:txBody>
      </p:sp>
      <p:sp>
        <p:nvSpPr>
          <p:cNvPr id="8" name="Alt Bilgi Yer Tutucusu 7">
            <a:extLst>
              <a:ext uri="{FF2B5EF4-FFF2-40B4-BE49-F238E27FC236}">
                <a16:creationId xmlns:a16="http://schemas.microsoft.com/office/drawing/2014/main" id="{4E2BA0D5-37E5-C91E-739D-5F66D280434D}"/>
              </a:ext>
            </a:extLst>
          </p:cNvPr>
          <p:cNvSpPr>
            <a:spLocks noGrp="1"/>
          </p:cNvSpPr>
          <p:nvPr>
            <p:ph type="ftr" sz="quarter" idx="12"/>
          </p:nvPr>
        </p:nvSpPr>
        <p:spPr/>
        <p:txBody>
          <a:bodyPr/>
          <a:lstStyle/>
          <a:p>
            <a:r>
              <a:rPr lang="en-US" dirty="0"/>
              <a:t>ESRC ALE Project</a:t>
            </a:r>
          </a:p>
        </p:txBody>
      </p:sp>
      <p:pic>
        <p:nvPicPr>
          <p:cNvPr id="15" name="Resim 14" descr="metin, diyagram, yazı tipi, ekran görüntüsü içeren bir resim&#10;&#10;Açıklama otomatik olarak oluşturuldu">
            <a:extLst>
              <a:ext uri="{FF2B5EF4-FFF2-40B4-BE49-F238E27FC236}">
                <a16:creationId xmlns:a16="http://schemas.microsoft.com/office/drawing/2014/main" id="{637041DB-69FB-38E5-EEC8-B810C87A9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7654" y="1260191"/>
            <a:ext cx="6151878" cy="3577426"/>
          </a:xfrm>
          <a:prstGeom prst="rect">
            <a:avLst/>
          </a:prstGeom>
        </p:spPr>
      </p:pic>
      <p:sp>
        <p:nvSpPr>
          <p:cNvPr id="16" name="Metin kutusu 15">
            <a:extLst>
              <a:ext uri="{FF2B5EF4-FFF2-40B4-BE49-F238E27FC236}">
                <a16:creationId xmlns:a16="http://schemas.microsoft.com/office/drawing/2014/main" id="{77BC2FE3-B79D-DE77-CDFA-1719965A52FF}"/>
              </a:ext>
            </a:extLst>
          </p:cNvPr>
          <p:cNvSpPr txBox="1"/>
          <p:nvPr/>
        </p:nvSpPr>
        <p:spPr>
          <a:xfrm>
            <a:off x="6096000" y="5465545"/>
            <a:ext cx="5872023" cy="646331"/>
          </a:xfrm>
          <a:prstGeom prst="rect">
            <a:avLst/>
          </a:prstGeom>
          <a:noFill/>
        </p:spPr>
        <p:txBody>
          <a:bodyPr wrap="square" rtlCol="0">
            <a:spAutoFit/>
          </a:bodyPr>
          <a:lstStyle/>
          <a:p>
            <a:pPr algn="ctr"/>
            <a:r>
              <a:rPr lang="en-GB" sz="1800" b="1" kern="100" dirty="0">
                <a:effectLst/>
                <a:ea typeface="DengXian" panose="02010600030101010101" pitchFamily="2" charset="-122"/>
                <a:cs typeface="Arial" panose="020B0604020202020204" pitchFamily="34" charset="0"/>
              </a:rPr>
              <a:t>Figure 1:</a:t>
            </a:r>
            <a:r>
              <a:rPr lang="en-GB" sz="1800" kern="100" dirty="0">
                <a:effectLst/>
                <a:ea typeface="DengXian" panose="02010600030101010101" pitchFamily="2" charset="-122"/>
                <a:cs typeface="Arial" panose="020B0604020202020204" pitchFamily="34" charset="0"/>
              </a:rPr>
              <a:t> Total Survey Error paradigm (Groves et al., 2004, as cited in Groves and </a:t>
            </a:r>
            <a:r>
              <a:rPr lang="en-GB" sz="1800" kern="100" dirty="0" err="1">
                <a:effectLst/>
                <a:ea typeface="DengXian" panose="02010600030101010101" pitchFamily="2" charset="-122"/>
                <a:cs typeface="Arial" panose="020B0604020202020204" pitchFamily="34" charset="0"/>
              </a:rPr>
              <a:t>Lyberg</a:t>
            </a:r>
            <a:r>
              <a:rPr lang="en-GB" sz="1800" kern="100" dirty="0">
                <a:effectLst/>
                <a:ea typeface="DengXian" panose="02010600030101010101" pitchFamily="2" charset="-122"/>
                <a:cs typeface="Arial" panose="020B0604020202020204" pitchFamily="34" charset="0"/>
              </a:rPr>
              <a:t>, 2010, p. 856)</a:t>
            </a:r>
            <a:endParaRPr lang="tr-TR" sz="1800" kern="100" dirty="0">
              <a:effectLst/>
              <a:ea typeface="DengXian" panose="02010600030101010101" pitchFamily="2" charset="-122"/>
              <a:cs typeface="Arial" panose="020B0604020202020204" pitchFamily="34" charset="0"/>
            </a:endParaRPr>
          </a:p>
        </p:txBody>
      </p:sp>
      <p:sp>
        <p:nvSpPr>
          <p:cNvPr id="17" name="Başlık 1">
            <a:extLst>
              <a:ext uri="{FF2B5EF4-FFF2-40B4-BE49-F238E27FC236}">
                <a16:creationId xmlns:a16="http://schemas.microsoft.com/office/drawing/2014/main" id="{151AC530-C58A-F2EB-8C08-4BF8E33B95C3}"/>
              </a:ext>
            </a:extLst>
          </p:cNvPr>
          <p:cNvSpPr>
            <a:spLocks noGrp="1"/>
          </p:cNvSpPr>
          <p:nvPr>
            <p:ph type="title"/>
          </p:nvPr>
        </p:nvSpPr>
        <p:spPr>
          <a:xfrm>
            <a:off x="1283523" y="129441"/>
            <a:ext cx="4060373" cy="914400"/>
          </a:xfrm>
        </p:spPr>
        <p:txBody>
          <a:bodyPr/>
          <a:lstStyle/>
          <a:p>
            <a:pPr algn="ctr"/>
            <a:r>
              <a:rPr lang="en-GB" sz="2200" kern="100" dirty="0">
                <a:effectLst/>
                <a:ea typeface="DengXian" panose="02010600030101010101" pitchFamily="2" charset="-122"/>
                <a:cs typeface="Arial" panose="020B0604020202020204" pitchFamily="34" charset="0"/>
              </a:rPr>
              <a:t>Total Survey Error paradigm</a:t>
            </a:r>
            <a:endParaRPr lang="en-GB" sz="2200" dirty="0"/>
          </a:p>
        </p:txBody>
      </p:sp>
      <p:sp>
        <p:nvSpPr>
          <p:cNvPr id="18" name="Metin kutusu 17">
            <a:extLst>
              <a:ext uri="{FF2B5EF4-FFF2-40B4-BE49-F238E27FC236}">
                <a16:creationId xmlns:a16="http://schemas.microsoft.com/office/drawing/2014/main" id="{114FBDE3-A0BB-EE2A-1AF9-F0FA1591F7D8}"/>
              </a:ext>
            </a:extLst>
          </p:cNvPr>
          <p:cNvSpPr txBox="1"/>
          <p:nvPr/>
        </p:nvSpPr>
        <p:spPr>
          <a:xfrm>
            <a:off x="992911" y="1386459"/>
            <a:ext cx="4417621" cy="4278094"/>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70C0"/>
                </a:solidFill>
                <a:effectLst/>
                <a:ea typeface="DengXian" panose="02010600030101010101" pitchFamily="2" charset="-122"/>
              </a:rPr>
              <a:t>Measurement errors </a:t>
            </a:r>
            <a:r>
              <a:rPr lang="en-GB" sz="2000" dirty="0">
                <a:effectLst/>
                <a:ea typeface="DengXian" panose="02010600030101010101" pitchFamily="2" charset="-122"/>
              </a:rPr>
              <a:t>can stem from the validity issues pertaining to the construct that is being measured and processing errors. They can also be caused by the respondents (i.e. providing false information), interviewers, ambiguous wording of the survey questions and various interview factors </a:t>
            </a:r>
            <a:r>
              <a:rPr lang="en-GB" sz="1600" dirty="0">
                <a:effectLst/>
                <a:ea typeface="DengXian" panose="02010600030101010101" pitchFamily="2" charset="-122"/>
              </a:rPr>
              <a:t>(</a:t>
            </a:r>
            <a:r>
              <a:rPr lang="en-GB" sz="1600" dirty="0" err="1">
                <a:effectLst/>
                <a:ea typeface="DengXian" panose="02010600030101010101" pitchFamily="2" charset="-122"/>
              </a:rPr>
              <a:t>Biemer</a:t>
            </a:r>
            <a:r>
              <a:rPr lang="en-GB" sz="1600" dirty="0">
                <a:effectLst/>
                <a:ea typeface="DengXian" panose="02010600030101010101" pitchFamily="2" charset="-122"/>
              </a:rPr>
              <a:t>, 2010). </a:t>
            </a:r>
          </a:p>
          <a:p>
            <a:pPr marL="285750" indent="-285750">
              <a:buFont typeface="Arial" panose="020B0604020202020204" pitchFamily="34" charset="0"/>
              <a:buChar char="•"/>
            </a:pPr>
            <a:endParaRPr lang="en-GB" sz="1600" dirty="0">
              <a:effectLst/>
              <a:ea typeface="DengXian" panose="02010600030101010101" pitchFamily="2" charset="-122"/>
            </a:endParaRPr>
          </a:p>
          <a:p>
            <a:pPr marL="285750" indent="-285750">
              <a:buFont typeface="Arial" panose="020B0604020202020204" pitchFamily="34" charset="0"/>
              <a:buChar char="•"/>
            </a:pPr>
            <a:r>
              <a:rPr lang="en-GB" sz="2000" dirty="0">
                <a:solidFill>
                  <a:srgbClr val="0070C0"/>
                </a:solidFill>
                <a:effectLst/>
                <a:ea typeface="DengXian" panose="02010600030101010101" pitchFamily="2" charset="-122"/>
              </a:rPr>
              <a:t>Representation errors </a:t>
            </a:r>
            <a:r>
              <a:rPr lang="en-GB" sz="2000" dirty="0">
                <a:effectLst/>
                <a:ea typeface="DengXian" panose="02010600030101010101" pitchFamily="2" charset="-122"/>
              </a:rPr>
              <a:t>can occur due to the insufficient coverage of the target population, sampling errors, nonresponse errors and adjustment errors </a:t>
            </a:r>
            <a:r>
              <a:rPr lang="en-GB" sz="1600" dirty="0">
                <a:effectLst/>
                <a:ea typeface="DengXian" panose="02010600030101010101" pitchFamily="2" charset="-122"/>
              </a:rPr>
              <a:t>(</a:t>
            </a:r>
            <a:r>
              <a:rPr lang="en-GB" sz="1600" dirty="0" err="1">
                <a:effectLst/>
                <a:ea typeface="DengXian" panose="02010600030101010101" pitchFamily="2" charset="-122"/>
              </a:rPr>
              <a:t>Widany</a:t>
            </a:r>
            <a:r>
              <a:rPr lang="en-GB" sz="1600" dirty="0">
                <a:effectLst/>
                <a:ea typeface="DengXian" panose="02010600030101010101" pitchFamily="2" charset="-122"/>
              </a:rPr>
              <a:t> et al., 2019). </a:t>
            </a:r>
            <a:endParaRPr lang="en-GB" sz="2000" dirty="0"/>
          </a:p>
        </p:txBody>
      </p:sp>
    </p:spTree>
    <p:extLst>
      <p:ext uri="{BB962C8B-B14F-4D97-AF65-F5344CB8AC3E}">
        <p14:creationId xmlns:p14="http://schemas.microsoft.com/office/powerpoint/2010/main" val="279544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53E284-DD2B-99CB-8CB0-5FCEE989CA6C}"/>
              </a:ext>
            </a:extLst>
          </p:cNvPr>
          <p:cNvSpPr>
            <a:spLocks noGrp="1"/>
          </p:cNvSpPr>
          <p:nvPr>
            <p:ph type="title"/>
          </p:nvPr>
        </p:nvSpPr>
        <p:spPr>
          <a:xfrm>
            <a:off x="1295399" y="926274"/>
            <a:ext cx="10058400" cy="597725"/>
          </a:xfrm>
        </p:spPr>
        <p:txBody>
          <a:bodyPr/>
          <a:lstStyle/>
          <a:p>
            <a:r>
              <a:rPr lang="en-GB" sz="2800" dirty="0"/>
              <a:t>OBJECTIVES</a:t>
            </a:r>
          </a:p>
        </p:txBody>
      </p:sp>
      <p:sp>
        <p:nvSpPr>
          <p:cNvPr id="3" name="İçerik Yer Tutucusu 2">
            <a:extLst>
              <a:ext uri="{FF2B5EF4-FFF2-40B4-BE49-F238E27FC236}">
                <a16:creationId xmlns:a16="http://schemas.microsoft.com/office/drawing/2014/main" id="{F054B64F-BED7-0DFF-D796-6B8B24EB9287}"/>
              </a:ext>
            </a:extLst>
          </p:cNvPr>
          <p:cNvSpPr>
            <a:spLocks noGrp="1"/>
          </p:cNvSpPr>
          <p:nvPr>
            <p:ph idx="1"/>
          </p:nvPr>
        </p:nvSpPr>
        <p:spPr/>
        <p:txBody>
          <a:bodyPr/>
          <a:lstStyle/>
          <a:p>
            <a:pPr algn="just">
              <a:lnSpc>
                <a:spcPct val="100000"/>
              </a:lnSpc>
              <a:spcAft>
                <a:spcPts val="1200"/>
              </a:spcAft>
            </a:pPr>
            <a:r>
              <a:rPr lang="en-GB" kern="100" dirty="0">
                <a:effectLst/>
                <a:ea typeface="DengXian" panose="02010600030101010101" pitchFamily="2" charset="-122"/>
                <a:cs typeface="Arial" panose="020B0604020202020204" pitchFamily="34" charset="0"/>
              </a:rPr>
              <a:t>The research questions for </a:t>
            </a:r>
            <a:r>
              <a:rPr lang="en-GB" b="1" kern="100" dirty="0">
                <a:solidFill>
                  <a:srgbClr val="0070C0"/>
                </a:solidFill>
                <a:ea typeface="DengXian" panose="02010600030101010101" pitchFamily="2" charset="-122"/>
                <a:cs typeface="Arial" panose="020B0604020202020204" pitchFamily="34" charset="0"/>
              </a:rPr>
              <a:t>WP1</a:t>
            </a:r>
            <a:r>
              <a:rPr lang="en-GB" kern="100" dirty="0">
                <a:effectLst/>
                <a:ea typeface="DengXian" panose="02010600030101010101" pitchFamily="2" charset="-122"/>
                <a:cs typeface="Arial" panose="020B0604020202020204" pitchFamily="34" charset="0"/>
              </a:rPr>
              <a:t> are as follows:</a:t>
            </a:r>
            <a:endParaRPr lang="tr-TR" kern="100" dirty="0">
              <a:effectLst/>
              <a:ea typeface="DengXian" panose="02010600030101010101" pitchFamily="2" charset="-122"/>
              <a:cs typeface="Arial" panose="020B0604020202020204" pitchFamily="34" charset="0"/>
            </a:endParaRPr>
          </a:p>
          <a:p>
            <a:pPr marL="342900" lvl="0" indent="-342900" algn="just">
              <a:lnSpc>
                <a:spcPct val="100000"/>
              </a:lnSpc>
              <a:spcAft>
                <a:spcPts val="1200"/>
              </a:spcAft>
              <a:buFont typeface="+mj-lt"/>
              <a:buAutoNum type="arabicPeriod"/>
              <a:tabLst>
                <a:tab pos="457200" algn="l"/>
              </a:tabLst>
            </a:pPr>
            <a:r>
              <a:rPr lang="en-GB" kern="100" dirty="0">
                <a:effectLst/>
                <a:ea typeface="DengXian" panose="02010600030101010101" pitchFamily="2" charset="-122"/>
                <a:cs typeface="Arial" panose="020B0604020202020204" pitchFamily="34" charset="0"/>
              </a:rPr>
              <a:t>What are the methodological differences in </a:t>
            </a:r>
            <a:r>
              <a:rPr lang="en-GB" b="1" kern="100" dirty="0">
                <a:solidFill>
                  <a:srgbClr val="0070C0"/>
                </a:solidFill>
                <a:effectLst/>
                <a:ea typeface="DengXian" panose="02010600030101010101" pitchFamily="2" charset="-122"/>
                <a:cs typeface="Arial" panose="020B0604020202020204" pitchFamily="34" charset="0"/>
              </a:rPr>
              <a:t>four major surveys </a:t>
            </a:r>
            <a:r>
              <a:rPr lang="en-GB" kern="100" dirty="0">
                <a:effectLst/>
                <a:ea typeface="DengXian" panose="02010600030101010101" pitchFamily="2" charset="-122"/>
                <a:cs typeface="Arial" panose="020B0604020202020204" pitchFamily="34" charset="0"/>
              </a:rPr>
              <a:t>that collect data on participation in ALE from UK nations?</a:t>
            </a:r>
            <a:endParaRPr lang="tr-TR" kern="100" dirty="0">
              <a:effectLst/>
              <a:ea typeface="DengXian" panose="02010600030101010101" pitchFamily="2" charset="-122"/>
              <a:cs typeface="Arial" panose="020B0604020202020204" pitchFamily="34" charset="0"/>
            </a:endParaRPr>
          </a:p>
          <a:p>
            <a:pPr marL="342900" lvl="0" indent="-342900" algn="just">
              <a:lnSpc>
                <a:spcPct val="100000"/>
              </a:lnSpc>
              <a:spcAft>
                <a:spcPts val="1200"/>
              </a:spcAft>
              <a:buFont typeface="+mj-lt"/>
              <a:buAutoNum type="arabicPeriod"/>
              <a:tabLst>
                <a:tab pos="457200" algn="l"/>
              </a:tabLst>
            </a:pPr>
            <a:r>
              <a:rPr lang="en-GB" kern="100" dirty="0">
                <a:effectLst/>
                <a:ea typeface="DengXian" panose="02010600030101010101" pitchFamily="2" charset="-122"/>
                <a:cs typeface="Arial" panose="020B0604020202020204" pitchFamily="34" charset="0"/>
              </a:rPr>
              <a:t>To what extent do the </a:t>
            </a:r>
            <a:r>
              <a:rPr lang="en-GB" b="1" kern="100" dirty="0">
                <a:solidFill>
                  <a:srgbClr val="0070C0"/>
                </a:solidFill>
                <a:effectLst/>
                <a:ea typeface="DengXian" panose="02010600030101010101" pitchFamily="2" charset="-122"/>
                <a:cs typeface="Arial" panose="020B0604020202020204" pitchFamily="34" charset="0"/>
              </a:rPr>
              <a:t>definitions, concepts, and measurements </a:t>
            </a:r>
            <a:r>
              <a:rPr lang="en-GB" kern="100" dirty="0">
                <a:effectLst/>
                <a:ea typeface="DengXian" panose="02010600030101010101" pitchFamily="2" charset="-122"/>
                <a:cs typeface="Arial" panose="020B0604020202020204" pitchFamily="34" charset="0"/>
              </a:rPr>
              <a:t>related to ALE differ across four different surveys (APiL, PIAAC, AES, and LFS) that collect data from UK nations, and how do they map onto concepts of </a:t>
            </a:r>
            <a:r>
              <a:rPr lang="en-GB" kern="100" dirty="0">
                <a:solidFill>
                  <a:srgbClr val="0070C0"/>
                </a:solidFill>
                <a:effectLst/>
                <a:ea typeface="DengXian" panose="02010600030101010101" pitchFamily="2" charset="-122"/>
                <a:cs typeface="Arial" panose="020B0604020202020204" pitchFamily="34" charset="0"/>
              </a:rPr>
              <a:t>formal, nonformal, and informal learning</a:t>
            </a:r>
            <a:r>
              <a:rPr lang="en-GB" kern="100" dirty="0">
                <a:effectLst/>
                <a:ea typeface="DengXian" panose="02010600030101010101" pitchFamily="2" charset="-122"/>
                <a:cs typeface="Arial" panose="020B0604020202020204" pitchFamily="34" charset="0"/>
              </a:rPr>
              <a:t>?</a:t>
            </a:r>
            <a:endParaRPr lang="tr-TR" kern="100" dirty="0">
              <a:effectLst/>
              <a:ea typeface="DengXian" panose="02010600030101010101" pitchFamily="2" charset="-122"/>
              <a:cs typeface="Arial" panose="020B0604020202020204" pitchFamily="34" charset="0"/>
            </a:endParaRPr>
          </a:p>
          <a:p>
            <a:endParaRPr lang="en-GB" dirty="0"/>
          </a:p>
        </p:txBody>
      </p:sp>
      <p:sp>
        <p:nvSpPr>
          <p:cNvPr id="4" name="Slayt Numarası Yer Tutucusu 3">
            <a:extLst>
              <a:ext uri="{FF2B5EF4-FFF2-40B4-BE49-F238E27FC236}">
                <a16:creationId xmlns:a16="http://schemas.microsoft.com/office/drawing/2014/main" id="{4A1504C1-84FC-1E62-E1A7-80DD4429ADDA}"/>
              </a:ext>
            </a:extLst>
          </p:cNvPr>
          <p:cNvSpPr>
            <a:spLocks noGrp="1"/>
          </p:cNvSpPr>
          <p:nvPr>
            <p:ph type="sldNum" sz="quarter" idx="11"/>
          </p:nvPr>
        </p:nvSpPr>
        <p:spPr/>
        <p:txBody>
          <a:bodyPr/>
          <a:lstStyle/>
          <a:p>
            <a:fld id="{75DF2D63-3FF5-D547-96B9-BE9CCD1ABA58}" type="slidenum">
              <a:rPr lang="en-US" smtClean="0"/>
              <a:t>19</a:t>
            </a:fld>
            <a:endParaRPr lang="en-US" dirty="0"/>
          </a:p>
        </p:txBody>
      </p:sp>
      <p:sp>
        <p:nvSpPr>
          <p:cNvPr id="5" name="Alt Bilgi Yer Tutucusu 4">
            <a:extLst>
              <a:ext uri="{FF2B5EF4-FFF2-40B4-BE49-F238E27FC236}">
                <a16:creationId xmlns:a16="http://schemas.microsoft.com/office/drawing/2014/main" id="{F1465A68-27F6-98B5-7525-E76B1D4D889F}"/>
              </a:ext>
            </a:extLst>
          </p:cNvPr>
          <p:cNvSpPr>
            <a:spLocks noGrp="1"/>
          </p:cNvSpPr>
          <p:nvPr>
            <p:ph type="ftr" sz="quarter" idx="12"/>
          </p:nvPr>
        </p:nvSpPr>
        <p:spPr/>
        <p:txBody>
          <a:bodyPr/>
          <a:lstStyle/>
          <a:p>
            <a:r>
              <a:rPr lang="en-US" dirty="0"/>
              <a:t>ESRC – ALE Project</a:t>
            </a:r>
          </a:p>
        </p:txBody>
      </p:sp>
    </p:spTree>
    <p:extLst>
      <p:ext uri="{BB962C8B-B14F-4D97-AF65-F5344CB8AC3E}">
        <p14:creationId xmlns:p14="http://schemas.microsoft.com/office/powerpoint/2010/main" val="1315943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7F21F877-E428-8BB2-045F-D9FA57744C27}"/>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3924A06-2533-68FE-6815-A6208AD97D3D}"/>
              </a:ext>
            </a:extLst>
          </p:cNvPr>
          <p:cNvSpPr>
            <a:spLocks noGrp="1"/>
          </p:cNvSpPr>
          <p:nvPr>
            <p:ph type="title"/>
          </p:nvPr>
        </p:nvSpPr>
        <p:spPr>
          <a:xfrm>
            <a:off x="1946441" y="2472397"/>
            <a:ext cx="8299118" cy="1913206"/>
          </a:xfrm>
        </p:spPr>
        <p:txBody>
          <a:bodyPr/>
          <a:lstStyle/>
          <a:p>
            <a:r>
              <a:rPr lang="en-US" sz="4400" dirty="0"/>
              <a:t>Methodology</a:t>
            </a:r>
          </a:p>
        </p:txBody>
      </p:sp>
    </p:spTree>
    <p:extLst>
      <p:ext uri="{BB962C8B-B14F-4D97-AF65-F5344CB8AC3E}">
        <p14:creationId xmlns:p14="http://schemas.microsoft.com/office/powerpoint/2010/main" val="2924417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A742DB-9585-CF96-27B7-15772B28734F}"/>
              </a:ext>
            </a:extLst>
          </p:cNvPr>
          <p:cNvSpPr>
            <a:spLocks noGrp="1"/>
          </p:cNvSpPr>
          <p:nvPr>
            <p:ph type="title"/>
          </p:nvPr>
        </p:nvSpPr>
        <p:spPr>
          <a:xfrm>
            <a:off x="1295400" y="413983"/>
            <a:ext cx="10058400" cy="471055"/>
          </a:xfrm>
        </p:spPr>
        <p:txBody>
          <a:bodyPr/>
          <a:lstStyle/>
          <a:p>
            <a:r>
              <a:rPr lang="en-GB" sz="2400" dirty="0"/>
              <a:t>Methodology</a:t>
            </a:r>
          </a:p>
        </p:txBody>
      </p:sp>
      <p:sp>
        <p:nvSpPr>
          <p:cNvPr id="3" name="İçerik Yer Tutucusu 2">
            <a:extLst>
              <a:ext uri="{FF2B5EF4-FFF2-40B4-BE49-F238E27FC236}">
                <a16:creationId xmlns:a16="http://schemas.microsoft.com/office/drawing/2014/main" id="{B787B1E1-8D7D-9E73-325C-7858893B92B5}"/>
              </a:ext>
            </a:extLst>
          </p:cNvPr>
          <p:cNvSpPr>
            <a:spLocks noGrp="1"/>
          </p:cNvSpPr>
          <p:nvPr>
            <p:ph idx="1"/>
          </p:nvPr>
        </p:nvSpPr>
        <p:spPr>
          <a:xfrm>
            <a:off x="1295400" y="1211283"/>
            <a:ext cx="10058399" cy="4997206"/>
          </a:xfrm>
        </p:spPr>
        <p:txBody>
          <a:bodyPr/>
          <a:lstStyle/>
          <a:p>
            <a:r>
              <a:rPr lang="en-GB" sz="2000" dirty="0">
                <a:effectLst/>
                <a:ea typeface="DengXian" panose="02010600030101010101" pitchFamily="2" charset="-122"/>
              </a:rPr>
              <a:t>Four major survey questionnaires were scrutinised by </a:t>
            </a:r>
            <a:r>
              <a:rPr lang="en-GB" sz="2000" b="1" dirty="0">
                <a:solidFill>
                  <a:srgbClr val="0070C0"/>
                </a:solidFill>
                <a:effectLst/>
                <a:ea typeface="DengXian" panose="02010600030101010101" pitchFamily="2" charset="-122"/>
              </a:rPr>
              <a:t>text-based content analysis</a:t>
            </a:r>
            <a:r>
              <a:rPr lang="en-GB" sz="2000" dirty="0">
                <a:effectLst/>
                <a:ea typeface="DengXian" panose="02010600030101010101" pitchFamily="2" charset="-122"/>
              </a:rPr>
              <a:t>. </a:t>
            </a:r>
          </a:p>
          <a:p>
            <a:r>
              <a:rPr lang="en-GB" sz="2000" dirty="0">
                <a:effectLst/>
                <a:ea typeface="DengXian" panose="02010600030101010101" pitchFamily="2" charset="-122"/>
              </a:rPr>
              <a:t>Content analysis sees data as ‘communications that are created and disseminated to be seen, read, interpreted, enacted, and reflected upon according to the meanings they have for their recipients’ (</a:t>
            </a:r>
            <a:r>
              <a:rPr lang="en-GB" sz="2000" dirty="0" err="1">
                <a:effectLst/>
                <a:ea typeface="DengXian" panose="02010600030101010101" pitchFamily="2" charset="-122"/>
              </a:rPr>
              <a:t>Krippendorff</a:t>
            </a:r>
            <a:r>
              <a:rPr lang="en-GB" sz="2000" dirty="0">
                <a:effectLst/>
                <a:ea typeface="DengXian" panose="02010600030101010101" pitchFamily="2" charset="-122"/>
              </a:rPr>
              <a:t>, 2018, p. xii)</a:t>
            </a:r>
            <a:r>
              <a:rPr lang="tr-TR" sz="2000" dirty="0">
                <a:effectLst/>
              </a:rPr>
              <a:t> </a:t>
            </a:r>
          </a:p>
          <a:p>
            <a:pPr algn="just">
              <a:lnSpc>
                <a:spcPct val="107000"/>
              </a:lnSpc>
              <a:spcAft>
                <a:spcPts val="600"/>
              </a:spcAft>
            </a:pPr>
            <a:r>
              <a:rPr lang="en-GB" sz="2000" kern="100" dirty="0">
                <a:effectLst/>
                <a:ea typeface="DengXian" panose="02010600030101010101" pitchFamily="2" charset="-122"/>
                <a:cs typeface="Arial" panose="020B0604020202020204" pitchFamily="34" charset="0"/>
              </a:rPr>
              <a:t>The survey documents related to PIAAC, AES, and LFS were obtained from their websites. The documents related to the APiL survey were provided to us by the Learning &amp; Work Institute</a:t>
            </a:r>
            <a:r>
              <a:rPr lang="en-GB" sz="2000" kern="100" dirty="0">
                <a:ea typeface="DengXian" panose="02010600030101010101" pitchFamily="2" charset="-122"/>
                <a:cs typeface="Arial" panose="020B0604020202020204" pitchFamily="34" charset="0"/>
              </a:rPr>
              <a:t>.</a:t>
            </a:r>
          </a:p>
          <a:p>
            <a:pPr algn="just">
              <a:lnSpc>
                <a:spcPct val="107000"/>
              </a:lnSpc>
              <a:spcAft>
                <a:spcPts val="600"/>
              </a:spcAft>
            </a:pPr>
            <a:r>
              <a:rPr lang="en-GB" sz="2000" dirty="0">
                <a:effectLst/>
                <a:ea typeface="DengXian" panose="02010600030101010101" pitchFamily="2" charset="-122"/>
              </a:rPr>
              <a:t>Following the steps proposed by Zhang and </a:t>
            </a:r>
            <a:r>
              <a:rPr lang="en-GB" sz="2000" dirty="0" err="1">
                <a:effectLst/>
                <a:ea typeface="DengXian" panose="02010600030101010101" pitchFamily="2" charset="-122"/>
              </a:rPr>
              <a:t>Wildemuth</a:t>
            </a:r>
            <a:r>
              <a:rPr lang="en-GB" sz="2000" dirty="0">
                <a:effectLst/>
                <a:ea typeface="DengXian" panose="02010600030101010101" pitchFamily="2" charset="-122"/>
              </a:rPr>
              <a:t> (2009), we:</a:t>
            </a:r>
          </a:p>
          <a:p>
            <a:pPr lvl="1"/>
            <a:r>
              <a:rPr lang="en-GB" sz="1800" dirty="0">
                <a:effectLst/>
                <a:ea typeface="DengXian" panose="02010600030101010101" pitchFamily="2" charset="-122"/>
              </a:rPr>
              <a:t>prepared the data files, </a:t>
            </a:r>
          </a:p>
          <a:p>
            <a:pPr lvl="1"/>
            <a:r>
              <a:rPr lang="en-GB" sz="1800" dirty="0">
                <a:effectLst/>
                <a:ea typeface="DengXian" panose="02010600030101010101" pitchFamily="2" charset="-122"/>
              </a:rPr>
              <a:t>defined the units of analysis (questions relating to participation in ALE) </a:t>
            </a:r>
          </a:p>
          <a:p>
            <a:pPr lvl="1"/>
            <a:r>
              <a:rPr lang="en-GB" sz="1800" dirty="0">
                <a:effectLst/>
                <a:ea typeface="DengXian" panose="02010600030101010101" pitchFamily="2" charset="-122"/>
              </a:rPr>
              <a:t>developed a comparative coding scheme,</a:t>
            </a:r>
          </a:p>
          <a:p>
            <a:pPr lvl="1"/>
            <a:r>
              <a:rPr lang="en-GB" sz="1800" dirty="0">
                <a:effectLst/>
                <a:ea typeface="DengXian" panose="02010600030101010101" pitchFamily="2" charset="-122"/>
              </a:rPr>
              <a:t>coded all the data based on the formal, nonformal, and informal definitions of the International Standard Classification of Education (ISCED) 2011 (UNESCO, 2012), </a:t>
            </a:r>
          </a:p>
          <a:p>
            <a:pPr lvl="1"/>
            <a:r>
              <a:rPr lang="en-GB" sz="1800" dirty="0">
                <a:effectLst/>
                <a:ea typeface="DengXian" panose="02010600030101010101" pitchFamily="2" charset="-122"/>
              </a:rPr>
              <a:t>ensured the consistency of the codes and located them under themes of formal, nonformal and informal learning. </a:t>
            </a:r>
            <a:endParaRPr lang="en-GB" sz="1800" dirty="0"/>
          </a:p>
        </p:txBody>
      </p:sp>
      <p:sp>
        <p:nvSpPr>
          <p:cNvPr id="4" name="Slayt Numarası Yer Tutucusu 3">
            <a:extLst>
              <a:ext uri="{FF2B5EF4-FFF2-40B4-BE49-F238E27FC236}">
                <a16:creationId xmlns:a16="http://schemas.microsoft.com/office/drawing/2014/main" id="{76D5B28A-0F79-F27D-00D7-A8C8728D5EB9}"/>
              </a:ext>
            </a:extLst>
          </p:cNvPr>
          <p:cNvSpPr>
            <a:spLocks noGrp="1"/>
          </p:cNvSpPr>
          <p:nvPr>
            <p:ph type="sldNum" sz="quarter" idx="11"/>
          </p:nvPr>
        </p:nvSpPr>
        <p:spPr/>
        <p:txBody>
          <a:bodyPr/>
          <a:lstStyle/>
          <a:p>
            <a:fld id="{75DF2D63-3FF5-D547-96B9-BE9CCD1ABA58}" type="slidenum">
              <a:rPr lang="en-US" smtClean="0"/>
              <a:t>21</a:t>
            </a:fld>
            <a:endParaRPr lang="en-US" dirty="0"/>
          </a:p>
        </p:txBody>
      </p:sp>
      <p:sp>
        <p:nvSpPr>
          <p:cNvPr id="5" name="Alt Bilgi Yer Tutucusu 4">
            <a:extLst>
              <a:ext uri="{FF2B5EF4-FFF2-40B4-BE49-F238E27FC236}">
                <a16:creationId xmlns:a16="http://schemas.microsoft.com/office/drawing/2014/main" id="{721C115E-2569-E01E-56A5-93278D40608D}"/>
              </a:ext>
            </a:extLst>
          </p:cNvPr>
          <p:cNvSpPr>
            <a:spLocks noGrp="1"/>
          </p:cNvSpPr>
          <p:nvPr>
            <p:ph type="ftr" sz="quarter" idx="12"/>
          </p:nvPr>
        </p:nvSpPr>
        <p:spPr/>
        <p:txBody>
          <a:bodyPr/>
          <a:lstStyle/>
          <a:p>
            <a:r>
              <a:rPr lang="en-US" dirty="0"/>
              <a:t>ESRC – ALE Project</a:t>
            </a:r>
          </a:p>
        </p:txBody>
      </p:sp>
    </p:spTree>
    <p:extLst>
      <p:ext uri="{BB962C8B-B14F-4D97-AF65-F5344CB8AC3E}">
        <p14:creationId xmlns:p14="http://schemas.microsoft.com/office/powerpoint/2010/main" val="1218231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098342-5455-27E5-411C-032007D46CDF}"/>
              </a:ext>
            </a:extLst>
          </p:cNvPr>
          <p:cNvSpPr>
            <a:spLocks noGrp="1"/>
          </p:cNvSpPr>
          <p:nvPr>
            <p:ph type="title"/>
          </p:nvPr>
        </p:nvSpPr>
        <p:spPr/>
        <p:txBody>
          <a:bodyPr/>
          <a:lstStyle/>
          <a:p>
            <a:r>
              <a:rPr lang="en-GB" sz="1800" i="1" kern="100" dirty="0">
                <a:solidFill>
                  <a:srgbClr val="000000"/>
                </a:solidFill>
                <a:effectLst/>
                <a:latin typeface="Posterama" panose="020B0504020200020000" pitchFamily="34" charset="0"/>
                <a:ea typeface="DengXian" panose="02010600030101010101" pitchFamily="2" charset="-122"/>
              </a:rPr>
              <a:t>Background information about the selected surveys</a:t>
            </a:r>
            <a:endParaRPr lang="en-GB" dirty="0">
              <a:latin typeface="Posterama" panose="020B0504020200020000" pitchFamily="34" charset="0"/>
            </a:endParaRPr>
          </a:p>
        </p:txBody>
      </p:sp>
      <p:sp>
        <p:nvSpPr>
          <p:cNvPr id="3" name="İçerik Yer Tutucusu 2">
            <a:extLst>
              <a:ext uri="{FF2B5EF4-FFF2-40B4-BE49-F238E27FC236}">
                <a16:creationId xmlns:a16="http://schemas.microsoft.com/office/drawing/2014/main" id="{59EAAFBC-2A44-3C88-4E67-14AB0400AFFC}"/>
              </a:ext>
            </a:extLst>
          </p:cNvPr>
          <p:cNvSpPr>
            <a:spLocks noGrp="1"/>
          </p:cNvSpPr>
          <p:nvPr>
            <p:ph idx="1"/>
          </p:nvPr>
        </p:nvSpPr>
        <p:spPr>
          <a:xfrm>
            <a:off x="1295400" y="1330036"/>
            <a:ext cx="9820656" cy="5183886"/>
          </a:xfrm>
        </p:spPr>
        <p:txBody>
          <a:bodyPr/>
          <a:lstStyle/>
          <a:p>
            <a:pPr>
              <a:lnSpc>
                <a:spcPct val="100000"/>
              </a:lnSpc>
              <a:spcBef>
                <a:spcPts val="600"/>
              </a:spcBef>
              <a:spcAft>
                <a:spcPts val="600"/>
              </a:spcAft>
            </a:pPr>
            <a:r>
              <a:rPr lang="en-GB" sz="2200" dirty="0"/>
              <a:t>The </a:t>
            </a:r>
            <a:r>
              <a:rPr lang="en-GB" sz="2200" b="1" dirty="0">
                <a:solidFill>
                  <a:srgbClr val="0070C0"/>
                </a:solidFill>
              </a:rPr>
              <a:t>Adult Participation in Learning (APiL) Survey </a:t>
            </a:r>
            <a:r>
              <a:rPr lang="en-GB" sz="2200" dirty="0"/>
              <a:t>by Learning &amp; Work Institute</a:t>
            </a:r>
          </a:p>
          <a:p>
            <a:pPr lvl="1">
              <a:lnSpc>
                <a:spcPct val="100000"/>
              </a:lnSpc>
              <a:spcBef>
                <a:spcPts val="600"/>
              </a:spcBef>
              <a:spcAft>
                <a:spcPts val="600"/>
              </a:spcAft>
            </a:pPr>
            <a:r>
              <a:rPr lang="en-GB" sz="1800" dirty="0">
                <a:effectLst/>
                <a:ea typeface="DengXian" panose="02010600030101010101" pitchFamily="2" charset="-122"/>
              </a:rPr>
              <a:t>The APiL has been conducted annually since 1996, with exceptions in 1997, 1998, 2000, 2001, and 2016.</a:t>
            </a:r>
            <a:r>
              <a:rPr lang="tr-TR" sz="1800" dirty="0">
                <a:effectLst/>
              </a:rPr>
              <a:t> </a:t>
            </a:r>
          </a:p>
          <a:p>
            <a:pPr lvl="1">
              <a:lnSpc>
                <a:spcPct val="100000"/>
              </a:lnSpc>
              <a:spcBef>
                <a:spcPts val="600"/>
              </a:spcBef>
              <a:spcAft>
                <a:spcPts val="600"/>
              </a:spcAft>
            </a:pPr>
            <a:r>
              <a:rPr lang="en-GB" sz="1800" dirty="0">
                <a:effectLst/>
                <a:ea typeface="DengXian" panose="02010600030101010101" pitchFamily="2" charset="-122"/>
              </a:rPr>
              <a:t>Around 5000 participants from the four UK nations </a:t>
            </a:r>
            <a:endParaRPr lang="tr-TR" sz="1800" dirty="0">
              <a:effectLst/>
            </a:endParaRPr>
          </a:p>
          <a:p>
            <a:pPr>
              <a:lnSpc>
                <a:spcPct val="100000"/>
              </a:lnSpc>
              <a:spcBef>
                <a:spcPts val="600"/>
              </a:spcBef>
              <a:spcAft>
                <a:spcPts val="600"/>
              </a:spcAft>
            </a:pPr>
            <a:r>
              <a:rPr lang="en-GB" sz="2200" dirty="0">
                <a:effectLst/>
                <a:ea typeface="DengXian" panose="02010600030101010101" pitchFamily="2" charset="-122"/>
              </a:rPr>
              <a:t>The background questionnaire of the </a:t>
            </a:r>
            <a:r>
              <a:rPr lang="en-GB" sz="2200" b="1" dirty="0">
                <a:solidFill>
                  <a:srgbClr val="0070C0"/>
                </a:solidFill>
                <a:effectLst/>
                <a:ea typeface="DengXian" panose="02010600030101010101" pitchFamily="2" charset="-122"/>
              </a:rPr>
              <a:t>Programme for the International Assessment of Adult Competencies (PIAAC) </a:t>
            </a:r>
            <a:r>
              <a:rPr lang="en-GB" sz="2200" dirty="0">
                <a:effectLst/>
                <a:ea typeface="DengXian" panose="02010600030101010101" pitchFamily="2" charset="-122"/>
              </a:rPr>
              <a:t>survey of the OECD</a:t>
            </a:r>
            <a:r>
              <a:rPr lang="tr-TR" sz="2200" dirty="0">
                <a:effectLst/>
              </a:rPr>
              <a:t> in 2012</a:t>
            </a:r>
          </a:p>
          <a:p>
            <a:pPr>
              <a:lnSpc>
                <a:spcPct val="100000"/>
              </a:lnSpc>
              <a:spcBef>
                <a:spcPts val="600"/>
              </a:spcBef>
              <a:spcAft>
                <a:spcPts val="600"/>
              </a:spcAft>
            </a:pPr>
            <a:r>
              <a:rPr lang="en-GB" sz="2200" b="1" dirty="0">
                <a:solidFill>
                  <a:srgbClr val="0070C0"/>
                </a:solidFill>
                <a:effectLst/>
                <a:ea typeface="DengXian" panose="02010600030101010101" pitchFamily="2" charset="-122"/>
              </a:rPr>
              <a:t>Adult Education Survey (AES) </a:t>
            </a:r>
            <a:r>
              <a:rPr lang="en-GB" sz="2200" dirty="0">
                <a:effectLst/>
                <a:ea typeface="DengXian" panose="02010600030101010101" pitchFamily="2" charset="-122"/>
              </a:rPr>
              <a:t>of Eurostat</a:t>
            </a:r>
            <a:r>
              <a:rPr lang="tr-TR" sz="2200" dirty="0">
                <a:effectLst/>
              </a:rPr>
              <a:t> in 2016 – </a:t>
            </a:r>
            <a:r>
              <a:rPr lang="tr-TR" sz="2200" dirty="0" err="1">
                <a:effectLst/>
              </a:rPr>
              <a:t>the</a:t>
            </a:r>
            <a:r>
              <a:rPr lang="tr-TR" sz="2200" dirty="0">
                <a:effectLst/>
              </a:rPr>
              <a:t> </a:t>
            </a:r>
            <a:r>
              <a:rPr lang="tr-TR" sz="2200" dirty="0" err="1">
                <a:effectLst/>
              </a:rPr>
              <a:t>most</a:t>
            </a:r>
            <a:r>
              <a:rPr lang="tr-TR" sz="2200" dirty="0">
                <a:effectLst/>
              </a:rPr>
              <a:t> </a:t>
            </a:r>
            <a:r>
              <a:rPr lang="tr-TR" sz="2200" dirty="0" err="1">
                <a:effectLst/>
              </a:rPr>
              <a:t>recent</a:t>
            </a:r>
            <a:r>
              <a:rPr lang="tr-TR" sz="2200" dirty="0">
                <a:effectLst/>
              </a:rPr>
              <a:t> AES </a:t>
            </a:r>
            <a:r>
              <a:rPr lang="tr-TR" sz="2200" dirty="0" err="1">
                <a:effectLst/>
              </a:rPr>
              <a:t>wave</a:t>
            </a:r>
            <a:endParaRPr lang="tr-TR" sz="2200" dirty="0">
              <a:effectLst/>
            </a:endParaRPr>
          </a:p>
          <a:p>
            <a:pPr lvl="1">
              <a:lnSpc>
                <a:spcPct val="100000"/>
              </a:lnSpc>
              <a:spcBef>
                <a:spcPts val="600"/>
              </a:spcBef>
              <a:spcAft>
                <a:spcPts val="600"/>
              </a:spcAft>
            </a:pPr>
            <a:r>
              <a:rPr lang="tr-TR" sz="1800" dirty="0" err="1"/>
              <a:t>Waves</a:t>
            </a:r>
            <a:r>
              <a:rPr lang="tr-TR" sz="1800" dirty="0"/>
              <a:t> in 2007, 2011, 2016. UK </a:t>
            </a:r>
            <a:r>
              <a:rPr lang="tr-TR" sz="1800" dirty="0" err="1"/>
              <a:t>did</a:t>
            </a:r>
            <a:r>
              <a:rPr lang="tr-TR" sz="1800" dirty="0"/>
              <a:t> not </a:t>
            </a:r>
            <a:r>
              <a:rPr lang="tr-TR" sz="1800" dirty="0" err="1"/>
              <a:t>participate</a:t>
            </a:r>
            <a:r>
              <a:rPr lang="tr-TR" sz="1800" dirty="0"/>
              <a:t> in </a:t>
            </a:r>
            <a:r>
              <a:rPr lang="tr-TR" sz="1800" dirty="0" err="1"/>
              <a:t>the</a:t>
            </a:r>
            <a:r>
              <a:rPr lang="tr-TR" sz="1800" dirty="0"/>
              <a:t> </a:t>
            </a:r>
            <a:r>
              <a:rPr lang="tr-TR" sz="1800" dirty="0" err="1"/>
              <a:t>wave</a:t>
            </a:r>
            <a:r>
              <a:rPr lang="tr-TR" sz="1800" dirty="0"/>
              <a:t> in 2022.</a:t>
            </a:r>
          </a:p>
          <a:p>
            <a:pPr lvl="1">
              <a:lnSpc>
                <a:spcPct val="100000"/>
              </a:lnSpc>
              <a:spcBef>
                <a:spcPts val="600"/>
              </a:spcBef>
              <a:spcAft>
                <a:spcPts val="600"/>
              </a:spcAft>
            </a:pPr>
            <a:r>
              <a:rPr lang="en-GB" sz="1800" dirty="0">
                <a:effectLst/>
                <a:ea typeface="DengXian" panose="02010600030101010101" pitchFamily="2" charset="-122"/>
              </a:rPr>
              <a:t>Wave in 2016 also functioned as the previous National Adult Learning Surveys (NALS) of the Department for Education and Skills of the UK.</a:t>
            </a:r>
            <a:r>
              <a:rPr lang="tr-TR" sz="1800" dirty="0">
                <a:effectLst/>
              </a:rPr>
              <a:t> </a:t>
            </a:r>
            <a:endParaRPr lang="tr-TR" sz="1800" dirty="0"/>
          </a:p>
          <a:p>
            <a:pPr>
              <a:lnSpc>
                <a:spcPct val="100000"/>
              </a:lnSpc>
              <a:spcBef>
                <a:spcPts val="600"/>
              </a:spcBef>
              <a:spcAft>
                <a:spcPts val="600"/>
              </a:spcAft>
            </a:pPr>
            <a:r>
              <a:rPr lang="en-GB" sz="2200" b="1" dirty="0">
                <a:solidFill>
                  <a:srgbClr val="0070C0"/>
                </a:solidFill>
                <a:effectLst/>
                <a:ea typeface="DengXian" panose="02010600030101010101" pitchFamily="2" charset="-122"/>
              </a:rPr>
              <a:t>Labour Force Survey (LFS) </a:t>
            </a:r>
            <a:r>
              <a:rPr lang="en-GB" sz="2200" dirty="0">
                <a:effectLst/>
                <a:ea typeface="DengXian" panose="02010600030101010101" pitchFamily="2" charset="-122"/>
              </a:rPr>
              <a:t>of </a:t>
            </a:r>
            <a:r>
              <a:rPr lang="en-GB" sz="2200" dirty="0">
                <a:ea typeface="DengXian" panose="02010600030101010101" pitchFamily="2" charset="-122"/>
              </a:rPr>
              <a:t>ONS</a:t>
            </a:r>
            <a:endParaRPr lang="en-GB" sz="2200" dirty="0">
              <a:effectLst/>
              <a:ea typeface="DengXian" panose="02010600030101010101" pitchFamily="2" charset="-122"/>
            </a:endParaRPr>
          </a:p>
          <a:p>
            <a:pPr lvl="1">
              <a:lnSpc>
                <a:spcPct val="100000"/>
              </a:lnSpc>
              <a:spcBef>
                <a:spcPts val="600"/>
              </a:spcBef>
              <a:spcAft>
                <a:spcPts val="600"/>
              </a:spcAft>
            </a:pPr>
            <a:r>
              <a:rPr lang="en-GB" sz="1800" dirty="0">
                <a:effectLst/>
                <a:ea typeface="DengXian" panose="02010600030101010101" pitchFamily="2" charset="-122"/>
              </a:rPr>
              <a:t>LFS in the UK is managed by the Social Surveys Division of the Office for National Statistics (ONS) in Great Britain and by the Central Survey Unit of the Northern Ireland Statistics and Research Agency (NISRA) in Northern Ireland. </a:t>
            </a:r>
            <a:endParaRPr lang="en-GB" sz="2400" dirty="0"/>
          </a:p>
        </p:txBody>
      </p:sp>
      <p:sp>
        <p:nvSpPr>
          <p:cNvPr id="4" name="Slayt Numarası Yer Tutucusu 3">
            <a:extLst>
              <a:ext uri="{FF2B5EF4-FFF2-40B4-BE49-F238E27FC236}">
                <a16:creationId xmlns:a16="http://schemas.microsoft.com/office/drawing/2014/main" id="{B974214D-46E4-346B-8357-7289939B9D64}"/>
              </a:ext>
            </a:extLst>
          </p:cNvPr>
          <p:cNvSpPr>
            <a:spLocks noGrp="1"/>
          </p:cNvSpPr>
          <p:nvPr>
            <p:ph type="sldNum" sz="quarter" idx="11"/>
          </p:nvPr>
        </p:nvSpPr>
        <p:spPr/>
        <p:txBody>
          <a:bodyPr/>
          <a:lstStyle/>
          <a:p>
            <a:fld id="{75DF2D63-3FF5-D547-96B9-BE9CCD1ABA58}" type="slidenum">
              <a:rPr lang="en-US" smtClean="0"/>
              <a:t>22</a:t>
            </a:fld>
            <a:endParaRPr lang="en-US" dirty="0"/>
          </a:p>
        </p:txBody>
      </p:sp>
      <p:sp>
        <p:nvSpPr>
          <p:cNvPr id="6" name="Alt Bilgi Yer Tutucusu 4">
            <a:extLst>
              <a:ext uri="{FF2B5EF4-FFF2-40B4-BE49-F238E27FC236}">
                <a16:creationId xmlns:a16="http://schemas.microsoft.com/office/drawing/2014/main" id="{A875F8D2-8B32-51CA-D1E4-269BCBD2FDB3}"/>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387397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7F21F877-E428-8BB2-045F-D9FA57744C27}"/>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3924A06-2533-68FE-6815-A6208AD97D3D}"/>
              </a:ext>
            </a:extLst>
          </p:cNvPr>
          <p:cNvSpPr>
            <a:spLocks noGrp="1"/>
          </p:cNvSpPr>
          <p:nvPr>
            <p:ph type="title"/>
          </p:nvPr>
        </p:nvSpPr>
        <p:spPr>
          <a:xfrm>
            <a:off x="1946441" y="2472397"/>
            <a:ext cx="8299118" cy="1913206"/>
          </a:xfrm>
        </p:spPr>
        <p:txBody>
          <a:bodyPr/>
          <a:lstStyle/>
          <a:p>
            <a:r>
              <a:rPr lang="en-US" sz="4400" dirty="0" err="1"/>
              <a:t>Fındıngs</a:t>
            </a:r>
            <a:endParaRPr lang="en-US" sz="4400" dirty="0"/>
          </a:p>
        </p:txBody>
      </p:sp>
    </p:spTree>
    <p:extLst>
      <p:ext uri="{BB962C8B-B14F-4D97-AF65-F5344CB8AC3E}">
        <p14:creationId xmlns:p14="http://schemas.microsoft.com/office/powerpoint/2010/main" val="3418286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E4BEF6-6F20-3C95-EF97-478FFEC98E63}"/>
              </a:ext>
            </a:extLst>
          </p:cNvPr>
          <p:cNvSpPr>
            <a:spLocks noGrp="1"/>
          </p:cNvSpPr>
          <p:nvPr>
            <p:ph type="title"/>
          </p:nvPr>
        </p:nvSpPr>
        <p:spPr>
          <a:xfrm>
            <a:off x="1255776" y="392790"/>
            <a:ext cx="10058400" cy="914400"/>
          </a:xfrm>
        </p:spPr>
        <p:txBody>
          <a:bodyPr/>
          <a:lstStyle/>
          <a:p>
            <a:pPr algn="ctr"/>
            <a:r>
              <a:rPr lang="en-GB" sz="2000" kern="100" dirty="0">
                <a:effectLst/>
                <a:latin typeface="Posterama" panose="020B0504020200020000" pitchFamily="34" charset="0"/>
                <a:ea typeface="DengXian" panose="02010600030101010101" pitchFamily="2" charset="-122"/>
              </a:rPr>
              <a:t>1. The comparison of the methodological approaches adopted by the four surveys</a:t>
            </a:r>
            <a:endParaRPr lang="en-GB" sz="5400" dirty="0">
              <a:latin typeface="Posterama" panose="020B0504020200020000" pitchFamily="34" charset="0"/>
            </a:endParaRPr>
          </a:p>
        </p:txBody>
      </p:sp>
      <p:graphicFrame>
        <p:nvGraphicFramePr>
          <p:cNvPr id="6" name="İçerik Yer Tutucusu 5">
            <a:extLst>
              <a:ext uri="{FF2B5EF4-FFF2-40B4-BE49-F238E27FC236}">
                <a16:creationId xmlns:a16="http://schemas.microsoft.com/office/drawing/2014/main" id="{2659C870-924B-15C3-CF95-E1D23927729B}"/>
              </a:ext>
            </a:extLst>
          </p:cNvPr>
          <p:cNvGraphicFramePr>
            <a:graphicFrameLocks noGrp="1"/>
          </p:cNvGraphicFramePr>
          <p:nvPr>
            <p:ph idx="1"/>
            <p:extLst>
              <p:ext uri="{D42A27DB-BD31-4B8C-83A1-F6EECF244321}">
                <p14:modId xmlns:p14="http://schemas.microsoft.com/office/powerpoint/2010/main" val="3107710414"/>
              </p:ext>
            </p:extLst>
          </p:nvPr>
        </p:nvGraphicFramePr>
        <p:xfrm>
          <a:off x="877822" y="1307190"/>
          <a:ext cx="10893554" cy="5297428"/>
        </p:xfrm>
        <a:graphic>
          <a:graphicData uri="http://schemas.openxmlformats.org/drawingml/2006/table">
            <a:tbl>
              <a:tblPr firstRow="1" bandRow="1">
                <a:tableStyleId>{5C22544A-7EE6-4342-B048-85BDC9FD1C3A}</a:tableStyleId>
              </a:tblPr>
              <a:tblGrid>
                <a:gridCol w="1692576">
                  <a:extLst>
                    <a:ext uri="{9D8B030D-6E8A-4147-A177-3AD203B41FA5}">
                      <a16:colId xmlns:a16="http://schemas.microsoft.com/office/drawing/2014/main" val="445951883"/>
                    </a:ext>
                  </a:extLst>
                </a:gridCol>
                <a:gridCol w="2299644">
                  <a:extLst>
                    <a:ext uri="{9D8B030D-6E8A-4147-A177-3AD203B41FA5}">
                      <a16:colId xmlns:a16="http://schemas.microsoft.com/office/drawing/2014/main" val="702778420"/>
                    </a:ext>
                  </a:extLst>
                </a:gridCol>
                <a:gridCol w="2300845">
                  <a:extLst>
                    <a:ext uri="{9D8B030D-6E8A-4147-A177-3AD203B41FA5}">
                      <a16:colId xmlns:a16="http://schemas.microsoft.com/office/drawing/2014/main" val="488738442"/>
                    </a:ext>
                  </a:extLst>
                </a:gridCol>
                <a:gridCol w="2299644">
                  <a:extLst>
                    <a:ext uri="{9D8B030D-6E8A-4147-A177-3AD203B41FA5}">
                      <a16:colId xmlns:a16="http://schemas.microsoft.com/office/drawing/2014/main" val="2479993405"/>
                    </a:ext>
                  </a:extLst>
                </a:gridCol>
                <a:gridCol w="2300845">
                  <a:extLst>
                    <a:ext uri="{9D8B030D-6E8A-4147-A177-3AD203B41FA5}">
                      <a16:colId xmlns:a16="http://schemas.microsoft.com/office/drawing/2014/main" val="615582102"/>
                    </a:ext>
                  </a:extLst>
                </a:gridCol>
              </a:tblGrid>
              <a:tr h="247834">
                <a:tc>
                  <a:txBody>
                    <a:bodyPr/>
                    <a:lstStyle/>
                    <a:p>
                      <a:pPr algn="ctr"/>
                      <a:endParaRPr lang="tr-TR" sz="1800" kern="100">
                        <a:effectLst/>
                        <a:latin typeface="+mn-lt"/>
                        <a:ea typeface="DengXian" panose="02010600030101010101" pitchFamily="2" charset="-122"/>
                      </a:endParaRPr>
                    </a:p>
                  </a:txBody>
                  <a:tcPr marL="47246" marR="47246" marT="0" marB="0"/>
                </a:tc>
                <a:tc>
                  <a:txBody>
                    <a:bodyPr/>
                    <a:lstStyle/>
                    <a:p>
                      <a:pPr algn="ctr">
                        <a:lnSpc>
                          <a:spcPct val="107000"/>
                        </a:lnSpc>
                        <a:spcAft>
                          <a:spcPts val="800"/>
                        </a:spcAft>
                      </a:pPr>
                      <a:r>
                        <a:rPr lang="en-GB" sz="1800" kern="100" cap="all">
                          <a:effectLst/>
                          <a:latin typeface="+mn-lt"/>
                        </a:rPr>
                        <a:t>APiL</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cap="all">
                          <a:effectLst/>
                          <a:latin typeface="+mn-lt"/>
                        </a:rPr>
                        <a:t>PIAAC</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cap="all">
                          <a:effectLst/>
                          <a:latin typeface="+mn-lt"/>
                        </a:rPr>
                        <a:t>AES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cap="all">
                          <a:effectLst/>
                          <a:latin typeface="+mn-lt"/>
                        </a:rPr>
                        <a:t>LFS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3691425923"/>
                  </a:ext>
                </a:extLst>
              </a:tr>
              <a:tr h="423731">
                <a:tc>
                  <a:txBody>
                    <a:bodyPr/>
                    <a:lstStyle/>
                    <a:p>
                      <a:pPr algn="l">
                        <a:lnSpc>
                          <a:spcPct val="107000"/>
                        </a:lnSpc>
                        <a:spcAft>
                          <a:spcPts val="800"/>
                        </a:spcAft>
                      </a:pPr>
                      <a:r>
                        <a:rPr lang="en-GB" sz="1800" kern="100" dirty="0">
                          <a:effectLst/>
                          <a:latin typeface="+mn-lt"/>
                        </a:rPr>
                        <a:t>The version used in the analysis</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2012, 2017 &amp; 2022</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dirty="0">
                          <a:effectLst/>
                          <a:latin typeface="+mn-lt"/>
                        </a:rPr>
                        <a:t>2012</a:t>
                      </a:r>
                      <a:endParaRPr lang="tr-TR" sz="1800" kern="100" dirty="0">
                        <a:effectLst/>
                        <a:latin typeface="+mn-lt"/>
                      </a:endParaRPr>
                    </a:p>
                    <a:p>
                      <a:pPr algn="ctr">
                        <a:lnSpc>
                          <a:spcPct val="107000"/>
                        </a:lnSpc>
                        <a:spcAft>
                          <a:spcPts val="800"/>
                        </a:spcAft>
                      </a:pPr>
                      <a:r>
                        <a:rPr lang="en-GB" sz="1800" kern="100" dirty="0">
                          <a:effectLst/>
                          <a:latin typeface="+mn-lt"/>
                        </a:rPr>
                        <a:t>(Round1/2011-2012)</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2016</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2022</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3159846551"/>
                  </a:ext>
                </a:extLst>
              </a:tr>
              <a:tr h="285119">
                <a:tc>
                  <a:txBody>
                    <a:bodyPr/>
                    <a:lstStyle/>
                    <a:p>
                      <a:pPr algn="l">
                        <a:lnSpc>
                          <a:spcPct val="107000"/>
                        </a:lnSpc>
                        <a:spcAft>
                          <a:spcPts val="800"/>
                        </a:spcAft>
                      </a:pPr>
                      <a:r>
                        <a:rPr lang="en-GB" sz="1800" kern="100" dirty="0">
                          <a:effectLst/>
                          <a:latin typeface="+mn-lt"/>
                        </a:rPr>
                        <a:t>Year of initiation</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1996</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2011</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2007</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1973</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3066030855"/>
                  </a:ext>
                </a:extLst>
              </a:tr>
              <a:tr h="462770">
                <a:tc>
                  <a:txBody>
                    <a:bodyPr/>
                    <a:lstStyle/>
                    <a:p>
                      <a:pPr algn="l">
                        <a:lnSpc>
                          <a:spcPct val="107000"/>
                        </a:lnSpc>
                        <a:spcAft>
                          <a:spcPts val="800"/>
                        </a:spcAft>
                      </a:pPr>
                      <a:r>
                        <a:rPr lang="en-GB" sz="1800" kern="100" dirty="0">
                          <a:effectLst/>
                          <a:latin typeface="+mn-lt"/>
                        </a:rPr>
                        <a:t>Sponsorship</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L&amp;WI – previously NIACE</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OECD</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Eurostat</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The Office for National Statistics (ONS) </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755186122"/>
                  </a:ext>
                </a:extLst>
              </a:tr>
              <a:tr h="678415">
                <a:tc>
                  <a:txBody>
                    <a:bodyPr/>
                    <a:lstStyle/>
                    <a:p>
                      <a:pPr algn="l">
                        <a:lnSpc>
                          <a:spcPct val="107000"/>
                        </a:lnSpc>
                        <a:spcAft>
                          <a:spcPts val="800"/>
                        </a:spcAft>
                      </a:pPr>
                      <a:r>
                        <a:rPr lang="en-GB" sz="1800" kern="100" dirty="0">
                          <a:effectLst/>
                          <a:latin typeface="+mn-lt"/>
                        </a:rPr>
                        <a:t>Mode of data collection </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dirty="0">
                          <a:effectLst/>
                          <a:latin typeface="+mn-lt"/>
                        </a:rPr>
                        <a:t>CAPI (1996-2019)</a:t>
                      </a:r>
                      <a:endParaRPr lang="tr-TR" sz="1800" kern="100" dirty="0">
                        <a:effectLst/>
                        <a:latin typeface="+mn-lt"/>
                      </a:endParaRPr>
                    </a:p>
                    <a:p>
                      <a:pPr algn="ctr">
                        <a:lnSpc>
                          <a:spcPct val="107000"/>
                        </a:lnSpc>
                        <a:spcAft>
                          <a:spcPts val="800"/>
                        </a:spcAft>
                      </a:pPr>
                      <a:r>
                        <a:rPr lang="en-GB" sz="1800" kern="100" dirty="0">
                          <a:effectLst/>
                          <a:latin typeface="+mn-lt"/>
                        </a:rPr>
                        <a:t>CATI (2020)</a:t>
                      </a:r>
                      <a:endParaRPr lang="tr-TR" sz="1800" kern="100" dirty="0">
                        <a:effectLst/>
                        <a:latin typeface="+mn-lt"/>
                      </a:endParaRPr>
                    </a:p>
                    <a:p>
                      <a:pPr algn="ctr">
                        <a:lnSpc>
                          <a:spcPct val="107000"/>
                        </a:lnSpc>
                        <a:spcAft>
                          <a:spcPts val="800"/>
                        </a:spcAft>
                      </a:pPr>
                      <a:r>
                        <a:rPr lang="en-GB" sz="1800" kern="100" dirty="0">
                          <a:effectLst/>
                          <a:latin typeface="+mn-lt"/>
                        </a:rPr>
                        <a:t>CAWI (since 2021)</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CAPI</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CATI</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CAPI (until 2020)</a:t>
                      </a:r>
                      <a:endParaRPr lang="tr-TR" sz="1800" kern="100">
                        <a:effectLst/>
                        <a:latin typeface="+mn-lt"/>
                      </a:endParaRPr>
                    </a:p>
                    <a:p>
                      <a:pPr algn="ctr">
                        <a:lnSpc>
                          <a:spcPct val="107000"/>
                        </a:lnSpc>
                        <a:spcAft>
                          <a:spcPts val="800"/>
                        </a:spcAft>
                      </a:pPr>
                      <a:r>
                        <a:rPr lang="en-GB" sz="1800" kern="100">
                          <a:effectLst/>
                          <a:latin typeface="+mn-lt"/>
                        </a:rPr>
                        <a:t>CATI (since 2020)</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360999176"/>
                  </a:ext>
                </a:extLst>
              </a:tr>
              <a:tr h="551073">
                <a:tc>
                  <a:txBody>
                    <a:bodyPr/>
                    <a:lstStyle/>
                    <a:p>
                      <a:pPr algn="l">
                        <a:lnSpc>
                          <a:spcPct val="107000"/>
                        </a:lnSpc>
                        <a:spcAft>
                          <a:spcPts val="800"/>
                        </a:spcAft>
                      </a:pPr>
                      <a:r>
                        <a:rPr lang="en-GB" sz="1800" kern="100" dirty="0">
                          <a:effectLst/>
                          <a:latin typeface="+mn-lt"/>
                        </a:rPr>
                        <a:t>Target population</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Aged 17+</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Aged 16-65 </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Aged 19-24 (not in fulltime education)</a:t>
                      </a:r>
                      <a:endParaRPr lang="tr-TR" sz="1800" kern="100">
                        <a:effectLst/>
                        <a:latin typeface="+mn-lt"/>
                      </a:endParaRPr>
                    </a:p>
                    <a:p>
                      <a:pPr algn="ctr">
                        <a:lnSpc>
                          <a:spcPct val="107000"/>
                        </a:lnSpc>
                        <a:spcAft>
                          <a:spcPts val="800"/>
                        </a:spcAft>
                      </a:pPr>
                      <a:r>
                        <a:rPr lang="en-GB" sz="1800" kern="100">
                          <a:effectLst/>
                          <a:latin typeface="+mn-lt"/>
                        </a:rPr>
                        <a:t>25 and over</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Aged 15+</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3053089812"/>
                  </a:ext>
                </a:extLst>
              </a:tr>
              <a:tr h="948857">
                <a:tc>
                  <a:txBody>
                    <a:bodyPr/>
                    <a:lstStyle/>
                    <a:p>
                      <a:pPr algn="l">
                        <a:lnSpc>
                          <a:spcPct val="107000"/>
                        </a:lnSpc>
                        <a:spcAft>
                          <a:spcPts val="800"/>
                        </a:spcAft>
                      </a:pPr>
                      <a:r>
                        <a:rPr lang="en-GB" sz="1800" kern="100" dirty="0">
                          <a:effectLst/>
                          <a:latin typeface="+mn-lt"/>
                        </a:rPr>
                        <a:t>Coverage of the UK nations </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England</a:t>
                      </a:r>
                      <a:endParaRPr lang="tr-TR" sz="1800" kern="100">
                        <a:effectLst/>
                        <a:latin typeface="+mn-lt"/>
                      </a:endParaRPr>
                    </a:p>
                    <a:p>
                      <a:pPr algn="ctr">
                        <a:lnSpc>
                          <a:spcPct val="107000"/>
                        </a:lnSpc>
                        <a:spcAft>
                          <a:spcPts val="800"/>
                        </a:spcAft>
                      </a:pPr>
                      <a:r>
                        <a:rPr lang="en-GB" sz="1800" kern="100">
                          <a:effectLst/>
                          <a:latin typeface="+mn-lt"/>
                        </a:rPr>
                        <a:t>Wales</a:t>
                      </a:r>
                      <a:endParaRPr lang="tr-TR" sz="1800" kern="100">
                        <a:effectLst/>
                        <a:latin typeface="+mn-lt"/>
                      </a:endParaRPr>
                    </a:p>
                    <a:p>
                      <a:pPr algn="ctr">
                        <a:lnSpc>
                          <a:spcPct val="107000"/>
                        </a:lnSpc>
                        <a:spcAft>
                          <a:spcPts val="800"/>
                        </a:spcAft>
                      </a:pPr>
                      <a:r>
                        <a:rPr lang="en-GB" sz="1800" kern="100">
                          <a:effectLst/>
                          <a:latin typeface="+mn-lt"/>
                        </a:rPr>
                        <a:t>Scotland</a:t>
                      </a:r>
                      <a:endParaRPr lang="tr-TR" sz="1800" kern="100">
                        <a:effectLst/>
                        <a:latin typeface="+mn-lt"/>
                      </a:endParaRPr>
                    </a:p>
                    <a:p>
                      <a:pPr algn="ctr">
                        <a:lnSpc>
                          <a:spcPct val="107000"/>
                        </a:lnSpc>
                        <a:spcAft>
                          <a:spcPts val="800"/>
                        </a:spcAft>
                      </a:pPr>
                      <a:r>
                        <a:rPr lang="en-GB" sz="1800" kern="100">
                          <a:effectLst/>
                          <a:latin typeface="+mn-lt"/>
                        </a:rPr>
                        <a:t>N. Ireland</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a:effectLst/>
                          <a:latin typeface="+mn-lt"/>
                        </a:rPr>
                        <a:t>England</a:t>
                      </a:r>
                      <a:endParaRPr lang="tr-TR" sz="1800" kern="100">
                        <a:effectLst/>
                        <a:latin typeface="+mn-lt"/>
                      </a:endParaRPr>
                    </a:p>
                    <a:p>
                      <a:pPr algn="ctr">
                        <a:lnSpc>
                          <a:spcPct val="107000"/>
                        </a:lnSpc>
                        <a:spcAft>
                          <a:spcPts val="800"/>
                        </a:spcAft>
                      </a:pPr>
                      <a:r>
                        <a:rPr lang="en-GB" sz="1800" kern="100">
                          <a:effectLst/>
                          <a:latin typeface="+mn-lt"/>
                        </a:rPr>
                        <a:t>N. Ireland </a:t>
                      </a:r>
                      <a:endParaRPr lang="tr-TR" sz="1800" kern="100">
                        <a:effectLst/>
                        <a:latin typeface="+mn-lt"/>
                      </a:endParaRPr>
                    </a:p>
                    <a:p>
                      <a:pPr algn="ctr">
                        <a:lnSpc>
                          <a:spcPct val="107000"/>
                        </a:lnSpc>
                        <a:spcAft>
                          <a:spcPts val="800"/>
                        </a:spcAft>
                      </a:pPr>
                      <a:r>
                        <a:rPr lang="en-GB" sz="1800" kern="100">
                          <a:effectLst/>
                          <a:latin typeface="+mn-lt"/>
                        </a:rPr>
                        <a:t> </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ctr">
                        <a:lnSpc>
                          <a:spcPct val="107000"/>
                        </a:lnSpc>
                        <a:spcAft>
                          <a:spcPts val="800"/>
                        </a:spcAft>
                      </a:pPr>
                      <a:r>
                        <a:rPr lang="en-GB" sz="1800" kern="100" dirty="0">
                          <a:effectLst/>
                          <a:latin typeface="+mn-lt"/>
                        </a:rPr>
                        <a:t>England</a:t>
                      </a:r>
                      <a:endParaRPr lang="tr-TR" sz="1800" kern="100" dirty="0">
                        <a:effectLst/>
                        <a:latin typeface="+mn-lt"/>
                      </a:endParaRPr>
                    </a:p>
                  </a:txBody>
                  <a:tcPr marL="47246" marR="47246" marT="0" marB="0"/>
                </a:tc>
                <a:tc>
                  <a:txBody>
                    <a:bodyPr/>
                    <a:lstStyle/>
                    <a:p>
                      <a:pPr algn="ctr">
                        <a:lnSpc>
                          <a:spcPct val="107000"/>
                        </a:lnSpc>
                        <a:spcAft>
                          <a:spcPts val="800"/>
                        </a:spcAft>
                      </a:pPr>
                      <a:r>
                        <a:rPr lang="en-GB" sz="1800" kern="100" dirty="0">
                          <a:effectLst/>
                          <a:latin typeface="+mn-lt"/>
                        </a:rPr>
                        <a:t>England</a:t>
                      </a:r>
                      <a:endParaRPr lang="tr-TR" sz="1800" kern="100" dirty="0">
                        <a:effectLst/>
                        <a:latin typeface="+mn-lt"/>
                      </a:endParaRPr>
                    </a:p>
                    <a:p>
                      <a:pPr algn="ctr">
                        <a:lnSpc>
                          <a:spcPct val="107000"/>
                        </a:lnSpc>
                        <a:spcAft>
                          <a:spcPts val="800"/>
                        </a:spcAft>
                      </a:pPr>
                      <a:r>
                        <a:rPr lang="en-GB" sz="1800" kern="100" dirty="0">
                          <a:effectLst/>
                          <a:latin typeface="+mn-lt"/>
                        </a:rPr>
                        <a:t>Wales</a:t>
                      </a:r>
                      <a:endParaRPr lang="tr-TR" sz="1800" kern="100" dirty="0">
                        <a:effectLst/>
                        <a:latin typeface="+mn-lt"/>
                      </a:endParaRPr>
                    </a:p>
                    <a:p>
                      <a:pPr algn="ctr">
                        <a:lnSpc>
                          <a:spcPct val="107000"/>
                        </a:lnSpc>
                        <a:spcAft>
                          <a:spcPts val="800"/>
                        </a:spcAft>
                      </a:pPr>
                      <a:r>
                        <a:rPr lang="en-GB" sz="1800" kern="100" dirty="0">
                          <a:effectLst/>
                          <a:latin typeface="+mn-lt"/>
                        </a:rPr>
                        <a:t>Scotland</a:t>
                      </a:r>
                      <a:endParaRPr lang="tr-TR" sz="1800" kern="100" dirty="0">
                        <a:effectLst/>
                        <a:latin typeface="+mn-lt"/>
                      </a:endParaRPr>
                    </a:p>
                    <a:p>
                      <a:pPr algn="ctr">
                        <a:lnSpc>
                          <a:spcPct val="107000"/>
                        </a:lnSpc>
                        <a:spcAft>
                          <a:spcPts val="800"/>
                        </a:spcAft>
                      </a:pPr>
                      <a:r>
                        <a:rPr lang="en-GB" sz="1800" kern="100" dirty="0">
                          <a:effectLst/>
                          <a:latin typeface="+mn-lt"/>
                        </a:rPr>
                        <a:t>N. Ireland</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765138938"/>
                  </a:ext>
                </a:extLst>
              </a:tr>
            </a:tbl>
          </a:graphicData>
        </a:graphic>
      </p:graphicFrame>
      <p:sp>
        <p:nvSpPr>
          <p:cNvPr id="4" name="Slayt Numarası Yer Tutucusu 3">
            <a:extLst>
              <a:ext uri="{FF2B5EF4-FFF2-40B4-BE49-F238E27FC236}">
                <a16:creationId xmlns:a16="http://schemas.microsoft.com/office/drawing/2014/main" id="{6085858C-E74F-3B03-5DD3-629C715E1596}"/>
              </a:ext>
            </a:extLst>
          </p:cNvPr>
          <p:cNvSpPr>
            <a:spLocks noGrp="1"/>
          </p:cNvSpPr>
          <p:nvPr>
            <p:ph type="sldNum" sz="quarter" idx="11"/>
          </p:nvPr>
        </p:nvSpPr>
        <p:spPr/>
        <p:txBody>
          <a:bodyPr/>
          <a:lstStyle/>
          <a:p>
            <a:fld id="{75DF2D63-3FF5-D547-96B9-BE9CCD1ABA58}" type="slidenum">
              <a:rPr lang="en-US" smtClean="0"/>
              <a:t>24</a:t>
            </a:fld>
            <a:endParaRPr lang="en-US" dirty="0"/>
          </a:p>
        </p:txBody>
      </p:sp>
      <p:sp>
        <p:nvSpPr>
          <p:cNvPr id="7" name="Alt Bilgi Yer Tutucusu 4">
            <a:extLst>
              <a:ext uri="{FF2B5EF4-FFF2-40B4-BE49-F238E27FC236}">
                <a16:creationId xmlns:a16="http://schemas.microsoft.com/office/drawing/2014/main" id="{E0AF91CC-2AAE-8228-8C91-217D5784D7ED}"/>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600268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a:extLst>
              <a:ext uri="{FF2B5EF4-FFF2-40B4-BE49-F238E27FC236}">
                <a16:creationId xmlns:a16="http://schemas.microsoft.com/office/drawing/2014/main" id="{A6892E60-0413-A0EA-6504-0D532CA99465}"/>
              </a:ext>
            </a:extLst>
          </p:cNvPr>
          <p:cNvGraphicFramePr>
            <a:graphicFrameLocks noGrp="1"/>
          </p:cNvGraphicFramePr>
          <p:nvPr>
            <p:ph idx="1"/>
            <p:extLst>
              <p:ext uri="{D42A27DB-BD31-4B8C-83A1-F6EECF244321}">
                <p14:modId xmlns:p14="http://schemas.microsoft.com/office/powerpoint/2010/main" val="1218297669"/>
              </p:ext>
            </p:extLst>
          </p:nvPr>
        </p:nvGraphicFramePr>
        <p:xfrm>
          <a:off x="1116514" y="1106297"/>
          <a:ext cx="10595719" cy="5039182"/>
        </p:xfrm>
        <a:graphic>
          <a:graphicData uri="http://schemas.openxmlformats.org/drawingml/2006/table">
            <a:tbl>
              <a:tblPr firstRow="1" bandRow="1">
                <a:tableStyleId>{5C22544A-7EE6-4342-B048-85BDC9FD1C3A}</a:tableStyleId>
              </a:tblPr>
              <a:tblGrid>
                <a:gridCol w="1646301">
                  <a:extLst>
                    <a:ext uri="{9D8B030D-6E8A-4147-A177-3AD203B41FA5}">
                      <a16:colId xmlns:a16="http://schemas.microsoft.com/office/drawing/2014/main" val="1173007919"/>
                    </a:ext>
                  </a:extLst>
                </a:gridCol>
                <a:gridCol w="2236771">
                  <a:extLst>
                    <a:ext uri="{9D8B030D-6E8A-4147-A177-3AD203B41FA5}">
                      <a16:colId xmlns:a16="http://schemas.microsoft.com/office/drawing/2014/main" val="766713851"/>
                    </a:ext>
                  </a:extLst>
                </a:gridCol>
                <a:gridCol w="2237938">
                  <a:extLst>
                    <a:ext uri="{9D8B030D-6E8A-4147-A177-3AD203B41FA5}">
                      <a16:colId xmlns:a16="http://schemas.microsoft.com/office/drawing/2014/main" val="2669806062"/>
                    </a:ext>
                  </a:extLst>
                </a:gridCol>
                <a:gridCol w="2236771">
                  <a:extLst>
                    <a:ext uri="{9D8B030D-6E8A-4147-A177-3AD203B41FA5}">
                      <a16:colId xmlns:a16="http://schemas.microsoft.com/office/drawing/2014/main" val="2502170367"/>
                    </a:ext>
                  </a:extLst>
                </a:gridCol>
                <a:gridCol w="2237938">
                  <a:extLst>
                    <a:ext uri="{9D8B030D-6E8A-4147-A177-3AD203B41FA5}">
                      <a16:colId xmlns:a16="http://schemas.microsoft.com/office/drawing/2014/main" val="4283523300"/>
                    </a:ext>
                  </a:extLst>
                </a:gridCol>
              </a:tblGrid>
              <a:tr h="511990">
                <a:tc>
                  <a:txBody>
                    <a:bodyPr/>
                    <a:lstStyle/>
                    <a:p>
                      <a:endParaRPr lang="tr-TR" sz="1800" kern="100">
                        <a:effectLst/>
                        <a:latin typeface="+mn-lt"/>
                        <a:ea typeface="DengXian" panose="02010600030101010101" pitchFamily="2" charset="-122"/>
                      </a:endParaRPr>
                    </a:p>
                  </a:txBody>
                  <a:tcPr marL="47246" marR="47246" marT="0" marB="0"/>
                </a:tc>
                <a:tc>
                  <a:txBody>
                    <a:bodyPr/>
                    <a:lstStyle/>
                    <a:p>
                      <a:pPr algn="just">
                        <a:lnSpc>
                          <a:spcPct val="107000"/>
                        </a:lnSpc>
                        <a:spcAft>
                          <a:spcPts val="800"/>
                        </a:spcAft>
                      </a:pPr>
                      <a:r>
                        <a:rPr lang="en-GB" sz="1800" kern="100" cap="all">
                          <a:effectLst/>
                          <a:latin typeface="+mn-lt"/>
                        </a:rPr>
                        <a:t>APiL</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cap="all">
                          <a:effectLst/>
                          <a:latin typeface="+mn-lt"/>
                        </a:rPr>
                        <a:t>PIAAC</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cap="all">
                          <a:effectLst/>
                          <a:latin typeface="+mn-lt"/>
                        </a:rPr>
                        <a:t>AES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cap="all">
                          <a:effectLst/>
                          <a:latin typeface="+mn-lt"/>
                        </a:rPr>
                        <a:t>LFS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434993997"/>
                  </a:ext>
                </a:extLst>
              </a:tr>
              <a:tr h="842811">
                <a:tc>
                  <a:txBody>
                    <a:bodyPr/>
                    <a:lstStyle/>
                    <a:p>
                      <a:pPr algn="just">
                        <a:lnSpc>
                          <a:spcPct val="107000"/>
                        </a:lnSpc>
                        <a:spcAft>
                          <a:spcPts val="800"/>
                        </a:spcAft>
                      </a:pPr>
                      <a:r>
                        <a:rPr lang="en-GB" sz="1800" kern="100">
                          <a:effectLst/>
                          <a:latin typeface="+mn-lt"/>
                        </a:rPr>
                        <a:t>Sample size </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Around 5000 </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Eng. – 5131</a:t>
                      </a:r>
                      <a:endParaRPr lang="tr-TR" sz="1800" kern="100">
                        <a:effectLst/>
                        <a:latin typeface="+mn-lt"/>
                      </a:endParaRPr>
                    </a:p>
                    <a:p>
                      <a:pPr algn="just">
                        <a:lnSpc>
                          <a:spcPct val="107000"/>
                        </a:lnSpc>
                        <a:spcAft>
                          <a:spcPts val="800"/>
                        </a:spcAft>
                      </a:pPr>
                      <a:r>
                        <a:rPr lang="en-GB" sz="1800" kern="100">
                          <a:effectLst/>
                          <a:latin typeface="+mn-lt"/>
                        </a:rPr>
                        <a:t>N. Ir. - 3761</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Eng. – 8822 </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dirty="0">
                          <a:effectLst/>
                          <a:latin typeface="+mn-lt"/>
                        </a:rPr>
                        <a:t>Around 100.000</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2658200374"/>
                  </a:ext>
                </a:extLst>
              </a:tr>
              <a:tr h="1914411">
                <a:tc>
                  <a:txBody>
                    <a:bodyPr/>
                    <a:lstStyle/>
                    <a:p>
                      <a:pPr algn="just">
                        <a:lnSpc>
                          <a:spcPct val="107000"/>
                        </a:lnSpc>
                        <a:spcAft>
                          <a:spcPts val="800"/>
                        </a:spcAft>
                      </a:pPr>
                      <a:r>
                        <a:rPr lang="en-GB" sz="1800" kern="100">
                          <a:effectLst/>
                          <a:latin typeface="+mn-lt"/>
                        </a:rPr>
                        <a:t>Sampling method</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2011 Census small area statistics and the Postcode Address File</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nSpc>
                          <a:spcPct val="107000"/>
                        </a:lnSpc>
                        <a:spcAft>
                          <a:spcPts val="800"/>
                        </a:spcAft>
                      </a:pPr>
                      <a:r>
                        <a:rPr lang="en-GB" sz="1800" kern="100">
                          <a:effectLst/>
                          <a:latin typeface="+mn-lt"/>
                        </a:rPr>
                        <a:t>Eng.- Royal Mail list of postal sectors, 2011</a:t>
                      </a:r>
                      <a:endParaRPr lang="tr-TR" sz="1800" kern="100">
                        <a:effectLst/>
                        <a:latin typeface="+mn-lt"/>
                      </a:endParaRPr>
                    </a:p>
                    <a:p>
                      <a:pPr>
                        <a:lnSpc>
                          <a:spcPct val="107000"/>
                        </a:lnSpc>
                        <a:spcAft>
                          <a:spcPts val="800"/>
                        </a:spcAft>
                      </a:pPr>
                      <a:r>
                        <a:rPr lang="en-GB" sz="1800" kern="100">
                          <a:effectLst/>
                          <a:latin typeface="+mn-lt"/>
                        </a:rPr>
                        <a:t>N. Ire. – NI(POINTER) database, 2011</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Eng.: Using ONS LFS sampling framework,</a:t>
                      </a:r>
                      <a:endParaRPr lang="tr-TR" sz="1800" kern="100">
                        <a:effectLst/>
                        <a:latin typeface="+mn-lt"/>
                      </a:endParaRPr>
                    </a:p>
                    <a:p>
                      <a:pPr algn="just">
                        <a:lnSpc>
                          <a:spcPct val="107000"/>
                        </a:lnSpc>
                        <a:spcAft>
                          <a:spcPts val="800"/>
                        </a:spcAft>
                      </a:pPr>
                      <a:r>
                        <a:rPr lang="en-GB" sz="1800" kern="100">
                          <a:effectLst/>
                          <a:latin typeface="+mn-lt"/>
                        </a:rPr>
                        <a:t>Three age strata (19-24, 25-64, 65+)</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Office for National Statistics (ONS) sampling framework</a:t>
                      </a:r>
                      <a:endParaRPr lang="tr-TR" sz="1800" kern="100">
                        <a:effectLst/>
                        <a:latin typeface="+mn-lt"/>
                      </a:endParaRPr>
                    </a:p>
                    <a:p>
                      <a:pPr algn="just">
                        <a:lnSpc>
                          <a:spcPct val="107000"/>
                        </a:lnSpc>
                        <a:spcAft>
                          <a:spcPts val="800"/>
                        </a:spcAft>
                      </a:pPr>
                      <a:r>
                        <a:rPr lang="en-GB" sz="1800" kern="100">
                          <a:effectLst/>
                          <a:latin typeface="+mn-lt"/>
                        </a:rPr>
                        <a:t>Rotational sampling design (5 age strata)</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4245965828"/>
                  </a:ext>
                </a:extLst>
              </a:tr>
              <a:tr h="909441">
                <a:tc>
                  <a:txBody>
                    <a:bodyPr/>
                    <a:lstStyle/>
                    <a:p>
                      <a:pPr>
                        <a:lnSpc>
                          <a:spcPct val="107000"/>
                        </a:lnSpc>
                        <a:spcAft>
                          <a:spcPts val="800"/>
                        </a:spcAft>
                      </a:pPr>
                      <a:r>
                        <a:rPr lang="en-GB" sz="1800" kern="100">
                          <a:effectLst/>
                          <a:latin typeface="+mn-lt"/>
                        </a:rPr>
                        <a:t>Frequency of data collection</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Yearly (except for 1997, 1998, 2000, 2001 and 2016)</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Every 10 years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Varying (4-6 years)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4 times per year (since 1992)</a:t>
                      </a:r>
                      <a:endParaRPr lang="tr-TR" sz="1800" kern="10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608609977"/>
                  </a:ext>
                </a:extLst>
              </a:tr>
              <a:tr h="860529">
                <a:tc>
                  <a:txBody>
                    <a:bodyPr/>
                    <a:lstStyle/>
                    <a:p>
                      <a:pPr>
                        <a:lnSpc>
                          <a:spcPct val="107000"/>
                        </a:lnSpc>
                        <a:spcAft>
                          <a:spcPts val="800"/>
                        </a:spcAft>
                      </a:pPr>
                      <a:r>
                        <a:rPr lang="en-GB" sz="1800" kern="100">
                          <a:effectLst/>
                          <a:latin typeface="+mn-lt"/>
                        </a:rPr>
                        <a:t>Reference of time for learning</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Current learning </a:t>
                      </a:r>
                      <a:endParaRPr lang="tr-TR" sz="1800" kern="100">
                        <a:effectLst/>
                        <a:latin typeface="+mn-lt"/>
                      </a:endParaRPr>
                    </a:p>
                    <a:p>
                      <a:pPr algn="just">
                        <a:lnSpc>
                          <a:spcPct val="107000"/>
                        </a:lnSpc>
                        <a:spcAft>
                          <a:spcPts val="800"/>
                        </a:spcAft>
                      </a:pPr>
                      <a:r>
                        <a:rPr lang="en-GB" sz="1800" kern="100">
                          <a:effectLst/>
                          <a:latin typeface="+mn-lt"/>
                        </a:rPr>
                        <a:t>and 3 years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12 months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a:effectLst/>
                          <a:latin typeface="+mn-lt"/>
                        </a:rPr>
                        <a:t>Both 3 years and 12 months</a:t>
                      </a:r>
                      <a:endParaRPr lang="tr-TR" sz="1800" kern="100">
                        <a:effectLst/>
                        <a:latin typeface="+mn-lt"/>
                        <a:ea typeface="DengXian" panose="02010600030101010101" pitchFamily="2" charset="-122"/>
                        <a:cs typeface="Arial" panose="020B0604020202020204" pitchFamily="34" charset="0"/>
                      </a:endParaRPr>
                    </a:p>
                  </a:txBody>
                  <a:tcPr marL="47246" marR="47246" marT="0" marB="0"/>
                </a:tc>
                <a:tc>
                  <a:txBody>
                    <a:bodyPr/>
                    <a:lstStyle/>
                    <a:p>
                      <a:pPr algn="just">
                        <a:lnSpc>
                          <a:spcPct val="107000"/>
                        </a:lnSpc>
                        <a:spcAft>
                          <a:spcPts val="800"/>
                        </a:spcAft>
                      </a:pPr>
                      <a:r>
                        <a:rPr lang="en-GB" sz="1800" kern="100" dirty="0">
                          <a:effectLst/>
                          <a:latin typeface="+mn-lt"/>
                        </a:rPr>
                        <a:t>Both 3 months and 4 weeks</a:t>
                      </a:r>
                      <a:endParaRPr lang="tr-TR" sz="1800" kern="100" dirty="0">
                        <a:effectLst/>
                        <a:latin typeface="+mn-lt"/>
                        <a:ea typeface="DengXian" panose="02010600030101010101" pitchFamily="2" charset="-122"/>
                        <a:cs typeface="Arial" panose="020B0604020202020204" pitchFamily="34" charset="0"/>
                      </a:endParaRPr>
                    </a:p>
                  </a:txBody>
                  <a:tcPr marL="47246" marR="47246" marT="0" marB="0"/>
                </a:tc>
                <a:extLst>
                  <a:ext uri="{0D108BD9-81ED-4DB2-BD59-A6C34878D82A}">
                    <a16:rowId xmlns:a16="http://schemas.microsoft.com/office/drawing/2014/main" val="677949775"/>
                  </a:ext>
                </a:extLst>
              </a:tr>
            </a:tbl>
          </a:graphicData>
        </a:graphic>
      </p:graphicFrame>
      <p:sp>
        <p:nvSpPr>
          <p:cNvPr id="4" name="Slayt Numarası Yer Tutucusu 3">
            <a:extLst>
              <a:ext uri="{FF2B5EF4-FFF2-40B4-BE49-F238E27FC236}">
                <a16:creationId xmlns:a16="http://schemas.microsoft.com/office/drawing/2014/main" id="{EAA477B6-F09C-D188-122A-B2D4252E1818}"/>
              </a:ext>
            </a:extLst>
          </p:cNvPr>
          <p:cNvSpPr>
            <a:spLocks noGrp="1"/>
          </p:cNvSpPr>
          <p:nvPr>
            <p:ph type="sldNum" sz="quarter" idx="11"/>
          </p:nvPr>
        </p:nvSpPr>
        <p:spPr/>
        <p:txBody>
          <a:bodyPr/>
          <a:lstStyle/>
          <a:p>
            <a:fld id="{75DF2D63-3FF5-D547-96B9-BE9CCD1ABA58}" type="slidenum">
              <a:rPr lang="en-US" smtClean="0"/>
              <a:t>25</a:t>
            </a:fld>
            <a:endParaRPr lang="en-US" dirty="0"/>
          </a:p>
        </p:txBody>
      </p:sp>
      <p:sp>
        <p:nvSpPr>
          <p:cNvPr id="7" name="Başlık 1">
            <a:extLst>
              <a:ext uri="{FF2B5EF4-FFF2-40B4-BE49-F238E27FC236}">
                <a16:creationId xmlns:a16="http://schemas.microsoft.com/office/drawing/2014/main" id="{63FA8DEE-C920-227A-B740-34EA2F1E620E}"/>
              </a:ext>
            </a:extLst>
          </p:cNvPr>
          <p:cNvSpPr>
            <a:spLocks noGrp="1"/>
          </p:cNvSpPr>
          <p:nvPr>
            <p:ph type="title"/>
          </p:nvPr>
        </p:nvSpPr>
        <p:spPr>
          <a:xfrm>
            <a:off x="1255776" y="392790"/>
            <a:ext cx="10058400" cy="914400"/>
          </a:xfrm>
        </p:spPr>
        <p:txBody>
          <a:bodyPr/>
          <a:lstStyle/>
          <a:p>
            <a:pPr algn="ctr"/>
            <a:r>
              <a:rPr lang="en-GB" sz="2000" kern="100" dirty="0">
                <a:effectLst/>
                <a:latin typeface="Posterama" panose="020B0504020200020000" pitchFamily="34" charset="0"/>
                <a:ea typeface="DengXian" panose="02010600030101010101" pitchFamily="2" charset="-122"/>
              </a:rPr>
              <a:t>1. The comparison of the methodological approaches adopted by the four surveys</a:t>
            </a:r>
            <a:endParaRPr lang="en-GB" sz="5400" dirty="0">
              <a:latin typeface="Posterama" panose="020B0504020200020000" pitchFamily="34" charset="0"/>
            </a:endParaRPr>
          </a:p>
        </p:txBody>
      </p:sp>
      <p:sp>
        <p:nvSpPr>
          <p:cNvPr id="8" name="Alt Bilgi Yer Tutucusu 4">
            <a:extLst>
              <a:ext uri="{FF2B5EF4-FFF2-40B4-BE49-F238E27FC236}">
                <a16:creationId xmlns:a16="http://schemas.microsoft.com/office/drawing/2014/main" id="{D7400D8D-BD2F-2FA3-1BE3-0BE548F42CF5}"/>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1677438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a:extLst>
              <a:ext uri="{FF2B5EF4-FFF2-40B4-BE49-F238E27FC236}">
                <a16:creationId xmlns:a16="http://schemas.microsoft.com/office/drawing/2014/main" id="{0E2CA1F3-01C5-2C75-AF2A-9F68C57D2E8D}"/>
              </a:ext>
            </a:extLst>
          </p:cNvPr>
          <p:cNvGraphicFramePr>
            <a:graphicFrameLocks noGrp="1"/>
          </p:cNvGraphicFramePr>
          <p:nvPr>
            <p:ph idx="1"/>
            <p:extLst>
              <p:ext uri="{D42A27DB-BD31-4B8C-83A1-F6EECF244321}">
                <p14:modId xmlns:p14="http://schemas.microsoft.com/office/powerpoint/2010/main" val="2561836509"/>
              </p:ext>
            </p:extLst>
          </p:nvPr>
        </p:nvGraphicFramePr>
        <p:xfrm>
          <a:off x="877824" y="1180785"/>
          <a:ext cx="11104380" cy="5374393"/>
        </p:xfrm>
        <a:graphic>
          <a:graphicData uri="http://schemas.openxmlformats.org/drawingml/2006/table">
            <a:tbl>
              <a:tblPr firstRow="1" firstCol="1" bandRow="1">
                <a:tableStyleId>{5C22544A-7EE6-4342-B048-85BDC9FD1C3A}</a:tableStyleId>
              </a:tblPr>
              <a:tblGrid>
                <a:gridCol w="1009993">
                  <a:extLst>
                    <a:ext uri="{9D8B030D-6E8A-4147-A177-3AD203B41FA5}">
                      <a16:colId xmlns:a16="http://schemas.microsoft.com/office/drawing/2014/main" val="1808159833"/>
                    </a:ext>
                  </a:extLst>
                </a:gridCol>
                <a:gridCol w="2523399">
                  <a:extLst>
                    <a:ext uri="{9D8B030D-6E8A-4147-A177-3AD203B41FA5}">
                      <a16:colId xmlns:a16="http://schemas.microsoft.com/office/drawing/2014/main" val="885659376"/>
                    </a:ext>
                  </a:extLst>
                </a:gridCol>
                <a:gridCol w="2523399">
                  <a:extLst>
                    <a:ext uri="{9D8B030D-6E8A-4147-A177-3AD203B41FA5}">
                      <a16:colId xmlns:a16="http://schemas.microsoft.com/office/drawing/2014/main" val="741305487"/>
                    </a:ext>
                  </a:extLst>
                </a:gridCol>
                <a:gridCol w="2523399">
                  <a:extLst>
                    <a:ext uri="{9D8B030D-6E8A-4147-A177-3AD203B41FA5}">
                      <a16:colId xmlns:a16="http://schemas.microsoft.com/office/drawing/2014/main" val="263491247"/>
                    </a:ext>
                  </a:extLst>
                </a:gridCol>
                <a:gridCol w="2524190">
                  <a:extLst>
                    <a:ext uri="{9D8B030D-6E8A-4147-A177-3AD203B41FA5}">
                      <a16:colId xmlns:a16="http://schemas.microsoft.com/office/drawing/2014/main" val="4294558289"/>
                    </a:ext>
                  </a:extLst>
                </a:gridCol>
              </a:tblGrid>
              <a:tr h="287414">
                <a:tc>
                  <a:txBody>
                    <a:bodyPr/>
                    <a:lstStyle/>
                    <a:p>
                      <a:pPr algn="just">
                        <a:lnSpc>
                          <a:spcPct val="100000"/>
                        </a:lnSpc>
                        <a:spcAft>
                          <a:spcPts val="0"/>
                        </a:spcAft>
                      </a:pPr>
                      <a:r>
                        <a:rPr lang="en-GB" sz="1700" kern="100" cap="all">
                          <a:effectLst/>
                        </a:rPr>
                        <a:t> </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cap="all">
                          <a:effectLst/>
                        </a:rPr>
                        <a:t>PIAAC 2012</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cap="all">
                          <a:effectLst/>
                        </a:rPr>
                        <a:t>AES 2016</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cap="all">
                          <a:effectLst/>
                        </a:rPr>
                        <a:t>LFS 2022</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APiL </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593915915"/>
                  </a:ext>
                </a:extLst>
              </a:tr>
              <a:tr h="1258982">
                <a:tc>
                  <a:txBody>
                    <a:bodyPr/>
                    <a:lstStyle/>
                    <a:p>
                      <a:pPr algn="just">
                        <a:lnSpc>
                          <a:spcPct val="100000"/>
                        </a:lnSpc>
                        <a:spcAft>
                          <a:spcPts val="0"/>
                        </a:spcAft>
                      </a:pPr>
                      <a:r>
                        <a:rPr lang="en-GB" sz="1700" kern="100">
                          <a:effectLst/>
                        </a:rPr>
                        <a:t>Formal education (FEd)</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dirty="0">
                          <a:effectLst/>
                        </a:rPr>
                        <a:t>✓</a:t>
                      </a:r>
                      <a:endParaRPr lang="tr-TR" sz="1700" kern="100" dirty="0">
                        <a:effectLst/>
                      </a:endParaRPr>
                    </a:p>
                    <a:p>
                      <a:pPr algn="just">
                        <a:lnSpc>
                          <a:spcPct val="100000"/>
                        </a:lnSpc>
                        <a:spcAft>
                          <a:spcPts val="0"/>
                        </a:spcAft>
                      </a:pPr>
                      <a:r>
                        <a:rPr lang="en-GB" sz="1700" kern="100" dirty="0">
                          <a:effectLst/>
                        </a:rPr>
                        <a:t>Ongoing </a:t>
                      </a:r>
                      <a:r>
                        <a:rPr lang="en-GB" sz="1700" kern="100" dirty="0" err="1">
                          <a:effectLst/>
                        </a:rPr>
                        <a:t>FEd</a:t>
                      </a:r>
                      <a:r>
                        <a:rPr lang="en-GB" sz="1700" kern="100" dirty="0">
                          <a:effectLst/>
                        </a:rPr>
                        <a:t> &amp;</a:t>
                      </a:r>
                      <a:endParaRPr lang="tr-TR" sz="1700" kern="100" dirty="0">
                        <a:effectLst/>
                      </a:endParaRPr>
                    </a:p>
                    <a:p>
                      <a:pPr algn="just">
                        <a:lnSpc>
                          <a:spcPct val="100000"/>
                        </a:lnSpc>
                        <a:spcAft>
                          <a:spcPts val="0"/>
                        </a:spcAft>
                      </a:pPr>
                      <a:r>
                        <a:rPr lang="en-GB" sz="1700" kern="100" dirty="0" err="1">
                          <a:effectLst/>
                        </a:rPr>
                        <a:t>FEd</a:t>
                      </a:r>
                      <a:r>
                        <a:rPr lang="en-GB" sz="1700" kern="100" dirty="0">
                          <a:effectLst/>
                        </a:rPr>
                        <a:t> in the last 12 months</a:t>
                      </a:r>
                      <a:endParaRPr lang="tr-TR" sz="1700" kern="1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dirty="0">
                          <a:effectLst/>
                        </a:rPr>
                        <a:t>✓</a:t>
                      </a:r>
                      <a:endParaRPr lang="tr-TR" sz="1700" kern="100" dirty="0">
                        <a:effectLst/>
                      </a:endParaRPr>
                    </a:p>
                    <a:p>
                      <a:pPr algn="just">
                        <a:lnSpc>
                          <a:spcPct val="100000"/>
                        </a:lnSpc>
                        <a:spcAft>
                          <a:spcPts val="0"/>
                        </a:spcAft>
                      </a:pPr>
                      <a:r>
                        <a:rPr lang="en-GB" sz="1700" kern="100" dirty="0">
                          <a:effectLst/>
                        </a:rPr>
                        <a:t>Ongoing </a:t>
                      </a:r>
                      <a:r>
                        <a:rPr lang="en-GB" sz="1700" kern="100" dirty="0" err="1">
                          <a:effectLst/>
                        </a:rPr>
                        <a:t>FEd</a:t>
                      </a:r>
                      <a:r>
                        <a:rPr lang="en-GB" sz="1700" kern="100" dirty="0">
                          <a:effectLst/>
                        </a:rPr>
                        <a:t> &amp;</a:t>
                      </a:r>
                      <a:endParaRPr lang="tr-TR" sz="1700" kern="100" dirty="0">
                        <a:effectLst/>
                      </a:endParaRPr>
                    </a:p>
                    <a:p>
                      <a:pPr algn="just">
                        <a:lnSpc>
                          <a:spcPct val="100000"/>
                        </a:lnSpc>
                        <a:spcAft>
                          <a:spcPts val="0"/>
                        </a:spcAft>
                      </a:pPr>
                      <a:r>
                        <a:rPr lang="en-GB" sz="1700" kern="100" dirty="0" err="1">
                          <a:effectLst/>
                        </a:rPr>
                        <a:t>FEd</a:t>
                      </a:r>
                      <a:r>
                        <a:rPr lang="en-GB" sz="1700" kern="100" dirty="0">
                          <a:effectLst/>
                        </a:rPr>
                        <a:t> in the last 12 months</a:t>
                      </a:r>
                      <a:endParaRPr lang="tr-TR" sz="1700" kern="1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dirty="0">
                          <a:effectLst/>
                        </a:rPr>
                        <a:t>✓</a:t>
                      </a:r>
                      <a:endParaRPr lang="tr-TR" sz="1700" kern="100" dirty="0">
                        <a:effectLst/>
                      </a:endParaRPr>
                    </a:p>
                    <a:p>
                      <a:pPr algn="just">
                        <a:lnSpc>
                          <a:spcPct val="100000"/>
                        </a:lnSpc>
                        <a:spcAft>
                          <a:spcPts val="0"/>
                        </a:spcAft>
                      </a:pPr>
                      <a:r>
                        <a:rPr lang="en-GB" sz="1700" kern="100" dirty="0">
                          <a:effectLst/>
                        </a:rPr>
                        <a:t>Ongoing </a:t>
                      </a:r>
                      <a:r>
                        <a:rPr lang="en-GB" sz="1700" kern="100" dirty="0" err="1">
                          <a:effectLst/>
                        </a:rPr>
                        <a:t>FEd</a:t>
                      </a:r>
                      <a:r>
                        <a:rPr lang="en-GB" sz="1700" kern="100" dirty="0">
                          <a:effectLst/>
                        </a:rPr>
                        <a:t> &amp;</a:t>
                      </a:r>
                      <a:endParaRPr lang="tr-TR" sz="1700" kern="100" dirty="0">
                        <a:effectLst/>
                      </a:endParaRPr>
                    </a:p>
                    <a:p>
                      <a:pPr algn="just">
                        <a:lnSpc>
                          <a:spcPct val="100000"/>
                        </a:lnSpc>
                        <a:spcAft>
                          <a:spcPts val="0"/>
                        </a:spcAft>
                      </a:pPr>
                      <a:r>
                        <a:rPr lang="en-GB" sz="1700" kern="100" dirty="0" err="1">
                          <a:effectLst/>
                        </a:rPr>
                        <a:t>FEd</a:t>
                      </a:r>
                      <a:r>
                        <a:rPr lang="en-GB" sz="1700" kern="100" dirty="0">
                          <a:effectLst/>
                        </a:rPr>
                        <a:t> in the last 3 months and 4 weeks</a:t>
                      </a:r>
                      <a:endParaRPr lang="tr-TR" sz="1700" kern="1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dirty="0">
                          <a:effectLst/>
                        </a:rPr>
                        <a:t>✓</a:t>
                      </a:r>
                      <a:endParaRPr lang="tr-TR" sz="1700" kern="100" dirty="0">
                        <a:effectLst/>
                      </a:endParaRPr>
                    </a:p>
                    <a:p>
                      <a:pPr algn="just">
                        <a:lnSpc>
                          <a:spcPct val="100000"/>
                        </a:lnSpc>
                        <a:spcAft>
                          <a:spcPts val="0"/>
                        </a:spcAft>
                      </a:pPr>
                      <a:r>
                        <a:rPr lang="en-GB" sz="1700" kern="100" dirty="0">
                          <a:effectLst/>
                        </a:rPr>
                        <a:t>Current learning and any learning in the past 3 years</a:t>
                      </a:r>
                      <a:endParaRPr lang="tr-TR" sz="1700" kern="1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09771297"/>
                  </a:ext>
                </a:extLst>
              </a:tr>
              <a:tr h="2456193">
                <a:tc>
                  <a:txBody>
                    <a:bodyPr/>
                    <a:lstStyle/>
                    <a:p>
                      <a:pPr algn="just">
                        <a:lnSpc>
                          <a:spcPct val="100000"/>
                        </a:lnSpc>
                        <a:spcAft>
                          <a:spcPts val="0"/>
                        </a:spcAft>
                      </a:pPr>
                      <a:r>
                        <a:rPr lang="en-GB" sz="1700" kern="100">
                          <a:effectLst/>
                        </a:rPr>
                        <a:t>Nonformal education (NFEd.)</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t>
                      </a:r>
                      <a:endParaRPr lang="tr-TR" sz="1700" kern="100">
                        <a:effectLst/>
                      </a:endParaRPr>
                    </a:p>
                    <a:p>
                      <a:pPr algn="just">
                        <a:lnSpc>
                          <a:spcPct val="100000"/>
                        </a:lnSpc>
                        <a:spcAft>
                          <a:spcPts val="0"/>
                        </a:spcAft>
                      </a:pPr>
                      <a:r>
                        <a:rPr lang="en-GB" sz="1700" kern="100">
                          <a:effectLst/>
                        </a:rPr>
                        <a:t>On-the-job training, seminars, workshops, courses, private lessons,</a:t>
                      </a:r>
                      <a:endParaRPr lang="tr-TR" sz="1700" kern="100">
                        <a:effectLst/>
                      </a:endParaRPr>
                    </a:p>
                    <a:p>
                      <a:pPr algn="just">
                        <a:lnSpc>
                          <a:spcPct val="100000"/>
                        </a:lnSpc>
                        <a:spcAft>
                          <a:spcPts val="0"/>
                        </a:spcAft>
                      </a:pPr>
                      <a:r>
                        <a:rPr lang="en-GB" sz="1700" kern="100">
                          <a:effectLst/>
                        </a:rPr>
                        <a:t>distance education (formal or nonformal) in the last 12 months</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t>
                      </a:r>
                      <a:endParaRPr lang="tr-TR" sz="1700" kern="100">
                        <a:effectLst/>
                      </a:endParaRPr>
                    </a:p>
                    <a:p>
                      <a:pPr algn="just">
                        <a:lnSpc>
                          <a:spcPct val="100000"/>
                        </a:lnSpc>
                        <a:spcAft>
                          <a:spcPts val="0"/>
                        </a:spcAft>
                      </a:pPr>
                      <a:r>
                        <a:rPr lang="en-GB" sz="1700" kern="100">
                          <a:effectLst/>
                        </a:rPr>
                        <a:t>Taught courses, supervised training, adult education classes, evening classes, tuition, seminars, workshops in the last 3 years and 12 months</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t>
                      </a:r>
                      <a:endParaRPr lang="tr-TR" sz="1700" kern="100">
                        <a:effectLst/>
                      </a:endParaRPr>
                    </a:p>
                    <a:p>
                      <a:pPr algn="just">
                        <a:lnSpc>
                          <a:spcPct val="100000"/>
                        </a:lnSpc>
                        <a:spcAft>
                          <a:spcPts val="0"/>
                        </a:spcAft>
                      </a:pPr>
                      <a:r>
                        <a:rPr lang="en-GB" sz="1700" kern="100">
                          <a:effectLst/>
                        </a:rPr>
                        <a:t>Job-related learning (formal or nonformal) in the last 3 months and 4 weeks.</a:t>
                      </a:r>
                      <a:endParaRPr lang="tr-TR" sz="1700" kern="100">
                        <a:effectLst/>
                      </a:endParaRPr>
                    </a:p>
                    <a:p>
                      <a:pPr algn="just">
                        <a:lnSpc>
                          <a:spcPct val="100000"/>
                        </a:lnSpc>
                        <a:spcAft>
                          <a:spcPts val="0"/>
                        </a:spcAft>
                      </a:pPr>
                      <a:r>
                        <a:rPr lang="en-GB" sz="1700" kern="100">
                          <a:effectLst/>
                        </a:rPr>
                        <a:t>Taught classes, on-the-job/ off-the job training, tuition, taught classes in the last 3 months. </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t>
                      </a:r>
                      <a:endParaRPr lang="tr-TR" sz="1700" kern="100">
                        <a:effectLst/>
                      </a:endParaRPr>
                    </a:p>
                    <a:p>
                      <a:pPr algn="just">
                        <a:lnSpc>
                          <a:spcPct val="100000"/>
                        </a:lnSpc>
                        <a:spcAft>
                          <a:spcPts val="0"/>
                        </a:spcAft>
                      </a:pPr>
                      <a:r>
                        <a:rPr lang="en-GB" sz="1700" kern="100">
                          <a:effectLst/>
                        </a:rPr>
                        <a:t>Current learning and any learning in the past 3 years</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208179067"/>
                  </a:ext>
                </a:extLst>
              </a:tr>
              <a:tr h="1371804">
                <a:tc>
                  <a:txBody>
                    <a:bodyPr/>
                    <a:lstStyle/>
                    <a:p>
                      <a:pPr algn="just">
                        <a:lnSpc>
                          <a:spcPct val="100000"/>
                        </a:lnSpc>
                        <a:spcAft>
                          <a:spcPts val="0"/>
                        </a:spcAft>
                      </a:pPr>
                      <a:r>
                        <a:rPr lang="en-GB" sz="1700" kern="100">
                          <a:effectLst/>
                        </a:rPr>
                        <a:t>Informal learning (INFL)</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 </a:t>
                      </a:r>
                      <a:endParaRPr lang="tr-TR" sz="1700" kern="100">
                        <a:effectLst/>
                      </a:endParaRPr>
                    </a:p>
                    <a:p>
                      <a:pPr algn="just">
                        <a:lnSpc>
                          <a:spcPct val="100000"/>
                        </a:lnSpc>
                        <a:spcAft>
                          <a:spcPts val="0"/>
                        </a:spcAft>
                      </a:pPr>
                      <a:r>
                        <a:rPr lang="en-GB" sz="1700" kern="100">
                          <a:effectLst/>
                        </a:rPr>
                        <a:t>No</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t>
                      </a:r>
                      <a:endParaRPr lang="tr-TR" sz="1700" kern="100">
                        <a:effectLst/>
                      </a:endParaRPr>
                    </a:p>
                    <a:p>
                      <a:pPr algn="just">
                        <a:lnSpc>
                          <a:spcPct val="100000"/>
                        </a:lnSpc>
                        <a:spcAft>
                          <a:spcPts val="0"/>
                        </a:spcAft>
                      </a:pPr>
                      <a:r>
                        <a:rPr lang="en-GB" sz="1700" kern="100">
                          <a:effectLst/>
                        </a:rPr>
                        <a:t>Deliberate learning in various places from various sources via various means in the last 3 years and 12 months</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a:effectLst/>
                        </a:rPr>
                        <a:t>✓</a:t>
                      </a:r>
                      <a:endParaRPr lang="tr-TR" sz="1700" kern="100">
                        <a:effectLst/>
                      </a:endParaRPr>
                    </a:p>
                    <a:p>
                      <a:pPr algn="just">
                        <a:lnSpc>
                          <a:spcPct val="100000"/>
                        </a:lnSpc>
                        <a:spcAft>
                          <a:spcPts val="0"/>
                        </a:spcAft>
                      </a:pPr>
                      <a:r>
                        <a:rPr lang="en-GB" sz="1700" kern="100">
                          <a:effectLst/>
                        </a:rPr>
                        <a:t>Self-learning in the last 3 months and 4 weeks</a:t>
                      </a:r>
                      <a:endParaRPr lang="tr-TR" sz="17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tc>
                  <a:txBody>
                    <a:bodyPr/>
                    <a:lstStyle/>
                    <a:p>
                      <a:pPr algn="just">
                        <a:lnSpc>
                          <a:spcPct val="100000"/>
                        </a:lnSpc>
                        <a:spcAft>
                          <a:spcPts val="0"/>
                        </a:spcAft>
                      </a:pPr>
                      <a:r>
                        <a:rPr lang="en-GB" sz="1700" kern="100" dirty="0">
                          <a:effectLst/>
                        </a:rPr>
                        <a:t>✓</a:t>
                      </a:r>
                      <a:endParaRPr lang="tr-TR" sz="1700" kern="100" dirty="0">
                        <a:effectLst/>
                      </a:endParaRPr>
                    </a:p>
                    <a:p>
                      <a:pPr algn="just">
                        <a:lnSpc>
                          <a:spcPct val="100000"/>
                        </a:lnSpc>
                        <a:spcAft>
                          <a:spcPts val="0"/>
                        </a:spcAft>
                      </a:pPr>
                      <a:r>
                        <a:rPr lang="en-GB" sz="1700" kern="100" dirty="0">
                          <a:effectLst/>
                        </a:rPr>
                        <a:t>Current learning and any learning in the past 3 years</a:t>
                      </a:r>
                      <a:endParaRPr lang="tr-TR" sz="1700" kern="1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616465202"/>
                  </a:ext>
                </a:extLst>
              </a:tr>
            </a:tbl>
          </a:graphicData>
        </a:graphic>
      </p:graphicFrame>
      <p:sp>
        <p:nvSpPr>
          <p:cNvPr id="4" name="Slayt Numarası Yer Tutucusu 3">
            <a:extLst>
              <a:ext uri="{FF2B5EF4-FFF2-40B4-BE49-F238E27FC236}">
                <a16:creationId xmlns:a16="http://schemas.microsoft.com/office/drawing/2014/main" id="{39D188CA-EC99-623C-E272-B17DB8FEB519}"/>
              </a:ext>
            </a:extLst>
          </p:cNvPr>
          <p:cNvSpPr>
            <a:spLocks noGrp="1"/>
          </p:cNvSpPr>
          <p:nvPr>
            <p:ph type="sldNum" sz="quarter" idx="11"/>
          </p:nvPr>
        </p:nvSpPr>
        <p:spPr/>
        <p:txBody>
          <a:bodyPr/>
          <a:lstStyle/>
          <a:p>
            <a:fld id="{75DF2D63-3FF5-D547-96B9-BE9CCD1ABA58}" type="slidenum">
              <a:rPr lang="en-US" smtClean="0"/>
              <a:t>26</a:t>
            </a:fld>
            <a:endParaRPr lang="en-US" dirty="0"/>
          </a:p>
        </p:txBody>
      </p:sp>
      <p:sp>
        <p:nvSpPr>
          <p:cNvPr id="6" name="Başlık 1">
            <a:extLst>
              <a:ext uri="{FF2B5EF4-FFF2-40B4-BE49-F238E27FC236}">
                <a16:creationId xmlns:a16="http://schemas.microsoft.com/office/drawing/2014/main" id="{E0EFAB20-17DC-977A-A166-4B56B9B4322A}"/>
              </a:ext>
            </a:extLst>
          </p:cNvPr>
          <p:cNvSpPr>
            <a:spLocks noGrp="1"/>
          </p:cNvSpPr>
          <p:nvPr>
            <p:ph type="title"/>
          </p:nvPr>
        </p:nvSpPr>
        <p:spPr>
          <a:xfrm>
            <a:off x="1255776" y="392790"/>
            <a:ext cx="10058400" cy="914400"/>
          </a:xfrm>
        </p:spPr>
        <p:txBody>
          <a:bodyPr/>
          <a:lstStyle/>
          <a:p>
            <a:pPr algn="ctr">
              <a:lnSpc>
                <a:spcPct val="107000"/>
              </a:lnSpc>
              <a:spcAft>
                <a:spcPts val="600"/>
              </a:spcAft>
            </a:pPr>
            <a:r>
              <a:rPr lang="en-GB" sz="2000" kern="100" dirty="0">
                <a:effectLst/>
                <a:ea typeface="DengXian" panose="02010600030101010101" pitchFamily="2" charset="-122"/>
                <a:cs typeface="Arial" panose="020B0604020202020204" pitchFamily="34" charset="0"/>
              </a:rPr>
              <a:t>2. The definitions, concepts and measurements related to participation in ALE across the four surveys</a:t>
            </a:r>
            <a:endParaRPr lang="tr-TR" sz="2000" kern="100" dirty="0">
              <a:effectLst/>
              <a:ea typeface="DengXian" panose="02010600030101010101" pitchFamily="2" charset="-122"/>
              <a:cs typeface="Arial" panose="020B0604020202020204" pitchFamily="34" charset="0"/>
            </a:endParaRPr>
          </a:p>
        </p:txBody>
      </p:sp>
      <p:sp>
        <p:nvSpPr>
          <p:cNvPr id="7" name="Alt Bilgi Yer Tutucusu 4">
            <a:extLst>
              <a:ext uri="{FF2B5EF4-FFF2-40B4-BE49-F238E27FC236}">
                <a16:creationId xmlns:a16="http://schemas.microsoft.com/office/drawing/2014/main" id="{A88D9DC2-323E-391F-A8BE-AADEC5FB13C4}"/>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3815203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a:extLst>
              <a:ext uri="{FF2B5EF4-FFF2-40B4-BE49-F238E27FC236}">
                <a16:creationId xmlns:a16="http://schemas.microsoft.com/office/drawing/2014/main" id="{2EB6E288-6EF0-68C3-843C-DC8BD72EF92F}"/>
              </a:ext>
            </a:extLst>
          </p:cNvPr>
          <p:cNvGraphicFramePr>
            <a:graphicFrameLocks noGrp="1"/>
          </p:cNvGraphicFramePr>
          <p:nvPr>
            <p:ph idx="1"/>
            <p:extLst>
              <p:ext uri="{D42A27DB-BD31-4B8C-83A1-F6EECF244321}">
                <p14:modId xmlns:p14="http://schemas.microsoft.com/office/powerpoint/2010/main" val="2875560694"/>
              </p:ext>
            </p:extLst>
          </p:nvPr>
        </p:nvGraphicFramePr>
        <p:xfrm>
          <a:off x="877824" y="1411860"/>
          <a:ext cx="11056878" cy="5053350"/>
        </p:xfrm>
        <a:graphic>
          <a:graphicData uri="http://schemas.openxmlformats.org/drawingml/2006/table">
            <a:tbl>
              <a:tblPr firstRow="1" firstCol="1" bandRow="1">
                <a:tableStyleId>{5C22544A-7EE6-4342-B048-85BDC9FD1C3A}</a:tableStyleId>
              </a:tblPr>
              <a:tblGrid>
                <a:gridCol w="463186">
                  <a:extLst>
                    <a:ext uri="{9D8B030D-6E8A-4147-A177-3AD203B41FA5}">
                      <a16:colId xmlns:a16="http://schemas.microsoft.com/office/drawing/2014/main" val="3196198986"/>
                    </a:ext>
                  </a:extLst>
                </a:gridCol>
                <a:gridCol w="299424">
                  <a:extLst>
                    <a:ext uri="{9D8B030D-6E8A-4147-A177-3AD203B41FA5}">
                      <a16:colId xmlns:a16="http://schemas.microsoft.com/office/drawing/2014/main" val="3169871816"/>
                    </a:ext>
                  </a:extLst>
                </a:gridCol>
                <a:gridCol w="7283344">
                  <a:extLst>
                    <a:ext uri="{9D8B030D-6E8A-4147-A177-3AD203B41FA5}">
                      <a16:colId xmlns:a16="http://schemas.microsoft.com/office/drawing/2014/main" val="3361955908"/>
                    </a:ext>
                  </a:extLst>
                </a:gridCol>
                <a:gridCol w="1451908">
                  <a:extLst>
                    <a:ext uri="{9D8B030D-6E8A-4147-A177-3AD203B41FA5}">
                      <a16:colId xmlns:a16="http://schemas.microsoft.com/office/drawing/2014/main" val="2384086535"/>
                    </a:ext>
                  </a:extLst>
                </a:gridCol>
                <a:gridCol w="1559016">
                  <a:extLst>
                    <a:ext uri="{9D8B030D-6E8A-4147-A177-3AD203B41FA5}">
                      <a16:colId xmlns:a16="http://schemas.microsoft.com/office/drawing/2014/main" val="1865985311"/>
                    </a:ext>
                  </a:extLst>
                </a:gridCol>
              </a:tblGrid>
              <a:tr h="631059">
                <a:tc>
                  <a:txBody>
                    <a:bodyPr/>
                    <a:lstStyle/>
                    <a:p>
                      <a:pPr algn="just">
                        <a:lnSpc>
                          <a:spcPct val="107000"/>
                        </a:lnSpc>
                        <a:spcAft>
                          <a:spcPts val="300"/>
                        </a:spcAft>
                      </a:pPr>
                      <a:endParaRPr lang="tr-TR" sz="18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a:effectLst/>
                        </a:rPr>
                        <a:t>No</a:t>
                      </a:r>
                      <a:endParaRPr lang="tr-TR" sz="18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dirty="0">
                          <a:effectLst/>
                        </a:rPr>
                        <a:t>Questions</a:t>
                      </a:r>
                      <a:endParaRPr lang="tr-TR" sz="18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a:effectLst/>
                        </a:rPr>
                        <a:t>Reference period</a:t>
                      </a:r>
                      <a:endParaRPr lang="tr-TR" sz="18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a:effectLst/>
                        </a:rPr>
                        <a:t>Types of ALE</a:t>
                      </a:r>
                      <a:endParaRPr lang="tr-TR" sz="18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3700686291"/>
                  </a:ext>
                </a:extLst>
              </a:tr>
              <a:tr h="4422291">
                <a:tc>
                  <a:txBody>
                    <a:bodyPr/>
                    <a:lstStyle/>
                    <a:p>
                      <a:pPr algn="just">
                        <a:lnSpc>
                          <a:spcPct val="107000"/>
                        </a:lnSpc>
                        <a:spcAft>
                          <a:spcPts val="300"/>
                        </a:spcAft>
                      </a:pPr>
                      <a:r>
                        <a:rPr lang="en-GB" sz="1800" kern="100">
                          <a:effectLst/>
                        </a:rPr>
                        <a:t>APiL</a:t>
                      </a:r>
                      <a:endParaRPr lang="tr-TR" sz="18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0">
                          <a:effectLst/>
                        </a:rPr>
                        <a:t>1</a:t>
                      </a:r>
                      <a:endParaRPr lang="tr-TR" sz="18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a:effectLst/>
                        </a:rPr>
                        <a:t>Learning can mean practising, studying, or reading about something. It can also mean being taught, instructed or coached. This is so you can develop skills, knowledge, abilities or understanding of something. Learning can also be called education or training. You can do it regularly (each day or month) or you can do it for a short period of time. It can be full-time or part-time, done at home, at work, or in another place like college. Learning does not have to lead to a qualification. We are interested in any learning you have done, whether or not it was finished.</a:t>
                      </a:r>
                      <a:endParaRPr lang="tr-TR" sz="1800" kern="100">
                        <a:effectLst/>
                      </a:endParaRPr>
                    </a:p>
                    <a:p>
                      <a:pPr algn="just">
                        <a:lnSpc>
                          <a:spcPct val="107000"/>
                        </a:lnSpc>
                        <a:spcAft>
                          <a:spcPts val="300"/>
                        </a:spcAft>
                      </a:pPr>
                      <a:r>
                        <a:rPr lang="en-GB" sz="1800" kern="0">
                          <a:effectLst/>
                        </a:rPr>
                        <a:t>Which of the following statements most applies to you?</a:t>
                      </a:r>
                      <a:endParaRPr lang="tr-TR" sz="1800" kern="100">
                        <a:effectLst/>
                      </a:endParaRPr>
                    </a:p>
                    <a:p>
                      <a:pPr algn="just">
                        <a:lnSpc>
                          <a:spcPct val="107000"/>
                        </a:lnSpc>
                        <a:spcAft>
                          <a:spcPts val="300"/>
                        </a:spcAft>
                      </a:pPr>
                      <a:r>
                        <a:rPr lang="en-GB" sz="1800" kern="0">
                          <a:effectLst/>
                        </a:rPr>
                        <a:t>01: I am currently doing some learning activity now</a:t>
                      </a:r>
                      <a:endParaRPr lang="tr-TR" sz="1800" kern="100">
                        <a:effectLst/>
                      </a:endParaRPr>
                    </a:p>
                    <a:p>
                      <a:pPr algn="just">
                        <a:lnSpc>
                          <a:spcPct val="107000"/>
                        </a:lnSpc>
                        <a:spcAft>
                          <a:spcPts val="300"/>
                        </a:spcAft>
                      </a:pPr>
                      <a:r>
                        <a:rPr lang="en-GB" sz="1800" kern="0">
                          <a:effectLst/>
                        </a:rPr>
                        <a:t>02: I have done some learning activity in the last 3 years</a:t>
                      </a:r>
                      <a:endParaRPr lang="tr-TR" sz="1800" kern="100">
                        <a:effectLst/>
                      </a:endParaRPr>
                    </a:p>
                    <a:p>
                      <a:pPr algn="just">
                        <a:lnSpc>
                          <a:spcPct val="107000"/>
                        </a:lnSpc>
                        <a:spcAft>
                          <a:spcPts val="300"/>
                        </a:spcAft>
                      </a:pPr>
                      <a:r>
                        <a:rPr lang="en-GB" sz="1800" kern="0">
                          <a:effectLst/>
                        </a:rPr>
                        <a:t>03: I have studied\learnt but it was over 3 years ago</a:t>
                      </a:r>
                      <a:endParaRPr lang="tr-TR" sz="1800" kern="100">
                        <a:effectLst/>
                      </a:endParaRPr>
                    </a:p>
                    <a:p>
                      <a:pPr algn="just">
                        <a:lnSpc>
                          <a:spcPct val="107000"/>
                        </a:lnSpc>
                        <a:spcAft>
                          <a:spcPts val="300"/>
                        </a:spcAft>
                      </a:pPr>
                      <a:r>
                        <a:rPr lang="en-GB" sz="1800" kern="0">
                          <a:effectLst/>
                        </a:rPr>
                        <a:t>04: I have not studied\learnt since I left full time education</a:t>
                      </a:r>
                      <a:endParaRPr lang="tr-TR" sz="1800" kern="100">
                        <a:effectLst/>
                      </a:endParaRPr>
                    </a:p>
                    <a:p>
                      <a:pPr algn="just">
                        <a:lnSpc>
                          <a:spcPct val="107000"/>
                        </a:lnSpc>
                        <a:spcAft>
                          <a:spcPts val="300"/>
                        </a:spcAft>
                      </a:pPr>
                      <a:r>
                        <a:rPr lang="en-GB" sz="1800" kern="0">
                          <a:effectLst/>
                        </a:rPr>
                        <a:t>05: Don’t know/ Refuse to answer</a:t>
                      </a:r>
                      <a:endParaRPr lang="tr-TR" sz="18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dirty="0">
                          <a:effectLst/>
                        </a:rPr>
                        <a:t> Current &amp;</a:t>
                      </a:r>
                      <a:endParaRPr lang="tr-TR" sz="1800" kern="100" dirty="0">
                        <a:effectLst/>
                      </a:endParaRPr>
                    </a:p>
                    <a:p>
                      <a:pPr algn="just">
                        <a:lnSpc>
                          <a:spcPct val="107000"/>
                        </a:lnSpc>
                        <a:spcAft>
                          <a:spcPts val="300"/>
                        </a:spcAft>
                      </a:pPr>
                      <a:r>
                        <a:rPr lang="en-GB" sz="1800" kern="100" dirty="0">
                          <a:effectLst/>
                        </a:rPr>
                        <a:t> The last 3 years</a:t>
                      </a:r>
                      <a:endParaRPr lang="tr-TR" sz="18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800" kern="100" dirty="0">
                          <a:effectLst/>
                        </a:rPr>
                        <a:t>Formal, nonformal, informal learning</a:t>
                      </a:r>
                      <a:endParaRPr lang="tr-TR" sz="1800" kern="100" dirty="0">
                        <a:effectLst/>
                      </a:endParaRPr>
                    </a:p>
                  </a:txBody>
                  <a:tcPr marL="13943" marR="13943" marT="0" marB="0"/>
                </a:tc>
                <a:extLst>
                  <a:ext uri="{0D108BD9-81ED-4DB2-BD59-A6C34878D82A}">
                    <a16:rowId xmlns:a16="http://schemas.microsoft.com/office/drawing/2014/main" val="3560766105"/>
                  </a:ext>
                </a:extLst>
              </a:tr>
            </a:tbl>
          </a:graphicData>
        </a:graphic>
      </p:graphicFrame>
      <p:sp>
        <p:nvSpPr>
          <p:cNvPr id="4" name="Slayt Numarası Yer Tutucusu 3">
            <a:extLst>
              <a:ext uri="{FF2B5EF4-FFF2-40B4-BE49-F238E27FC236}">
                <a16:creationId xmlns:a16="http://schemas.microsoft.com/office/drawing/2014/main" id="{E65A90D4-552B-6CAB-34DB-A80BA83E566C}"/>
              </a:ext>
            </a:extLst>
          </p:cNvPr>
          <p:cNvSpPr>
            <a:spLocks noGrp="1"/>
          </p:cNvSpPr>
          <p:nvPr>
            <p:ph type="sldNum" sz="quarter" idx="11"/>
          </p:nvPr>
        </p:nvSpPr>
        <p:spPr/>
        <p:txBody>
          <a:bodyPr/>
          <a:lstStyle/>
          <a:p>
            <a:fld id="{75DF2D63-3FF5-D547-96B9-BE9CCD1ABA58}" type="slidenum">
              <a:rPr lang="en-US" smtClean="0"/>
              <a:t>27</a:t>
            </a:fld>
            <a:endParaRPr lang="en-US" dirty="0"/>
          </a:p>
        </p:txBody>
      </p:sp>
      <p:sp>
        <p:nvSpPr>
          <p:cNvPr id="6" name="Alt Bilgi Yer Tutucusu 4">
            <a:extLst>
              <a:ext uri="{FF2B5EF4-FFF2-40B4-BE49-F238E27FC236}">
                <a16:creationId xmlns:a16="http://schemas.microsoft.com/office/drawing/2014/main" id="{CB5EF5A1-1BF4-6BD0-96D2-5855C9C7FA97}"/>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
        <p:nvSpPr>
          <p:cNvPr id="8" name="Başlık 1">
            <a:extLst>
              <a:ext uri="{FF2B5EF4-FFF2-40B4-BE49-F238E27FC236}">
                <a16:creationId xmlns:a16="http://schemas.microsoft.com/office/drawing/2014/main" id="{A5FB58F9-CB6A-EE26-4B2B-332DBF0DCB61}"/>
              </a:ext>
            </a:extLst>
          </p:cNvPr>
          <p:cNvSpPr>
            <a:spLocks noGrp="1"/>
          </p:cNvSpPr>
          <p:nvPr>
            <p:ph type="title"/>
          </p:nvPr>
        </p:nvSpPr>
        <p:spPr>
          <a:xfrm>
            <a:off x="1255776" y="392790"/>
            <a:ext cx="10058400" cy="914400"/>
          </a:xfrm>
        </p:spPr>
        <p:txBody>
          <a:bodyPr/>
          <a:lstStyle/>
          <a:p>
            <a:pPr algn="ctr">
              <a:lnSpc>
                <a:spcPct val="107000"/>
              </a:lnSpc>
              <a:spcAft>
                <a:spcPts val="600"/>
              </a:spcAft>
            </a:pPr>
            <a:r>
              <a:rPr lang="en-GB" sz="2000" kern="100" dirty="0">
                <a:effectLst/>
                <a:ea typeface="DengXian" panose="02010600030101010101" pitchFamily="2" charset="-122"/>
                <a:cs typeface="Arial" panose="020B0604020202020204" pitchFamily="34" charset="0"/>
              </a:rPr>
              <a:t>2. The definitions, concepts and measurements related to participation in ALE across the four surveys</a:t>
            </a:r>
            <a:endParaRPr lang="tr-TR" sz="20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498684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E65A90D4-552B-6CAB-34DB-A80BA83E566C}"/>
              </a:ext>
            </a:extLst>
          </p:cNvPr>
          <p:cNvSpPr>
            <a:spLocks noGrp="1"/>
          </p:cNvSpPr>
          <p:nvPr>
            <p:ph type="sldNum" sz="quarter" idx="11"/>
          </p:nvPr>
        </p:nvSpPr>
        <p:spPr/>
        <p:txBody>
          <a:bodyPr/>
          <a:lstStyle/>
          <a:p>
            <a:fld id="{75DF2D63-3FF5-D547-96B9-BE9CCD1ABA58}" type="slidenum">
              <a:rPr lang="en-US" smtClean="0"/>
              <a:t>28</a:t>
            </a:fld>
            <a:endParaRPr lang="en-US" dirty="0"/>
          </a:p>
        </p:txBody>
      </p:sp>
      <p:sp>
        <p:nvSpPr>
          <p:cNvPr id="6" name="Alt Bilgi Yer Tutucusu 4">
            <a:extLst>
              <a:ext uri="{FF2B5EF4-FFF2-40B4-BE49-F238E27FC236}">
                <a16:creationId xmlns:a16="http://schemas.microsoft.com/office/drawing/2014/main" id="{CB5EF5A1-1BF4-6BD0-96D2-5855C9C7FA97}"/>
              </a:ext>
            </a:extLst>
          </p:cNvPr>
          <p:cNvSpPr>
            <a:spLocks noGrp="1"/>
          </p:cNvSpPr>
          <p:nvPr>
            <p:ph type="ftr" sz="quarter" idx="12"/>
          </p:nvPr>
        </p:nvSpPr>
        <p:spPr>
          <a:xfrm rot="16200000">
            <a:off x="-242952" y="1451496"/>
            <a:ext cx="1784352" cy="189457"/>
          </a:xfrm>
        </p:spPr>
        <p:txBody>
          <a:bodyPr/>
          <a:lstStyle/>
          <a:p>
            <a:r>
              <a:rPr lang="en-US" dirty="0"/>
              <a:t>ESRC – ALE Project</a:t>
            </a:r>
          </a:p>
        </p:txBody>
      </p:sp>
      <p:graphicFrame>
        <p:nvGraphicFramePr>
          <p:cNvPr id="7" name="Tablo 6">
            <a:extLst>
              <a:ext uri="{FF2B5EF4-FFF2-40B4-BE49-F238E27FC236}">
                <a16:creationId xmlns:a16="http://schemas.microsoft.com/office/drawing/2014/main" id="{0F23ECE3-1548-99FB-0FC2-0731A7D45218}"/>
              </a:ext>
            </a:extLst>
          </p:cNvPr>
          <p:cNvGraphicFramePr>
            <a:graphicFrameLocks noGrp="1"/>
          </p:cNvGraphicFramePr>
          <p:nvPr>
            <p:extLst>
              <p:ext uri="{D42A27DB-BD31-4B8C-83A1-F6EECF244321}">
                <p14:modId xmlns:p14="http://schemas.microsoft.com/office/powerpoint/2010/main" val="3718800246"/>
              </p:ext>
            </p:extLst>
          </p:nvPr>
        </p:nvGraphicFramePr>
        <p:xfrm>
          <a:off x="877824" y="1387588"/>
          <a:ext cx="11092504" cy="4816363"/>
        </p:xfrm>
        <a:graphic>
          <a:graphicData uri="http://schemas.openxmlformats.org/drawingml/2006/table">
            <a:tbl>
              <a:tblPr firstRow="1" firstCol="1" bandRow="1">
                <a:tableStyleId>{5C22544A-7EE6-4342-B048-85BDC9FD1C3A}</a:tableStyleId>
              </a:tblPr>
              <a:tblGrid>
                <a:gridCol w="614470">
                  <a:extLst>
                    <a:ext uri="{9D8B030D-6E8A-4147-A177-3AD203B41FA5}">
                      <a16:colId xmlns:a16="http://schemas.microsoft.com/office/drawing/2014/main" val="595405897"/>
                    </a:ext>
                  </a:extLst>
                </a:gridCol>
                <a:gridCol w="450712">
                  <a:extLst>
                    <a:ext uri="{9D8B030D-6E8A-4147-A177-3AD203B41FA5}">
                      <a16:colId xmlns:a16="http://schemas.microsoft.com/office/drawing/2014/main" val="1174057262"/>
                    </a:ext>
                  </a:extLst>
                </a:gridCol>
                <a:gridCol w="6435155">
                  <a:extLst>
                    <a:ext uri="{9D8B030D-6E8A-4147-A177-3AD203B41FA5}">
                      <a16:colId xmlns:a16="http://schemas.microsoft.com/office/drawing/2014/main" val="2064141245"/>
                    </a:ext>
                  </a:extLst>
                </a:gridCol>
                <a:gridCol w="1564969">
                  <a:extLst>
                    <a:ext uri="{9D8B030D-6E8A-4147-A177-3AD203B41FA5}">
                      <a16:colId xmlns:a16="http://schemas.microsoft.com/office/drawing/2014/main" val="3422386961"/>
                    </a:ext>
                  </a:extLst>
                </a:gridCol>
                <a:gridCol w="2027198">
                  <a:extLst>
                    <a:ext uri="{9D8B030D-6E8A-4147-A177-3AD203B41FA5}">
                      <a16:colId xmlns:a16="http://schemas.microsoft.com/office/drawing/2014/main" val="2694178316"/>
                    </a:ext>
                  </a:extLst>
                </a:gridCol>
              </a:tblGrid>
              <a:tr h="294230">
                <a:tc>
                  <a:txBody>
                    <a:bodyPr/>
                    <a:lstStyle/>
                    <a:p>
                      <a:pPr algn="just">
                        <a:lnSpc>
                          <a:spcPct val="107000"/>
                        </a:lnSpc>
                        <a:spcAft>
                          <a:spcPts val="300"/>
                        </a:spcAft>
                      </a:pPr>
                      <a:r>
                        <a:rPr lang="en-GB" sz="1600" kern="100">
                          <a:effectLst/>
                        </a:rPr>
                        <a:t>Survey</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No</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Questions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Reference period</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Types of ALE</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2927463205"/>
                  </a:ext>
                </a:extLst>
              </a:tr>
              <a:tr h="294230">
                <a:tc rowSpan="6">
                  <a:txBody>
                    <a:bodyPr/>
                    <a:lstStyle/>
                    <a:p>
                      <a:pPr algn="just">
                        <a:lnSpc>
                          <a:spcPct val="107000"/>
                        </a:lnSpc>
                        <a:spcAft>
                          <a:spcPts val="300"/>
                        </a:spcAft>
                      </a:pPr>
                      <a:r>
                        <a:rPr lang="en-GB" sz="1600" kern="100">
                          <a:effectLst/>
                        </a:rPr>
                        <a:t>PIAAC 2012</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1</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Are you currently studying for any kind of formal qualification?</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Current</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rPr>
                        <a:t>Formal education</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226873386"/>
                  </a:ext>
                </a:extLst>
              </a:tr>
              <a:tr h="600536">
                <a:tc vMerge="1">
                  <a:txBody>
                    <a:bodyPr/>
                    <a:lstStyle/>
                    <a:p>
                      <a:endParaRPr lang="en-GB"/>
                    </a:p>
                  </a:txBody>
                  <a:tcPr/>
                </a:tc>
                <a:tc>
                  <a:txBody>
                    <a:bodyPr/>
                    <a:lstStyle/>
                    <a:p>
                      <a:pPr algn="just">
                        <a:lnSpc>
                          <a:spcPct val="107000"/>
                        </a:lnSpc>
                        <a:spcAft>
                          <a:spcPts val="300"/>
                        </a:spcAft>
                      </a:pPr>
                      <a:r>
                        <a:rPr lang="en-GB" sz="1600" kern="100" dirty="0">
                          <a:effectLst/>
                        </a:rPr>
                        <a:t>2</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rPr>
                        <a:t>During the last 12 months, have you studied for any formal qualification, either full-time or part-time?</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The last 12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Formal education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2150429295"/>
                  </a:ext>
                </a:extLst>
              </a:tr>
              <a:tr h="906842">
                <a:tc vMerge="1">
                  <a:txBody>
                    <a:bodyPr/>
                    <a:lstStyle/>
                    <a:p>
                      <a:endParaRPr lang="en-GB"/>
                    </a:p>
                  </a:txBody>
                  <a:tcPr/>
                </a:tc>
                <a:tc>
                  <a:txBody>
                    <a:bodyPr/>
                    <a:lstStyle/>
                    <a:p>
                      <a:pPr algn="just">
                        <a:lnSpc>
                          <a:spcPct val="107000"/>
                        </a:lnSpc>
                        <a:spcAft>
                          <a:spcPts val="300"/>
                        </a:spcAft>
                      </a:pPr>
                      <a:r>
                        <a:rPr lang="en-GB" sz="1600" kern="100">
                          <a:effectLst/>
                        </a:rPr>
                        <a:t>3</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rPr>
                        <a:t>During the last 12 months, have you participated in courses conducted through open or distance education?</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The last 12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b="1" kern="100" dirty="0">
                          <a:solidFill>
                            <a:srgbClr val="0070C0"/>
                          </a:solidFill>
                          <a:effectLst/>
                        </a:rPr>
                        <a:t>Formal or nonformal open or distance education </a:t>
                      </a:r>
                      <a:endParaRPr lang="tr-TR" sz="1600" b="1" kern="100" dirty="0">
                        <a:solidFill>
                          <a:srgbClr val="0070C0"/>
                        </a:solidFill>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131382028"/>
                  </a:ext>
                </a:extLst>
              </a:tr>
              <a:tr h="1213147">
                <a:tc vMerge="1">
                  <a:txBody>
                    <a:bodyPr/>
                    <a:lstStyle/>
                    <a:p>
                      <a:endParaRPr lang="en-GB"/>
                    </a:p>
                  </a:txBody>
                  <a:tcPr/>
                </a:tc>
                <a:tc>
                  <a:txBody>
                    <a:bodyPr/>
                    <a:lstStyle/>
                    <a:p>
                      <a:pPr algn="just">
                        <a:lnSpc>
                          <a:spcPct val="107000"/>
                        </a:lnSpc>
                        <a:spcAft>
                          <a:spcPts val="300"/>
                        </a:spcAft>
                      </a:pPr>
                      <a:r>
                        <a:rPr lang="en-GB" sz="1600" kern="100">
                          <a:effectLst/>
                        </a:rPr>
                        <a:t>4</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During the last 12 months, have you attended any organized sessions for on-the-job training or training by supervisors or co-workers?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The last 12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rPr>
                        <a:t>Nonformal education (on-the-job training, training by supervisors or co-workers)</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2888119566"/>
                  </a:ext>
                </a:extLst>
              </a:tr>
              <a:tr h="600536">
                <a:tc vMerge="1">
                  <a:txBody>
                    <a:bodyPr/>
                    <a:lstStyle/>
                    <a:p>
                      <a:endParaRPr lang="en-GB"/>
                    </a:p>
                  </a:txBody>
                  <a:tcPr/>
                </a:tc>
                <a:tc>
                  <a:txBody>
                    <a:bodyPr/>
                    <a:lstStyle/>
                    <a:p>
                      <a:pPr algn="just">
                        <a:lnSpc>
                          <a:spcPct val="107000"/>
                        </a:lnSpc>
                        <a:spcAft>
                          <a:spcPts val="300"/>
                        </a:spcAft>
                      </a:pPr>
                      <a:r>
                        <a:rPr lang="en-GB" sz="1600" kern="100">
                          <a:effectLst/>
                        </a:rPr>
                        <a:t>5</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During the last 12 months, have you participated in seminars or workshops?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The last 12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Nonformal education (seminars or workshops)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2401909249"/>
                  </a:ext>
                </a:extLst>
              </a:tr>
              <a:tr h="906842">
                <a:tc vMerge="1">
                  <a:txBody>
                    <a:bodyPr/>
                    <a:lstStyle/>
                    <a:p>
                      <a:endParaRPr lang="en-GB"/>
                    </a:p>
                  </a:txBody>
                  <a:tcPr/>
                </a:tc>
                <a:tc>
                  <a:txBody>
                    <a:bodyPr/>
                    <a:lstStyle/>
                    <a:p>
                      <a:pPr algn="just">
                        <a:lnSpc>
                          <a:spcPct val="107000"/>
                        </a:lnSpc>
                        <a:spcAft>
                          <a:spcPts val="300"/>
                        </a:spcAft>
                      </a:pPr>
                      <a:r>
                        <a:rPr lang="en-GB" sz="1600" kern="100">
                          <a:effectLst/>
                        </a:rPr>
                        <a:t>6</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During the last 12 months, have you participated in courses or private lessons, not already reported?</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rPr>
                        <a:t>The last 12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rPr>
                        <a:t>Nonformal education (courses or private lessons)</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1009554167"/>
                  </a:ext>
                </a:extLst>
              </a:tr>
            </a:tbl>
          </a:graphicData>
        </a:graphic>
      </p:graphicFrame>
      <p:sp>
        <p:nvSpPr>
          <p:cNvPr id="8" name="Başlık 1">
            <a:extLst>
              <a:ext uri="{FF2B5EF4-FFF2-40B4-BE49-F238E27FC236}">
                <a16:creationId xmlns:a16="http://schemas.microsoft.com/office/drawing/2014/main" id="{79AA5B2C-B2AC-B185-7238-F7C95437A6D4}"/>
              </a:ext>
            </a:extLst>
          </p:cNvPr>
          <p:cNvSpPr>
            <a:spLocks noGrp="1"/>
          </p:cNvSpPr>
          <p:nvPr>
            <p:ph type="title"/>
          </p:nvPr>
        </p:nvSpPr>
        <p:spPr>
          <a:xfrm>
            <a:off x="1255776" y="392790"/>
            <a:ext cx="10058400" cy="914400"/>
          </a:xfrm>
        </p:spPr>
        <p:txBody>
          <a:bodyPr/>
          <a:lstStyle/>
          <a:p>
            <a:pPr algn="ctr">
              <a:lnSpc>
                <a:spcPct val="107000"/>
              </a:lnSpc>
              <a:spcAft>
                <a:spcPts val="600"/>
              </a:spcAft>
            </a:pPr>
            <a:r>
              <a:rPr lang="en-GB" sz="2000" kern="100" dirty="0">
                <a:effectLst/>
                <a:ea typeface="DengXian" panose="02010600030101010101" pitchFamily="2" charset="-122"/>
                <a:cs typeface="Arial" panose="020B0604020202020204" pitchFamily="34" charset="0"/>
              </a:rPr>
              <a:t>2. The definitions, concepts and measurements related to participation in ALE across the four surveys</a:t>
            </a:r>
            <a:endParaRPr lang="tr-TR" sz="20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130509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E65A90D4-552B-6CAB-34DB-A80BA83E566C}"/>
              </a:ext>
            </a:extLst>
          </p:cNvPr>
          <p:cNvSpPr>
            <a:spLocks noGrp="1"/>
          </p:cNvSpPr>
          <p:nvPr>
            <p:ph type="sldNum" sz="quarter" idx="11"/>
          </p:nvPr>
        </p:nvSpPr>
        <p:spPr/>
        <p:txBody>
          <a:bodyPr/>
          <a:lstStyle/>
          <a:p>
            <a:fld id="{75DF2D63-3FF5-D547-96B9-BE9CCD1ABA58}" type="slidenum">
              <a:rPr lang="en-US" smtClean="0"/>
              <a:t>29</a:t>
            </a:fld>
            <a:endParaRPr lang="en-US" dirty="0"/>
          </a:p>
        </p:txBody>
      </p:sp>
      <p:sp>
        <p:nvSpPr>
          <p:cNvPr id="6" name="Alt Bilgi Yer Tutucusu 4">
            <a:extLst>
              <a:ext uri="{FF2B5EF4-FFF2-40B4-BE49-F238E27FC236}">
                <a16:creationId xmlns:a16="http://schemas.microsoft.com/office/drawing/2014/main" id="{CB5EF5A1-1BF4-6BD0-96D2-5855C9C7FA97}"/>
              </a:ext>
            </a:extLst>
          </p:cNvPr>
          <p:cNvSpPr>
            <a:spLocks noGrp="1"/>
          </p:cNvSpPr>
          <p:nvPr>
            <p:ph type="ftr" sz="quarter" idx="12"/>
          </p:nvPr>
        </p:nvSpPr>
        <p:spPr>
          <a:xfrm rot="16200000">
            <a:off x="-242952" y="1451496"/>
            <a:ext cx="1784352" cy="189457"/>
          </a:xfrm>
        </p:spPr>
        <p:txBody>
          <a:bodyPr/>
          <a:lstStyle/>
          <a:p>
            <a:r>
              <a:rPr lang="en-US" dirty="0"/>
              <a:t>ESRC – ALE Project</a:t>
            </a:r>
          </a:p>
        </p:txBody>
      </p:sp>
      <p:graphicFrame>
        <p:nvGraphicFramePr>
          <p:cNvPr id="5" name="Tablo 4">
            <a:extLst>
              <a:ext uri="{FF2B5EF4-FFF2-40B4-BE49-F238E27FC236}">
                <a16:creationId xmlns:a16="http://schemas.microsoft.com/office/drawing/2014/main" id="{4D5FDBA4-CCA6-B31F-B1FB-AE1F18E4D72D}"/>
              </a:ext>
            </a:extLst>
          </p:cNvPr>
          <p:cNvGraphicFramePr>
            <a:graphicFrameLocks noGrp="1"/>
          </p:cNvGraphicFramePr>
          <p:nvPr>
            <p:extLst>
              <p:ext uri="{D42A27DB-BD31-4B8C-83A1-F6EECF244321}">
                <p14:modId xmlns:p14="http://schemas.microsoft.com/office/powerpoint/2010/main" val="2512185167"/>
              </p:ext>
            </p:extLst>
          </p:nvPr>
        </p:nvGraphicFramePr>
        <p:xfrm>
          <a:off x="877824" y="1002875"/>
          <a:ext cx="10901549" cy="5569459"/>
        </p:xfrm>
        <a:graphic>
          <a:graphicData uri="http://schemas.openxmlformats.org/drawingml/2006/table">
            <a:tbl>
              <a:tblPr firstRow="1" firstCol="1" bandRow="1">
                <a:tableStyleId>{5C22544A-7EE6-4342-B048-85BDC9FD1C3A}</a:tableStyleId>
              </a:tblPr>
              <a:tblGrid>
                <a:gridCol w="456681">
                  <a:extLst>
                    <a:ext uri="{9D8B030D-6E8A-4147-A177-3AD203B41FA5}">
                      <a16:colId xmlns:a16="http://schemas.microsoft.com/office/drawing/2014/main" val="3723477577"/>
                    </a:ext>
                  </a:extLst>
                </a:gridCol>
                <a:gridCol w="434918">
                  <a:extLst>
                    <a:ext uri="{9D8B030D-6E8A-4147-A177-3AD203B41FA5}">
                      <a16:colId xmlns:a16="http://schemas.microsoft.com/office/drawing/2014/main" val="3227623521"/>
                    </a:ext>
                  </a:extLst>
                </a:gridCol>
                <a:gridCol w="6483928">
                  <a:extLst>
                    <a:ext uri="{9D8B030D-6E8A-4147-A177-3AD203B41FA5}">
                      <a16:colId xmlns:a16="http://schemas.microsoft.com/office/drawing/2014/main" val="3301883953"/>
                    </a:ext>
                  </a:extLst>
                </a:gridCol>
                <a:gridCol w="1376587">
                  <a:extLst>
                    <a:ext uri="{9D8B030D-6E8A-4147-A177-3AD203B41FA5}">
                      <a16:colId xmlns:a16="http://schemas.microsoft.com/office/drawing/2014/main" val="1759844796"/>
                    </a:ext>
                  </a:extLst>
                </a:gridCol>
                <a:gridCol w="2149435">
                  <a:extLst>
                    <a:ext uri="{9D8B030D-6E8A-4147-A177-3AD203B41FA5}">
                      <a16:colId xmlns:a16="http://schemas.microsoft.com/office/drawing/2014/main" val="3494506197"/>
                    </a:ext>
                  </a:extLst>
                </a:gridCol>
              </a:tblGrid>
              <a:tr h="46298">
                <a:tc>
                  <a:txBody>
                    <a:bodyPr/>
                    <a:lstStyle/>
                    <a:p>
                      <a:pPr algn="just">
                        <a:lnSpc>
                          <a:spcPct val="107000"/>
                        </a:lnSpc>
                        <a:spcAft>
                          <a:spcPts val="300"/>
                        </a:spcAft>
                      </a:pPr>
                      <a:endParaRPr lang="tr-TR" sz="1600" kern="100" dirty="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latin typeface="+mn-lt"/>
                        </a:rPr>
                        <a:t>No</a:t>
                      </a:r>
                      <a:endParaRPr lang="tr-TR" sz="1600" kern="10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latin typeface="+mn-lt"/>
                        </a:rPr>
                        <a:t>Questions</a:t>
                      </a:r>
                      <a:endParaRPr lang="tr-TR" sz="1600" kern="10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a:effectLst/>
                          <a:latin typeface="+mn-lt"/>
                        </a:rPr>
                        <a:t>Reference period</a:t>
                      </a:r>
                      <a:endParaRPr lang="tr-TR" sz="1600" kern="10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latin typeface="+mn-lt"/>
                        </a:rPr>
                        <a:t>Types of ALE</a:t>
                      </a:r>
                      <a:endParaRPr lang="tr-TR" sz="1600" kern="100" dirty="0">
                        <a:effectLst/>
                        <a:latin typeface="+mn-lt"/>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3609864737"/>
                  </a:ext>
                </a:extLst>
              </a:tr>
              <a:tr h="1259244">
                <a:tc>
                  <a:txBody>
                    <a:bodyPr/>
                    <a:lstStyle/>
                    <a:p>
                      <a:pPr marL="0" marR="0" lvl="0" indent="0" algn="just" defTabSz="914400" rtl="0" eaLnBrk="1" fontAlgn="auto" latinLnBrk="0" hangingPunct="1">
                        <a:lnSpc>
                          <a:spcPct val="107000"/>
                        </a:lnSpc>
                        <a:spcBef>
                          <a:spcPts val="0"/>
                        </a:spcBef>
                        <a:spcAft>
                          <a:spcPts val="300"/>
                        </a:spcAft>
                        <a:buClrTx/>
                        <a:buSzTx/>
                        <a:buFontTx/>
                        <a:buNone/>
                        <a:tabLst/>
                        <a:defRPr/>
                      </a:pPr>
                      <a:r>
                        <a:rPr lang="en-GB" sz="1600" kern="100" dirty="0">
                          <a:effectLst/>
                          <a:latin typeface="+mn-lt"/>
                        </a:rPr>
                        <a:t>AES 2016</a:t>
                      </a:r>
                      <a:endParaRPr lang="tr-TR" sz="1600" kern="100" dirty="0">
                        <a:effectLst/>
                        <a:latin typeface="+mn-lt"/>
                        <a:ea typeface="DengXian" panose="02010600030101010101" pitchFamily="2" charset="-122"/>
                        <a:cs typeface="Arial" panose="020B0604020202020204" pitchFamily="34" charset="0"/>
                      </a:endParaRPr>
                    </a:p>
                    <a:p>
                      <a:pPr algn="just">
                        <a:lnSpc>
                          <a:spcPct val="107000"/>
                        </a:lnSpc>
                        <a:spcAft>
                          <a:spcPts val="300"/>
                        </a:spcAft>
                      </a:pPr>
                      <a:endParaRPr lang="tr-TR" sz="1600" kern="100" dirty="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kern="100" dirty="0">
                          <a:effectLst/>
                          <a:latin typeface="+mn-lt"/>
                          <a:ea typeface="DengXian" panose="02010600030101010101" pitchFamily="2" charset="-122"/>
                          <a:cs typeface="Arial" panose="020B0604020202020204" pitchFamily="34" charset="0"/>
                        </a:rPr>
                        <a:t>1-2</a:t>
                      </a:r>
                      <a:endParaRPr lang="tr-TR" sz="1600" kern="100" dirty="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7000"/>
                        </a:lnSpc>
                        <a:spcAft>
                          <a:spcPts val="300"/>
                        </a:spcAft>
                      </a:pPr>
                      <a:r>
                        <a:rPr lang="en-GB" sz="1600" b="1" kern="100" dirty="0">
                          <a:effectLst/>
                          <a:latin typeface="+mn-lt"/>
                        </a:rPr>
                        <a:t>If you think about the last 3 years, that is since …, have you...? /</a:t>
                      </a:r>
                    </a:p>
                    <a:p>
                      <a:pPr algn="just">
                        <a:lnSpc>
                          <a:spcPct val="107000"/>
                        </a:lnSpc>
                        <a:spcAft>
                          <a:spcPts val="300"/>
                        </a:spcAft>
                      </a:pPr>
                      <a:r>
                        <a:rPr lang="en-GB" sz="1600" b="1" kern="100" dirty="0">
                          <a:effectLst/>
                          <a:latin typeface="+mn-lt"/>
                        </a:rPr>
                        <a:t>During the last 12 months, that is, since .., have you …? </a:t>
                      </a:r>
                      <a:endParaRPr lang="tr-TR" sz="1600" b="1"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Worked towards or completed a qualification?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Worked towards or completed a formal apprenticeship at any level (including trade/advanced/foundation/ modern apprenticeships) which will lead or led to a qualification?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Been on any taught courses designed to help you develop skills that you might use in a job?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Received any supervised training while you were actually doing a job. By this I mean when a manager or experienced colleague has spent time with you helping you learn or develop skills as you do specific tasks at work?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Attended any adult education classes, including evening classes?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Attended any courses or received any instruction or tuition in driving, playing a musical instrument, in an art or craft, a sport or any other practical skill?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Learnt from a package of materials provided by employer, college, commercial organisation or training provider?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Been on any other taught course or received any other instruction or tuition in anything, for example attending a workshops or seminars? </a:t>
                      </a:r>
                      <a:endParaRPr lang="tr-TR" sz="1600" kern="100" dirty="0">
                        <a:effectLst/>
                        <a:latin typeface="+mn-lt"/>
                      </a:endParaRPr>
                    </a:p>
                    <a:p>
                      <a:pPr marL="342900" lvl="0" indent="-342900" algn="just">
                        <a:lnSpc>
                          <a:spcPct val="107000"/>
                        </a:lnSpc>
                        <a:spcAft>
                          <a:spcPts val="300"/>
                        </a:spcAft>
                        <a:buFont typeface="+mj-lt"/>
                        <a:buAutoNum type="arabicPeriod"/>
                        <a:tabLst>
                          <a:tab pos="228600" algn="l"/>
                        </a:tabLst>
                      </a:pPr>
                      <a:r>
                        <a:rPr lang="en-GB" sz="1600" kern="100" dirty="0">
                          <a:effectLst/>
                          <a:latin typeface="+mn-lt"/>
                        </a:rPr>
                        <a:t>None of the above? </a:t>
                      </a:r>
                      <a:endParaRPr lang="tr-TR" sz="1600" kern="100" dirty="0">
                        <a:effectLst/>
                        <a:latin typeface="+mn-lt"/>
                        <a:ea typeface="DengXian" panose="02010600030101010101" pitchFamily="2" charset="-122"/>
                        <a:cs typeface="Arial" panose="020B0604020202020204" pitchFamily="34" charset="0"/>
                      </a:endParaRPr>
                    </a:p>
                  </a:txBody>
                  <a:tcPr marL="13938" marR="13938" marT="0" marB="0"/>
                </a:tc>
                <a:tc>
                  <a:txBody>
                    <a:bodyPr/>
                    <a:lstStyle/>
                    <a:p>
                      <a:pPr marL="0" marR="0" lvl="0" indent="0" algn="just" defTabSz="914400" rtl="0" eaLnBrk="1" fontAlgn="auto" latinLnBrk="0" hangingPunct="1">
                        <a:lnSpc>
                          <a:spcPct val="107000"/>
                        </a:lnSpc>
                        <a:spcBef>
                          <a:spcPts val="0"/>
                        </a:spcBef>
                        <a:spcAft>
                          <a:spcPts val="300"/>
                        </a:spcAft>
                        <a:buClrTx/>
                        <a:buSzTx/>
                        <a:buFontTx/>
                        <a:buNone/>
                        <a:tabLst/>
                        <a:defRPr/>
                      </a:pPr>
                      <a:r>
                        <a:rPr lang="en-GB" sz="1600" kern="100" dirty="0">
                          <a:effectLst/>
                          <a:latin typeface="+mn-lt"/>
                        </a:rPr>
                        <a:t>The last 3 years/ </a:t>
                      </a:r>
                    </a:p>
                    <a:p>
                      <a:pPr marL="0" marR="0" lvl="0" indent="0" algn="l" defTabSz="914400" rtl="0" eaLnBrk="1" fontAlgn="auto" latinLnBrk="0" hangingPunct="1">
                        <a:lnSpc>
                          <a:spcPct val="107000"/>
                        </a:lnSpc>
                        <a:spcBef>
                          <a:spcPts val="0"/>
                        </a:spcBef>
                        <a:spcAft>
                          <a:spcPts val="300"/>
                        </a:spcAft>
                        <a:buClrTx/>
                        <a:buSzTx/>
                        <a:buFontTx/>
                        <a:buNone/>
                        <a:tabLst/>
                        <a:defRPr/>
                      </a:pPr>
                      <a:r>
                        <a:rPr lang="en-GB" sz="1600" kern="100" dirty="0">
                          <a:effectLst/>
                          <a:latin typeface="+mn-lt"/>
                        </a:rPr>
                        <a:t>The last 12 months</a:t>
                      </a:r>
                      <a:endParaRPr lang="tr-TR" sz="1600" kern="100" dirty="0">
                        <a:effectLst/>
                        <a:latin typeface="+mn-lt"/>
                      </a:endParaRPr>
                    </a:p>
                  </a:txBody>
                  <a:tcPr marL="13938" marR="13938" marT="0" marB="0"/>
                </a:tc>
                <a:tc>
                  <a:txBody>
                    <a:bodyPr/>
                    <a:lstStyle/>
                    <a:p>
                      <a:pPr algn="just">
                        <a:lnSpc>
                          <a:spcPct val="107000"/>
                        </a:lnSpc>
                        <a:spcAft>
                          <a:spcPts val="300"/>
                        </a:spcAft>
                      </a:pPr>
                      <a:r>
                        <a:rPr lang="en-GB" sz="1600" kern="100" dirty="0">
                          <a:effectLst/>
                          <a:latin typeface="+mn-lt"/>
                        </a:rPr>
                        <a:t>1. Formal education </a:t>
                      </a:r>
                      <a:endParaRPr lang="tr-TR" sz="1600" kern="100" dirty="0">
                        <a:effectLst/>
                        <a:latin typeface="+mn-lt"/>
                      </a:endParaRPr>
                    </a:p>
                    <a:p>
                      <a:pPr algn="l">
                        <a:lnSpc>
                          <a:spcPct val="107000"/>
                        </a:lnSpc>
                        <a:spcAft>
                          <a:spcPts val="300"/>
                        </a:spcAft>
                      </a:pPr>
                      <a:r>
                        <a:rPr lang="en-GB" sz="1600" kern="100" dirty="0">
                          <a:effectLst/>
                          <a:latin typeface="+mn-lt"/>
                        </a:rPr>
                        <a:t>2. Formal education (apprenticeship) </a:t>
                      </a:r>
                      <a:endParaRPr lang="tr-TR" sz="1600" kern="100" dirty="0">
                        <a:effectLst/>
                        <a:latin typeface="+mn-lt"/>
                      </a:endParaRPr>
                    </a:p>
                    <a:p>
                      <a:pPr algn="l">
                        <a:lnSpc>
                          <a:spcPct val="107000"/>
                        </a:lnSpc>
                        <a:spcAft>
                          <a:spcPts val="300"/>
                        </a:spcAft>
                      </a:pPr>
                      <a:r>
                        <a:rPr lang="en-GB" sz="1600" b="1" kern="100" dirty="0">
                          <a:solidFill>
                            <a:srgbClr val="0070C0"/>
                          </a:solidFill>
                          <a:effectLst/>
                          <a:latin typeface="+mn-lt"/>
                        </a:rPr>
                        <a:t>3. Formal or nonformal job-related training </a:t>
                      </a:r>
                      <a:endParaRPr lang="tr-TR" sz="1600" b="1" kern="100" dirty="0">
                        <a:solidFill>
                          <a:srgbClr val="0070C0"/>
                        </a:solidFill>
                        <a:effectLst/>
                        <a:latin typeface="+mn-lt"/>
                      </a:endParaRPr>
                    </a:p>
                    <a:p>
                      <a:pPr algn="l">
                        <a:lnSpc>
                          <a:spcPct val="107000"/>
                        </a:lnSpc>
                        <a:spcAft>
                          <a:spcPts val="300"/>
                        </a:spcAft>
                      </a:pPr>
                      <a:r>
                        <a:rPr lang="en-GB" sz="1600" kern="100" dirty="0">
                          <a:effectLst/>
                          <a:latin typeface="+mn-lt"/>
                        </a:rPr>
                        <a:t>4. Nonformal education (supervised training) </a:t>
                      </a:r>
                      <a:endParaRPr lang="tr-TR" sz="1600" kern="100" dirty="0">
                        <a:effectLst/>
                        <a:latin typeface="+mn-lt"/>
                      </a:endParaRPr>
                    </a:p>
                    <a:p>
                      <a:pPr algn="l">
                        <a:lnSpc>
                          <a:spcPct val="107000"/>
                        </a:lnSpc>
                        <a:spcAft>
                          <a:spcPts val="300"/>
                        </a:spcAft>
                      </a:pPr>
                      <a:r>
                        <a:rPr lang="en-GB" sz="1600" kern="100" dirty="0">
                          <a:effectLst/>
                          <a:latin typeface="+mn-lt"/>
                        </a:rPr>
                        <a:t>5. Nonformal education (adult education and evening </a:t>
                      </a:r>
                      <a:endParaRPr lang="tr-TR" sz="1600" kern="100" dirty="0">
                        <a:effectLst/>
                        <a:latin typeface="+mn-lt"/>
                      </a:endParaRPr>
                    </a:p>
                    <a:p>
                      <a:pPr algn="l">
                        <a:lnSpc>
                          <a:spcPct val="107000"/>
                        </a:lnSpc>
                        <a:spcAft>
                          <a:spcPts val="300"/>
                        </a:spcAft>
                      </a:pPr>
                      <a:r>
                        <a:rPr lang="fr-FR" sz="1600" kern="100" dirty="0">
                          <a:effectLst/>
                          <a:latin typeface="+mn-lt"/>
                        </a:rPr>
                        <a:t>classes) </a:t>
                      </a:r>
                      <a:endParaRPr lang="tr-TR" sz="1600" kern="100" dirty="0">
                        <a:effectLst/>
                        <a:latin typeface="+mn-lt"/>
                      </a:endParaRPr>
                    </a:p>
                    <a:p>
                      <a:pPr algn="l">
                        <a:lnSpc>
                          <a:spcPct val="107000"/>
                        </a:lnSpc>
                        <a:spcAft>
                          <a:spcPts val="300"/>
                        </a:spcAft>
                      </a:pPr>
                      <a:r>
                        <a:rPr lang="fr-FR" sz="1600" kern="100" dirty="0">
                          <a:effectLst/>
                          <a:latin typeface="+mn-lt"/>
                        </a:rPr>
                        <a:t>6. </a:t>
                      </a:r>
                      <a:r>
                        <a:rPr lang="fr-FR" sz="1600" kern="100" dirty="0" err="1">
                          <a:effectLst/>
                          <a:latin typeface="+mn-lt"/>
                        </a:rPr>
                        <a:t>Nonformal</a:t>
                      </a:r>
                      <a:r>
                        <a:rPr lang="fr-FR" sz="1600" kern="100" dirty="0">
                          <a:effectLst/>
                          <a:latin typeface="+mn-lt"/>
                        </a:rPr>
                        <a:t> </a:t>
                      </a:r>
                      <a:r>
                        <a:rPr lang="fr-FR" sz="1600" kern="100" dirty="0" err="1">
                          <a:effectLst/>
                          <a:latin typeface="+mn-lt"/>
                        </a:rPr>
                        <a:t>education</a:t>
                      </a:r>
                      <a:r>
                        <a:rPr lang="fr-FR" sz="1600" kern="100" dirty="0">
                          <a:effectLst/>
                          <a:latin typeface="+mn-lt"/>
                        </a:rPr>
                        <a:t> (</a:t>
                      </a:r>
                      <a:r>
                        <a:rPr lang="fr-FR" sz="1600" kern="100" dirty="0" err="1">
                          <a:effectLst/>
                          <a:latin typeface="+mn-lt"/>
                        </a:rPr>
                        <a:t>psychomotor</a:t>
                      </a:r>
                      <a:r>
                        <a:rPr lang="fr-FR" sz="1600" kern="100" dirty="0">
                          <a:effectLst/>
                          <a:latin typeface="+mn-lt"/>
                        </a:rPr>
                        <a:t> </a:t>
                      </a:r>
                      <a:r>
                        <a:rPr lang="fr-FR" sz="1600" kern="100" dirty="0" err="1">
                          <a:effectLst/>
                          <a:latin typeface="+mn-lt"/>
                        </a:rPr>
                        <a:t>domain</a:t>
                      </a:r>
                      <a:r>
                        <a:rPr lang="fr-FR" sz="1600" kern="100" dirty="0">
                          <a:effectLst/>
                          <a:latin typeface="+mn-lt"/>
                        </a:rPr>
                        <a:t>) </a:t>
                      </a:r>
                      <a:endParaRPr lang="tr-TR" sz="1600" kern="100" dirty="0">
                        <a:effectLst/>
                        <a:latin typeface="+mn-lt"/>
                      </a:endParaRPr>
                    </a:p>
                    <a:p>
                      <a:pPr algn="l">
                        <a:lnSpc>
                          <a:spcPct val="107000"/>
                        </a:lnSpc>
                        <a:spcAft>
                          <a:spcPts val="300"/>
                        </a:spcAft>
                      </a:pPr>
                      <a:r>
                        <a:rPr lang="en-GB" sz="1600" b="1" kern="100" dirty="0">
                          <a:solidFill>
                            <a:srgbClr val="0070C0"/>
                          </a:solidFill>
                          <a:effectLst/>
                          <a:latin typeface="+mn-lt"/>
                        </a:rPr>
                        <a:t>7. Nonformal or informal learning </a:t>
                      </a:r>
                      <a:endParaRPr lang="tr-TR" sz="1600" b="1" kern="100" dirty="0">
                        <a:solidFill>
                          <a:srgbClr val="0070C0"/>
                        </a:solidFill>
                        <a:effectLst/>
                        <a:latin typeface="+mn-lt"/>
                      </a:endParaRPr>
                    </a:p>
                    <a:p>
                      <a:pPr algn="l">
                        <a:lnSpc>
                          <a:spcPct val="107000"/>
                        </a:lnSpc>
                        <a:spcAft>
                          <a:spcPts val="300"/>
                        </a:spcAft>
                      </a:pPr>
                      <a:r>
                        <a:rPr lang="en-GB" sz="1600" kern="100" dirty="0">
                          <a:effectLst/>
                          <a:latin typeface="+mn-lt"/>
                        </a:rPr>
                        <a:t>8. Nonformal education (instruction, tuition, workshops or seminars) </a:t>
                      </a:r>
                      <a:endParaRPr lang="tr-TR" sz="1600" kern="100" dirty="0">
                        <a:effectLst/>
                        <a:latin typeface="+mn-lt"/>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337860046"/>
                  </a:ext>
                </a:extLst>
              </a:tr>
            </a:tbl>
          </a:graphicData>
        </a:graphic>
      </p:graphicFrame>
      <p:sp>
        <p:nvSpPr>
          <p:cNvPr id="7" name="Başlık 1">
            <a:extLst>
              <a:ext uri="{FF2B5EF4-FFF2-40B4-BE49-F238E27FC236}">
                <a16:creationId xmlns:a16="http://schemas.microsoft.com/office/drawing/2014/main" id="{D1F2346D-4286-97E9-DF78-2EE3BC976E8D}"/>
              </a:ext>
            </a:extLst>
          </p:cNvPr>
          <p:cNvSpPr>
            <a:spLocks noGrp="1"/>
          </p:cNvSpPr>
          <p:nvPr>
            <p:ph type="title"/>
          </p:nvPr>
        </p:nvSpPr>
        <p:spPr>
          <a:xfrm>
            <a:off x="1299398" y="285666"/>
            <a:ext cx="10058400" cy="914400"/>
          </a:xfrm>
        </p:spPr>
        <p:txBody>
          <a:bodyPr/>
          <a:lstStyle/>
          <a:p>
            <a:pPr algn="ctr">
              <a:lnSpc>
                <a:spcPct val="107000"/>
              </a:lnSpc>
              <a:spcAft>
                <a:spcPts val="600"/>
              </a:spcAft>
            </a:pPr>
            <a:r>
              <a:rPr lang="en-GB" sz="1800" kern="100" dirty="0">
                <a:effectLst/>
                <a:ea typeface="DengXian" panose="02010600030101010101" pitchFamily="2" charset="-122"/>
                <a:cs typeface="Arial" panose="020B0604020202020204" pitchFamily="34" charset="0"/>
              </a:rPr>
              <a:t>2. The definitions, concepts and measurements related to participation in ALE across the four surveys</a:t>
            </a:r>
            <a:endParaRPr lang="tr-TR" sz="18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807105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a:extLst>
              <a:ext uri="{FF2B5EF4-FFF2-40B4-BE49-F238E27FC236}">
                <a16:creationId xmlns:a16="http://schemas.microsoft.com/office/drawing/2014/main" id="{604BAA78-4DC6-5312-5267-30028D38C3D1}"/>
              </a:ext>
            </a:extLst>
          </p:cNvPr>
          <p:cNvGraphicFramePr>
            <a:graphicFrameLocks noGrp="1"/>
          </p:cNvGraphicFramePr>
          <p:nvPr>
            <p:ph idx="1"/>
            <p:extLst>
              <p:ext uri="{D42A27DB-BD31-4B8C-83A1-F6EECF244321}">
                <p14:modId xmlns:p14="http://schemas.microsoft.com/office/powerpoint/2010/main" val="3888630281"/>
              </p:ext>
            </p:extLst>
          </p:nvPr>
        </p:nvGraphicFramePr>
        <p:xfrm>
          <a:off x="877825" y="1228400"/>
          <a:ext cx="10893551" cy="5320673"/>
        </p:xfrm>
        <a:graphic>
          <a:graphicData uri="http://schemas.openxmlformats.org/drawingml/2006/table">
            <a:tbl>
              <a:tblPr firstRow="1" bandRow="1">
                <a:tableStyleId>{5C22544A-7EE6-4342-B048-85BDC9FD1C3A}</a:tableStyleId>
              </a:tblPr>
              <a:tblGrid>
                <a:gridCol w="710255">
                  <a:extLst>
                    <a:ext uri="{9D8B030D-6E8A-4147-A177-3AD203B41FA5}">
                      <a16:colId xmlns:a16="http://schemas.microsoft.com/office/drawing/2014/main" val="3957867144"/>
                    </a:ext>
                  </a:extLst>
                </a:gridCol>
                <a:gridCol w="466352">
                  <a:extLst>
                    <a:ext uri="{9D8B030D-6E8A-4147-A177-3AD203B41FA5}">
                      <a16:colId xmlns:a16="http://schemas.microsoft.com/office/drawing/2014/main" val="3529398933"/>
                    </a:ext>
                  </a:extLst>
                </a:gridCol>
                <a:gridCol w="6317673">
                  <a:extLst>
                    <a:ext uri="{9D8B030D-6E8A-4147-A177-3AD203B41FA5}">
                      <a16:colId xmlns:a16="http://schemas.microsoft.com/office/drawing/2014/main" val="2700002904"/>
                    </a:ext>
                  </a:extLst>
                </a:gridCol>
                <a:gridCol w="1555667">
                  <a:extLst>
                    <a:ext uri="{9D8B030D-6E8A-4147-A177-3AD203B41FA5}">
                      <a16:colId xmlns:a16="http://schemas.microsoft.com/office/drawing/2014/main" val="905255825"/>
                    </a:ext>
                  </a:extLst>
                </a:gridCol>
                <a:gridCol w="1843604">
                  <a:extLst>
                    <a:ext uri="{9D8B030D-6E8A-4147-A177-3AD203B41FA5}">
                      <a16:colId xmlns:a16="http://schemas.microsoft.com/office/drawing/2014/main" val="4013176844"/>
                    </a:ext>
                  </a:extLst>
                </a:gridCol>
              </a:tblGrid>
              <a:tr h="291473">
                <a:tc>
                  <a:txBody>
                    <a:bodyPr/>
                    <a:lstStyle/>
                    <a:p>
                      <a:pPr algn="just">
                        <a:lnSpc>
                          <a:spcPct val="100000"/>
                        </a:lnSpc>
                        <a:spcBef>
                          <a:spcPts val="0"/>
                        </a:spcBef>
                        <a:spcAft>
                          <a:spcPts val="0"/>
                        </a:spcAft>
                      </a:pPr>
                      <a:endParaRPr lang="tr-TR" sz="1800" kern="100" dirty="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0000"/>
                        </a:lnSpc>
                        <a:spcBef>
                          <a:spcPts val="0"/>
                        </a:spcBef>
                        <a:spcAft>
                          <a:spcPts val="0"/>
                        </a:spcAft>
                      </a:pPr>
                      <a:r>
                        <a:rPr lang="en-GB" sz="1800" kern="100">
                          <a:effectLst/>
                          <a:latin typeface="+mn-lt"/>
                        </a:rPr>
                        <a:t>No</a:t>
                      </a:r>
                      <a:endParaRPr lang="tr-TR" sz="1800" kern="10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0000"/>
                        </a:lnSpc>
                        <a:spcBef>
                          <a:spcPts val="0"/>
                        </a:spcBef>
                        <a:spcAft>
                          <a:spcPts val="0"/>
                        </a:spcAft>
                      </a:pPr>
                      <a:r>
                        <a:rPr lang="en-GB" sz="1800" kern="100">
                          <a:effectLst/>
                          <a:latin typeface="+mn-lt"/>
                        </a:rPr>
                        <a:t>Questions</a:t>
                      </a:r>
                      <a:endParaRPr lang="tr-TR" sz="1800" kern="10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0000"/>
                        </a:lnSpc>
                        <a:spcBef>
                          <a:spcPts val="0"/>
                        </a:spcBef>
                        <a:spcAft>
                          <a:spcPts val="0"/>
                        </a:spcAft>
                      </a:pPr>
                      <a:r>
                        <a:rPr lang="en-GB" sz="1800" kern="100">
                          <a:effectLst/>
                          <a:latin typeface="+mn-lt"/>
                        </a:rPr>
                        <a:t>Reference period</a:t>
                      </a:r>
                      <a:endParaRPr lang="tr-TR" sz="1800" kern="100">
                        <a:effectLst/>
                        <a:latin typeface="+mn-lt"/>
                        <a:ea typeface="DengXian" panose="02010600030101010101" pitchFamily="2" charset="-122"/>
                        <a:cs typeface="Arial" panose="020B0604020202020204" pitchFamily="34" charset="0"/>
                      </a:endParaRPr>
                    </a:p>
                  </a:txBody>
                  <a:tcPr marL="13938" marR="13938" marT="0" marB="0"/>
                </a:tc>
                <a:tc>
                  <a:txBody>
                    <a:bodyPr/>
                    <a:lstStyle/>
                    <a:p>
                      <a:pPr algn="just">
                        <a:lnSpc>
                          <a:spcPct val="100000"/>
                        </a:lnSpc>
                        <a:spcBef>
                          <a:spcPts val="0"/>
                        </a:spcBef>
                        <a:spcAft>
                          <a:spcPts val="0"/>
                        </a:spcAft>
                      </a:pPr>
                      <a:r>
                        <a:rPr lang="en-GB" sz="1800" kern="100" dirty="0">
                          <a:effectLst/>
                          <a:latin typeface="+mn-lt"/>
                        </a:rPr>
                        <a:t>Types of ALE</a:t>
                      </a:r>
                      <a:endParaRPr lang="tr-TR" sz="1800" kern="100" dirty="0">
                        <a:effectLst/>
                        <a:latin typeface="+mn-lt"/>
                        <a:ea typeface="DengXian" panose="02010600030101010101" pitchFamily="2" charset="-122"/>
                        <a:cs typeface="Arial" panose="020B0604020202020204" pitchFamily="34" charset="0"/>
                      </a:endParaRPr>
                    </a:p>
                  </a:txBody>
                  <a:tcPr marL="13938" marR="13938" marT="0" marB="0"/>
                </a:tc>
                <a:extLst>
                  <a:ext uri="{0D108BD9-81ED-4DB2-BD59-A6C34878D82A}">
                    <a16:rowId xmlns:a16="http://schemas.microsoft.com/office/drawing/2014/main" val="1924058062"/>
                  </a:ext>
                </a:extLst>
              </a:tr>
              <a:tr h="25892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mn-lt"/>
                        </a:rPr>
                        <a:t>AES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mn-lt"/>
                        </a:rPr>
                        <a:t>2016</a:t>
                      </a:r>
                      <a:endParaRPr lang="tr-TR" sz="1800" kern="100" dirty="0">
                        <a:effectLst/>
                        <a:latin typeface="+mn-lt"/>
                        <a:ea typeface="DengXian" panose="02010600030101010101" pitchFamily="2" charset="-122"/>
                        <a:cs typeface="Arial" panose="020B0604020202020204" pitchFamily="34" charset="0"/>
                      </a:endParaRPr>
                    </a:p>
                    <a:p>
                      <a:pPr>
                        <a:lnSpc>
                          <a:spcPct val="100000"/>
                        </a:lnSpc>
                        <a:spcBef>
                          <a:spcPts val="0"/>
                        </a:spcBef>
                        <a:spcAft>
                          <a:spcPts val="0"/>
                        </a:spcAft>
                      </a:pPr>
                      <a:endParaRPr lang="en-GB" sz="1800" dirty="0">
                        <a:latin typeface="+mn-lt"/>
                      </a:endParaRPr>
                    </a:p>
                  </a:txBody>
                  <a:tcPr/>
                </a:tc>
                <a:tc>
                  <a:txBody>
                    <a:bodyPr/>
                    <a:lstStyle/>
                    <a:p>
                      <a:pPr>
                        <a:lnSpc>
                          <a:spcPct val="100000"/>
                        </a:lnSpc>
                        <a:spcBef>
                          <a:spcPts val="0"/>
                        </a:spcBef>
                        <a:spcAft>
                          <a:spcPts val="0"/>
                        </a:spcAft>
                      </a:pPr>
                      <a:r>
                        <a:rPr lang="en-GB" sz="1800" dirty="0">
                          <a:latin typeface="+mn-lt"/>
                        </a:rPr>
                        <a:t>3-4</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mn-lt"/>
                        </a:rPr>
                        <a:t>During the last 12 months, apart from the activities mentioned earlier, have you deliberately tried to learn anything at work or during your free time to improve your knowledge or skills through the following means... /</a:t>
                      </a:r>
                      <a:endParaRPr lang="tr-TR" sz="1800" b="1" kern="100" dirty="0">
                        <a:effectLst/>
                        <a:latin typeface="+mn-lt"/>
                      </a:endParaRPr>
                    </a:p>
                    <a:p>
                      <a:pPr algn="just">
                        <a:lnSpc>
                          <a:spcPct val="100000"/>
                        </a:lnSpc>
                        <a:spcBef>
                          <a:spcPts val="0"/>
                        </a:spcBef>
                        <a:spcAft>
                          <a:spcPts val="0"/>
                        </a:spcAft>
                      </a:pPr>
                      <a:r>
                        <a:rPr lang="en-GB" sz="1800" b="1" kern="100" dirty="0">
                          <a:effectLst/>
                          <a:latin typeface="+mn-lt"/>
                        </a:rPr>
                        <a:t>If you think about the last 3 years instead, that is since …, have you deliberately tried to learn anything at work or during your free time to improve your knowledge or skills through ...</a:t>
                      </a:r>
                      <a:endParaRPr lang="tr-TR" sz="1800" b="1"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Learning from a family member, friend or colleague </a:t>
                      </a:r>
                      <a:endParaRPr lang="tr-TR" sz="1800"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Learning by using printed material such as books or magazines </a:t>
                      </a:r>
                      <a:endParaRPr lang="tr-TR" sz="1800"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Learning using a computer, tablet or smartphone (either online or offline) </a:t>
                      </a:r>
                      <a:endParaRPr lang="tr-TR" sz="1800"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Learning through watching television, </a:t>
                      </a:r>
                      <a:r>
                        <a:rPr lang="en-GB" sz="1800" kern="100" dirty="0" err="1">
                          <a:effectLst/>
                          <a:latin typeface="+mn-lt"/>
                        </a:rPr>
                        <a:t>dvd</a:t>
                      </a:r>
                      <a:r>
                        <a:rPr lang="en-GB" sz="1800" kern="100" dirty="0">
                          <a:effectLst/>
                          <a:latin typeface="+mn-lt"/>
                        </a:rPr>
                        <a:t> or </a:t>
                      </a:r>
                      <a:r>
                        <a:rPr lang="en-GB" sz="1800" kern="100" dirty="0" err="1">
                          <a:effectLst/>
                          <a:latin typeface="+mn-lt"/>
                        </a:rPr>
                        <a:t>blu</a:t>
                      </a:r>
                      <a:r>
                        <a:rPr lang="en-GB" sz="1800" kern="100" dirty="0">
                          <a:effectLst/>
                          <a:latin typeface="+mn-lt"/>
                        </a:rPr>
                        <a:t>-rays or listening to the radio </a:t>
                      </a:r>
                      <a:endParaRPr lang="tr-TR" sz="1800"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Learning by taking guided tours of museums, historical, natural or industrial sites </a:t>
                      </a:r>
                      <a:endParaRPr lang="tr-TR" sz="1800"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Learning by visiting libraries or other learning resource centres </a:t>
                      </a:r>
                      <a:endParaRPr lang="tr-TR" sz="1800" kern="100" dirty="0">
                        <a:effectLst/>
                        <a:latin typeface="+mn-lt"/>
                      </a:endParaRPr>
                    </a:p>
                    <a:p>
                      <a:pPr marL="342900" lvl="0" indent="-342900" algn="just">
                        <a:lnSpc>
                          <a:spcPct val="100000"/>
                        </a:lnSpc>
                        <a:spcBef>
                          <a:spcPts val="0"/>
                        </a:spcBef>
                        <a:spcAft>
                          <a:spcPts val="0"/>
                        </a:spcAft>
                        <a:buFont typeface="+mj-lt"/>
                        <a:buAutoNum type="arabicPeriod"/>
                        <a:tabLst>
                          <a:tab pos="228600" algn="l"/>
                        </a:tabLst>
                      </a:pPr>
                      <a:r>
                        <a:rPr lang="en-GB" sz="1800" kern="100" dirty="0">
                          <a:effectLst/>
                          <a:latin typeface="+mn-lt"/>
                        </a:rPr>
                        <a:t>None of these </a:t>
                      </a:r>
                      <a:endParaRPr lang="tr-TR" sz="1800" kern="100" dirty="0">
                        <a:effectLst/>
                        <a:latin typeface="+mn-lt"/>
                      </a:endParaRPr>
                    </a:p>
                    <a:p>
                      <a:pPr>
                        <a:lnSpc>
                          <a:spcPct val="100000"/>
                        </a:lnSpc>
                        <a:spcBef>
                          <a:spcPts val="0"/>
                        </a:spcBef>
                        <a:spcAft>
                          <a:spcPts val="0"/>
                        </a:spcAft>
                      </a:pPr>
                      <a:endParaRPr lang="en-GB" sz="18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mn-lt"/>
                        </a:rPr>
                        <a:t>The last 3 years/ The last 12 months</a:t>
                      </a:r>
                      <a:endParaRPr lang="tr-TR" sz="1800" kern="100" dirty="0">
                        <a:effectLst/>
                        <a:latin typeface="+mn-lt"/>
                      </a:endParaRPr>
                    </a:p>
                    <a:p>
                      <a:pPr>
                        <a:lnSpc>
                          <a:spcPct val="100000"/>
                        </a:lnSpc>
                        <a:spcBef>
                          <a:spcPts val="0"/>
                        </a:spcBef>
                        <a:spcAft>
                          <a:spcPts val="0"/>
                        </a:spcAft>
                      </a:pPr>
                      <a:endParaRPr lang="en-GB" sz="20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mn-lt"/>
                        </a:rPr>
                        <a:t>Informal learning in the last 3 years (through a wide range of people, materials, places, and technology)</a:t>
                      </a:r>
                      <a:endParaRPr lang="tr-TR" sz="1800" kern="100" dirty="0">
                        <a:effectLst/>
                        <a:latin typeface="+mn-lt"/>
                        <a:ea typeface="DengXian" panose="02010600030101010101" pitchFamily="2" charset="-122"/>
                        <a:cs typeface="Arial" panose="020B0604020202020204" pitchFamily="34" charset="0"/>
                      </a:endParaRPr>
                    </a:p>
                    <a:p>
                      <a:pPr>
                        <a:lnSpc>
                          <a:spcPct val="100000"/>
                        </a:lnSpc>
                        <a:spcBef>
                          <a:spcPts val="0"/>
                        </a:spcBef>
                        <a:spcAft>
                          <a:spcPts val="0"/>
                        </a:spcAft>
                      </a:pPr>
                      <a:endParaRPr lang="en-GB" sz="1800" dirty="0">
                        <a:latin typeface="+mn-lt"/>
                      </a:endParaRPr>
                    </a:p>
                  </a:txBody>
                  <a:tcPr/>
                </a:tc>
                <a:extLst>
                  <a:ext uri="{0D108BD9-81ED-4DB2-BD59-A6C34878D82A}">
                    <a16:rowId xmlns:a16="http://schemas.microsoft.com/office/drawing/2014/main" val="4072975912"/>
                  </a:ext>
                </a:extLst>
              </a:tr>
            </a:tbl>
          </a:graphicData>
        </a:graphic>
      </p:graphicFrame>
      <p:sp>
        <p:nvSpPr>
          <p:cNvPr id="4" name="Slayt Numarası Yer Tutucusu 3">
            <a:extLst>
              <a:ext uri="{FF2B5EF4-FFF2-40B4-BE49-F238E27FC236}">
                <a16:creationId xmlns:a16="http://schemas.microsoft.com/office/drawing/2014/main" id="{E65A90D4-552B-6CAB-34DB-A80BA83E566C}"/>
              </a:ext>
            </a:extLst>
          </p:cNvPr>
          <p:cNvSpPr>
            <a:spLocks noGrp="1"/>
          </p:cNvSpPr>
          <p:nvPr>
            <p:ph type="sldNum" sz="quarter" idx="11"/>
          </p:nvPr>
        </p:nvSpPr>
        <p:spPr/>
        <p:txBody>
          <a:bodyPr/>
          <a:lstStyle/>
          <a:p>
            <a:fld id="{75DF2D63-3FF5-D547-96B9-BE9CCD1ABA58}" type="slidenum">
              <a:rPr lang="en-US" smtClean="0"/>
              <a:t>30</a:t>
            </a:fld>
            <a:endParaRPr lang="en-US" dirty="0"/>
          </a:p>
        </p:txBody>
      </p:sp>
      <p:sp>
        <p:nvSpPr>
          <p:cNvPr id="6" name="Alt Bilgi Yer Tutucusu 4">
            <a:extLst>
              <a:ext uri="{FF2B5EF4-FFF2-40B4-BE49-F238E27FC236}">
                <a16:creationId xmlns:a16="http://schemas.microsoft.com/office/drawing/2014/main" id="{CB5EF5A1-1BF4-6BD0-96D2-5855C9C7FA97}"/>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
        <p:nvSpPr>
          <p:cNvPr id="7" name="Başlık 1">
            <a:extLst>
              <a:ext uri="{FF2B5EF4-FFF2-40B4-BE49-F238E27FC236}">
                <a16:creationId xmlns:a16="http://schemas.microsoft.com/office/drawing/2014/main" id="{6642F394-57B7-2224-8F4C-B5342BCBBABF}"/>
              </a:ext>
            </a:extLst>
          </p:cNvPr>
          <p:cNvSpPr txBox="1">
            <a:spLocks/>
          </p:cNvSpPr>
          <p:nvPr/>
        </p:nvSpPr>
        <p:spPr>
          <a:xfrm>
            <a:off x="1291402" y="309662"/>
            <a:ext cx="10058400" cy="9144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a:lstStyle>
          <a:p>
            <a:pPr algn="ctr">
              <a:lnSpc>
                <a:spcPct val="107000"/>
              </a:lnSpc>
              <a:spcAft>
                <a:spcPts val="600"/>
              </a:spcAft>
            </a:pPr>
            <a:r>
              <a:rPr lang="en-GB" sz="2000" kern="100" dirty="0">
                <a:ea typeface="DengXian" panose="02010600030101010101" pitchFamily="2" charset="-122"/>
                <a:cs typeface="Arial" panose="020B0604020202020204" pitchFamily="34" charset="0"/>
              </a:rPr>
              <a:t>2. The definitions, concepts and measurements related to participation in ALE across the four surveys</a:t>
            </a:r>
            <a:endParaRPr lang="tr-TR" sz="2000" kern="100" dirty="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681659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a:extLst>
              <a:ext uri="{FF2B5EF4-FFF2-40B4-BE49-F238E27FC236}">
                <a16:creationId xmlns:a16="http://schemas.microsoft.com/office/drawing/2014/main" id="{1D5CF9FA-1DAF-509E-6AF4-FCE9223DD506}"/>
              </a:ext>
            </a:extLst>
          </p:cNvPr>
          <p:cNvGraphicFramePr>
            <a:graphicFrameLocks noGrp="1"/>
          </p:cNvGraphicFramePr>
          <p:nvPr>
            <p:ph idx="1"/>
            <p:extLst>
              <p:ext uri="{D42A27DB-BD31-4B8C-83A1-F6EECF244321}">
                <p14:modId xmlns:p14="http://schemas.microsoft.com/office/powerpoint/2010/main" val="42657604"/>
              </p:ext>
            </p:extLst>
          </p:nvPr>
        </p:nvGraphicFramePr>
        <p:xfrm>
          <a:off x="877824" y="1211838"/>
          <a:ext cx="10893553" cy="5141461"/>
        </p:xfrm>
        <a:graphic>
          <a:graphicData uri="http://schemas.openxmlformats.org/drawingml/2006/table">
            <a:tbl>
              <a:tblPr firstRow="1" firstCol="1" bandRow="1">
                <a:tableStyleId>{5C22544A-7EE6-4342-B048-85BDC9FD1C3A}</a:tableStyleId>
              </a:tblPr>
              <a:tblGrid>
                <a:gridCol w="456344">
                  <a:extLst>
                    <a:ext uri="{9D8B030D-6E8A-4147-A177-3AD203B41FA5}">
                      <a16:colId xmlns:a16="http://schemas.microsoft.com/office/drawing/2014/main" val="1927250630"/>
                    </a:ext>
                  </a:extLst>
                </a:gridCol>
                <a:gridCol w="267136">
                  <a:extLst>
                    <a:ext uri="{9D8B030D-6E8A-4147-A177-3AD203B41FA5}">
                      <a16:colId xmlns:a16="http://schemas.microsoft.com/office/drawing/2014/main" val="4098220797"/>
                    </a:ext>
                  </a:extLst>
                </a:gridCol>
                <a:gridCol w="6574193">
                  <a:extLst>
                    <a:ext uri="{9D8B030D-6E8A-4147-A177-3AD203B41FA5}">
                      <a16:colId xmlns:a16="http://schemas.microsoft.com/office/drawing/2014/main" val="1475815879"/>
                    </a:ext>
                  </a:extLst>
                </a:gridCol>
                <a:gridCol w="1448957">
                  <a:extLst>
                    <a:ext uri="{9D8B030D-6E8A-4147-A177-3AD203B41FA5}">
                      <a16:colId xmlns:a16="http://schemas.microsoft.com/office/drawing/2014/main" val="3263555189"/>
                    </a:ext>
                  </a:extLst>
                </a:gridCol>
                <a:gridCol w="2146923">
                  <a:extLst>
                    <a:ext uri="{9D8B030D-6E8A-4147-A177-3AD203B41FA5}">
                      <a16:colId xmlns:a16="http://schemas.microsoft.com/office/drawing/2014/main" val="416746876"/>
                    </a:ext>
                  </a:extLst>
                </a:gridCol>
              </a:tblGrid>
              <a:tr h="259572">
                <a:tc>
                  <a:txBody>
                    <a:bodyPr/>
                    <a:lstStyle/>
                    <a:p>
                      <a:pPr algn="just">
                        <a:lnSpc>
                          <a:spcPct val="107000"/>
                        </a:lnSpc>
                        <a:spcAft>
                          <a:spcPts val="300"/>
                        </a:spcAft>
                      </a:pP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No</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Questions</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Reference period</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Types of ALE</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3899782155"/>
                  </a:ext>
                </a:extLst>
              </a:tr>
              <a:tr h="526860">
                <a:tc>
                  <a:txBody>
                    <a:bodyPr/>
                    <a:lstStyle/>
                    <a:p>
                      <a:pPr algn="just">
                        <a:lnSpc>
                          <a:spcPct val="107000"/>
                        </a:lnSpc>
                        <a:spcAft>
                          <a:spcPts val="300"/>
                        </a:spcAft>
                      </a:pPr>
                      <a:r>
                        <a:rPr lang="en-GB" sz="1600" kern="100">
                          <a:effectLst/>
                        </a:rPr>
                        <a:t>LFS 2022</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1</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Are you currently working or studying towards any qualifications?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Current</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Formal education</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3146199334"/>
                  </a:ext>
                </a:extLst>
              </a:tr>
              <a:tr h="526860">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2</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Are you on a full or part-time course, a medical or nursing course, a sandwich course, or some other kind of course? </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Current</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Formal education</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678243728"/>
                  </a:ext>
                </a:extLst>
              </a:tr>
              <a:tr h="818088">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3</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In the 3 months since [date] have you taken part in any education or any training connected with your job or a job that you might be able to do in the future (including courses that you have told me about already)? </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The last 3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b="1" kern="100" dirty="0">
                          <a:solidFill>
                            <a:srgbClr val="0070C0"/>
                          </a:solidFill>
                          <a:effectLst/>
                        </a:rPr>
                        <a:t>Formal or nonformal education (job-related)</a:t>
                      </a:r>
                      <a:endParaRPr lang="tr-TR" sz="1600" b="1" kern="100" dirty="0">
                        <a:solidFill>
                          <a:srgbClr val="0070C0"/>
                        </a:solidFill>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1552810559"/>
                  </a:ext>
                </a:extLst>
              </a:tr>
              <a:tr h="526860">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4</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And did you take part in any of that education or training in the 4 weeks ending Sunday the [date]? </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The last 4 weeks</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b="1" kern="100" dirty="0">
                          <a:solidFill>
                            <a:srgbClr val="0070C0"/>
                          </a:solidFill>
                          <a:effectLst/>
                        </a:rPr>
                        <a:t>Formal or nonformal education (job-related) </a:t>
                      </a:r>
                      <a:endParaRPr lang="tr-TR" sz="1600" b="1" kern="100" dirty="0">
                        <a:solidFill>
                          <a:srgbClr val="0070C0"/>
                        </a:solidFill>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2066151401"/>
                  </a:ext>
                </a:extLst>
              </a:tr>
              <a:tr h="611413">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5</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May I just check, in the last 3 months, beginning [date], has your (previous or current) employer offered you any training or education either on, or away from, your job?</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The last 3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Nonformal education (on-the-job or off-the job)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2931845181"/>
                  </a:ext>
                </a:extLst>
              </a:tr>
              <a:tr h="818088">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6</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(Other than the learning, studying and work-related training you have already told me about) During the last 3 months have you received any other tuition or attended any other taught classes, for work or for yourself?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The last 3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Nonformal education (either job-related or not)</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2574666428"/>
                  </a:ext>
                </a:extLst>
              </a:tr>
              <a:tr h="526860">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7</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During the last 3 months have you taken part in any other learning activities that did not involve taught classes, such as self-learning?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The last 3 months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Informal learning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2400043423"/>
                  </a:ext>
                </a:extLst>
              </a:tr>
              <a:tr h="526860">
                <a:tc>
                  <a:txBody>
                    <a:bodyPr/>
                    <a:lstStyle/>
                    <a:p>
                      <a:pPr algn="just">
                        <a:lnSpc>
                          <a:spcPct val="107000"/>
                        </a:lnSpc>
                        <a:spcAft>
                          <a:spcPts val="300"/>
                        </a:spcAft>
                      </a:pPr>
                      <a:r>
                        <a:rPr lang="en-GB" sz="1600" kern="100">
                          <a:effectLst/>
                        </a:rPr>
                        <a:t>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8</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Did you take part in any of this learning that did not involve taught classes in the last 4 weeks? </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a:effectLst/>
                        </a:rPr>
                        <a:t>The last 4 weeks</a:t>
                      </a:r>
                      <a:endParaRPr lang="tr-TR" sz="1600" kern="10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tc>
                  <a:txBody>
                    <a:bodyPr/>
                    <a:lstStyle/>
                    <a:p>
                      <a:pPr algn="just">
                        <a:lnSpc>
                          <a:spcPct val="107000"/>
                        </a:lnSpc>
                        <a:spcAft>
                          <a:spcPts val="300"/>
                        </a:spcAft>
                      </a:pPr>
                      <a:r>
                        <a:rPr lang="en-GB" sz="1600" kern="100" dirty="0">
                          <a:effectLst/>
                        </a:rPr>
                        <a:t>Informal learning </a:t>
                      </a:r>
                      <a:endParaRPr lang="tr-TR" sz="1600" kern="100" dirty="0">
                        <a:effectLst/>
                        <a:latin typeface="Aptos" panose="020B0004020202020204" pitchFamily="34" charset="0"/>
                        <a:ea typeface="DengXian" panose="02010600030101010101" pitchFamily="2" charset="-122"/>
                        <a:cs typeface="Arial" panose="020B0604020202020204" pitchFamily="34" charset="0"/>
                      </a:endParaRPr>
                    </a:p>
                  </a:txBody>
                  <a:tcPr marL="13943" marR="13943" marT="0" marB="0"/>
                </a:tc>
                <a:extLst>
                  <a:ext uri="{0D108BD9-81ED-4DB2-BD59-A6C34878D82A}">
                    <a16:rowId xmlns:a16="http://schemas.microsoft.com/office/drawing/2014/main" val="576496828"/>
                  </a:ext>
                </a:extLst>
              </a:tr>
            </a:tbl>
          </a:graphicData>
        </a:graphic>
      </p:graphicFrame>
      <p:sp>
        <p:nvSpPr>
          <p:cNvPr id="4" name="Slayt Numarası Yer Tutucusu 3">
            <a:extLst>
              <a:ext uri="{FF2B5EF4-FFF2-40B4-BE49-F238E27FC236}">
                <a16:creationId xmlns:a16="http://schemas.microsoft.com/office/drawing/2014/main" id="{77E1AE2C-646B-7FB4-C058-EFDAC03C3345}"/>
              </a:ext>
            </a:extLst>
          </p:cNvPr>
          <p:cNvSpPr>
            <a:spLocks noGrp="1"/>
          </p:cNvSpPr>
          <p:nvPr>
            <p:ph type="sldNum" sz="quarter" idx="11"/>
          </p:nvPr>
        </p:nvSpPr>
        <p:spPr/>
        <p:txBody>
          <a:bodyPr/>
          <a:lstStyle/>
          <a:p>
            <a:fld id="{75DF2D63-3FF5-D547-96B9-BE9CCD1ABA58}" type="slidenum">
              <a:rPr lang="en-US" smtClean="0"/>
              <a:t>31</a:t>
            </a:fld>
            <a:endParaRPr lang="en-US" dirty="0"/>
          </a:p>
        </p:txBody>
      </p:sp>
      <p:sp>
        <p:nvSpPr>
          <p:cNvPr id="5" name="Alt Bilgi Yer Tutucusu 4">
            <a:extLst>
              <a:ext uri="{FF2B5EF4-FFF2-40B4-BE49-F238E27FC236}">
                <a16:creationId xmlns:a16="http://schemas.microsoft.com/office/drawing/2014/main" id="{07B86FA9-90B4-9008-CE3C-48D1774CB0E7}"/>
              </a:ext>
            </a:extLst>
          </p:cNvPr>
          <p:cNvSpPr>
            <a:spLocks noGrp="1"/>
          </p:cNvSpPr>
          <p:nvPr>
            <p:ph type="ftr" sz="quarter" idx="12"/>
          </p:nvPr>
        </p:nvSpPr>
        <p:spPr/>
        <p:txBody>
          <a:bodyPr/>
          <a:lstStyle/>
          <a:p>
            <a:r>
              <a:rPr lang="en-US" dirty="0"/>
              <a:t>ESRC – ALE Project</a:t>
            </a:r>
          </a:p>
        </p:txBody>
      </p:sp>
      <p:sp>
        <p:nvSpPr>
          <p:cNvPr id="7" name="Başlık 1">
            <a:extLst>
              <a:ext uri="{FF2B5EF4-FFF2-40B4-BE49-F238E27FC236}">
                <a16:creationId xmlns:a16="http://schemas.microsoft.com/office/drawing/2014/main" id="{284D0FE4-0D40-D906-5387-39F223C7AAAB}"/>
              </a:ext>
            </a:extLst>
          </p:cNvPr>
          <p:cNvSpPr txBox="1">
            <a:spLocks noGrp="1"/>
          </p:cNvSpPr>
          <p:nvPr>
            <p:ph type="title"/>
          </p:nvPr>
        </p:nvSpPr>
        <p:spPr>
          <a:xfrm>
            <a:off x="1210507" y="348343"/>
            <a:ext cx="10058400" cy="9144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a:lstStyle>
          <a:p>
            <a:pPr algn="ctr">
              <a:lnSpc>
                <a:spcPct val="107000"/>
              </a:lnSpc>
              <a:spcAft>
                <a:spcPts val="600"/>
              </a:spcAft>
            </a:pPr>
            <a:r>
              <a:rPr lang="en-GB" sz="2000" kern="100" dirty="0">
                <a:ea typeface="DengXian" panose="02010600030101010101" pitchFamily="2" charset="-122"/>
                <a:cs typeface="Arial" panose="020B0604020202020204" pitchFamily="34" charset="0"/>
              </a:rPr>
              <a:t>2. The definitions, concepts and measurements related to participation in ALE across the four surveys</a:t>
            </a:r>
            <a:endParaRPr lang="tr-TR" sz="2000" kern="100" dirty="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989388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290F03-99DE-A336-1086-5B3600694F25}"/>
              </a:ext>
            </a:extLst>
          </p:cNvPr>
          <p:cNvSpPr>
            <a:spLocks noGrp="1"/>
          </p:cNvSpPr>
          <p:nvPr>
            <p:ph idx="1"/>
          </p:nvPr>
        </p:nvSpPr>
        <p:spPr>
          <a:xfrm>
            <a:off x="1295399" y="1413164"/>
            <a:ext cx="10734305" cy="5237017"/>
          </a:xfrm>
        </p:spPr>
        <p:txBody>
          <a:bodyPr/>
          <a:lstStyle/>
          <a:p>
            <a:r>
              <a:rPr lang="en-GB" b="1" dirty="0">
                <a:solidFill>
                  <a:srgbClr val="0070C0"/>
                </a:solidFill>
              </a:rPr>
              <a:t>Deviation </a:t>
            </a:r>
            <a:r>
              <a:rPr lang="en-GB" dirty="0"/>
              <a:t>from formal – nonformal – informal learning typology and from each other</a:t>
            </a:r>
          </a:p>
          <a:p>
            <a:pPr marL="0" indent="0">
              <a:buNone/>
            </a:pPr>
            <a:endParaRPr lang="en-GB" dirty="0">
              <a:solidFill>
                <a:srgbClr val="0070C0"/>
              </a:solidFill>
            </a:endParaRPr>
          </a:p>
          <a:p>
            <a:r>
              <a:rPr lang="en-GB" b="1" dirty="0">
                <a:solidFill>
                  <a:srgbClr val="0070C0"/>
                </a:solidFill>
              </a:rPr>
              <a:t>Dependency</a:t>
            </a:r>
            <a:r>
              <a:rPr lang="en-GB" dirty="0"/>
              <a:t> on respondents’ understanding of what counts as learning</a:t>
            </a:r>
          </a:p>
          <a:p>
            <a:pPr marL="0" indent="0">
              <a:buNone/>
            </a:pPr>
            <a:endParaRPr lang="en-GB" dirty="0"/>
          </a:p>
          <a:p>
            <a:r>
              <a:rPr lang="en-GB" b="1" dirty="0">
                <a:solidFill>
                  <a:srgbClr val="0070C0"/>
                </a:solidFill>
              </a:rPr>
              <a:t>Ambiguity</a:t>
            </a:r>
            <a:r>
              <a:rPr lang="en-GB" dirty="0"/>
              <a:t> – LFS (</a:t>
            </a:r>
            <a:r>
              <a:rPr lang="en-GB" dirty="0">
                <a:effectLst/>
                <a:ea typeface="DengXian" panose="02010600030101010101" pitchFamily="2" charset="-122"/>
              </a:rPr>
              <a:t>some kind of other course</a:t>
            </a:r>
            <a:r>
              <a:rPr lang="en-GB" dirty="0"/>
              <a:t>) &amp; PIAAC (</a:t>
            </a:r>
            <a:r>
              <a:rPr lang="en-GB" dirty="0">
                <a:effectLst/>
                <a:ea typeface="DengXian" panose="02010600030101010101" pitchFamily="2" charset="-122"/>
              </a:rPr>
              <a:t>open or distance education</a:t>
            </a:r>
            <a:r>
              <a:rPr lang="en-GB" dirty="0"/>
              <a:t>)</a:t>
            </a:r>
          </a:p>
          <a:p>
            <a:pPr marL="0" indent="0">
              <a:buNone/>
            </a:pPr>
            <a:endParaRPr lang="en-GB" dirty="0"/>
          </a:p>
          <a:p>
            <a:r>
              <a:rPr lang="en-GB" b="1" dirty="0">
                <a:solidFill>
                  <a:srgbClr val="0070C0"/>
                </a:solidFill>
              </a:rPr>
              <a:t>Richness in clues/probes </a:t>
            </a:r>
            <a:r>
              <a:rPr lang="en-GB" dirty="0"/>
              <a:t>– AES (more probes could have been included.)</a:t>
            </a:r>
          </a:p>
          <a:p>
            <a:pPr marL="0" indent="0">
              <a:buNone/>
            </a:pPr>
            <a:endParaRPr lang="en-GB" dirty="0"/>
          </a:p>
          <a:p>
            <a:r>
              <a:rPr lang="en-GB" b="1" dirty="0">
                <a:solidFill>
                  <a:srgbClr val="0070C0"/>
                </a:solidFill>
              </a:rPr>
              <a:t>Lack of sufficient number of probes </a:t>
            </a:r>
            <a:r>
              <a:rPr lang="en-GB" dirty="0"/>
              <a:t>– all four surveys (adult education classes, evening classes, videos, apps, podcasts etc.)</a:t>
            </a:r>
          </a:p>
          <a:p>
            <a:pPr marL="0" indent="0">
              <a:buNone/>
            </a:pPr>
            <a:endParaRPr lang="en-GB" dirty="0"/>
          </a:p>
        </p:txBody>
      </p:sp>
      <p:sp>
        <p:nvSpPr>
          <p:cNvPr id="4" name="Slayt Numarası Yer Tutucusu 3">
            <a:extLst>
              <a:ext uri="{FF2B5EF4-FFF2-40B4-BE49-F238E27FC236}">
                <a16:creationId xmlns:a16="http://schemas.microsoft.com/office/drawing/2014/main" id="{8D7B62D7-542D-B0D6-85E2-BE58442B2CCB}"/>
              </a:ext>
            </a:extLst>
          </p:cNvPr>
          <p:cNvSpPr>
            <a:spLocks noGrp="1"/>
          </p:cNvSpPr>
          <p:nvPr>
            <p:ph type="sldNum" sz="quarter" idx="11"/>
          </p:nvPr>
        </p:nvSpPr>
        <p:spPr/>
        <p:txBody>
          <a:bodyPr/>
          <a:lstStyle/>
          <a:p>
            <a:fld id="{75DF2D63-3FF5-D547-96B9-BE9CCD1ABA58}" type="slidenum">
              <a:rPr lang="en-US" smtClean="0"/>
              <a:t>32</a:t>
            </a:fld>
            <a:endParaRPr lang="en-US" dirty="0"/>
          </a:p>
        </p:txBody>
      </p:sp>
      <p:sp>
        <p:nvSpPr>
          <p:cNvPr id="5" name="Alt Bilgi Yer Tutucusu 4">
            <a:extLst>
              <a:ext uri="{FF2B5EF4-FFF2-40B4-BE49-F238E27FC236}">
                <a16:creationId xmlns:a16="http://schemas.microsoft.com/office/drawing/2014/main" id="{D79BE9FD-94D9-0DE8-2765-B6E995BA76B3}"/>
              </a:ext>
            </a:extLst>
          </p:cNvPr>
          <p:cNvSpPr>
            <a:spLocks noGrp="1"/>
          </p:cNvSpPr>
          <p:nvPr>
            <p:ph type="ftr" sz="quarter" idx="12"/>
          </p:nvPr>
        </p:nvSpPr>
        <p:spPr/>
        <p:txBody>
          <a:bodyPr/>
          <a:lstStyle/>
          <a:p>
            <a:r>
              <a:rPr lang="en-US" dirty="0"/>
              <a:t>ESRC- ALE Project</a:t>
            </a:r>
          </a:p>
        </p:txBody>
      </p:sp>
      <p:sp>
        <p:nvSpPr>
          <p:cNvPr id="6" name="Başlık 1">
            <a:extLst>
              <a:ext uri="{FF2B5EF4-FFF2-40B4-BE49-F238E27FC236}">
                <a16:creationId xmlns:a16="http://schemas.microsoft.com/office/drawing/2014/main" id="{767ABB3C-A5CE-E758-BC1A-BEB0F513AFC3}"/>
              </a:ext>
            </a:extLst>
          </p:cNvPr>
          <p:cNvSpPr txBox="1">
            <a:spLocks noGrp="1"/>
          </p:cNvSpPr>
          <p:nvPr>
            <p:ph type="title"/>
          </p:nvPr>
        </p:nvSpPr>
        <p:spPr>
          <a:xfrm>
            <a:off x="1210507" y="348343"/>
            <a:ext cx="10058400" cy="9144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Posterama" panose="020B0504020200020000" pitchFamily="34" charset="0"/>
              </a:defRPr>
            </a:lvl1pPr>
          </a:lstStyle>
          <a:p>
            <a:pPr algn="ctr">
              <a:lnSpc>
                <a:spcPct val="107000"/>
              </a:lnSpc>
              <a:spcAft>
                <a:spcPts val="600"/>
              </a:spcAft>
            </a:pPr>
            <a:r>
              <a:rPr lang="en-GB" sz="2000" kern="100" dirty="0">
                <a:ea typeface="DengXian" panose="02010600030101010101" pitchFamily="2" charset="-122"/>
                <a:cs typeface="Arial" panose="020B0604020202020204" pitchFamily="34" charset="0"/>
              </a:rPr>
              <a:t>2. The definitions, concepts and measurements related to participation in ALE across the four surveys</a:t>
            </a:r>
            <a:endParaRPr lang="tr-TR" sz="2000" kern="100" dirty="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306660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White DNA structure">
            <a:extLst>
              <a:ext uri="{FF2B5EF4-FFF2-40B4-BE49-F238E27FC236}">
                <a16:creationId xmlns:a16="http://schemas.microsoft.com/office/drawing/2014/main" id="{7F21F877-E428-8BB2-045F-D9FA57744C27}"/>
              </a:ext>
            </a:extLst>
          </p:cNvPr>
          <p:cNvPicPr>
            <a:picLocks noGrp="1" noChangeAspect="1"/>
          </p:cNvPicPr>
          <p:nvPr>
            <p:ph type="pic" sz="quarter" idx="10"/>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3924A06-2533-68FE-6815-A6208AD97D3D}"/>
              </a:ext>
            </a:extLst>
          </p:cNvPr>
          <p:cNvSpPr>
            <a:spLocks noGrp="1"/>
          </p:cNvSpPr>
          <p:nvPr>
            <p:ph type="title"/>
          </p:nvPr>
        </p:nvSpPr>
        <p:spPr>
          <a:xfrm>
            <a:off x="1946441" y="2472397"/>
            <a:ext cx="8299118" cy="1913206"/>
          </a:xfrm>
        </p:spPr>
        <p:txBody>
          <a:bodyPr/>
          <a:lstStyle/>
          <a:p>
            <a:r>
              <a:rPr lang="en-US" sz="4400" dirty="0" err="1"/>
              <a:t>Dıscussıon</a:t>
            </a:r>
            <a:r>
              <a:rPr lang="en-US" sz="4400" dirty="0"/>
              <a:t> &amp; </a:t>
            </a:r>
            <a:r>
              <a:rPr lang="en-US" sz="4400" dirty="0" err="1"/>
              <a:t>Conclusıon</a:t>
            </a:r>
            <a:endParaRPr lang="en-US" sz="4400" dirty="0"/>
          </a:p>
        </p:txBody>
      </p:sp>
    </p:spTree>
    <p:extLst>
      <p:ext uri="{BB962C8B-B14F-4D97-AF65-F5344CB8AC3E}">
        <p14:creationId xmlns:p14="http://schemas.microsoft.com/office/powerpoint/2010/main" val="441141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666E8D-46A8-16FD-8679-0FF72B55A76B}"/>
              </a:ext>
            </a:extLst>
          </p:cNvPr>
          <p:cNvSpPr>
            <a:spLocks noGrp="1"/>
          </p:cNvSpPr>
          <p:nvPr>
            <p:ph type="title"/>
          </p:nvPr>
        </p:nvSpPr>
        <p:spPr>
          <a:xfrm>
            <a:off x="1295399" y="344078"/>
            <a:ext cx="10058400" cy="914400"/>
          </a:xfrm>
        </p:spPr>
        <p:txBody>
          <a:bodyPr/>
          <a:lstStyle/>
          <a:p>
            <a:pPr algn="ctr"/>
            <a:r>
              <a:rPr lang="en-GB" sz="2400" dirty="0"/>
              <a:t>MAIN OBSERVATIONS</a:t>
            </a:r>
          </a:p>
        </p:txBody>
      </p:sp>
      <p:sp>
        <p:nvSpPr>
          <p:cNvPr id="3" name="İçerik Yer Tutucusu 2">
            <a:extLst>
              <a:ext uri="{FF2B5EF4-FFF2-40B4-BE49-F238E27FC236}">
                <a16:creationId xmlns:a16="http://schemas.microsoft.com/office/drawing/2014/main" id="{3DFE0065-7DB4-B6BC-5A3F-0FE4DF1E04CB}"/>
              </a:ext>
            </a:extLst>
          </p:cNvPr>
          <p:cNvSpPr>
            <a:spLocks noGrp="1"/>
          </p:cNvSpPr>
          <p:nvPr>
            <p:ph idx="1"/>
          </p:nvPr>
        </p:nvSpPr>
        <p:spPr>
          <a:xfrm>
            <a:off x="1295399" y="1091916"/>
            <a:ext cx="10342105" cy="5195762"/>
          </a:xfrm>
        </p:spPr>
        <p:txBody>
          <a:bodyPr/>
          <a:lstStyle/>
          <a:p>
            <a:r>
              <a:rPr lang="en-GB" sz="2000" kern="0" dirty="0">
                <a:solidFill>
                  <a:srgbClr val="252525"/>
                </a:solidFill>
                <a:effectLst/>
                <a:ea typeface="Times New Roman" panose="02020603050405020304" pitchFamily="18" charset="0"/>
              </a:rPr>
              <a:t>Our text-based content analysis on the four major ALE surveys indicated that there were </a:t>
            </a:r>
            <a:r>
              <a:rPr lang="en-GB" sz="2000" b="1" kern="0" dirty="0">
                <a:solidFill>
                  <a:srgbClr val="0070C0"/>
                </a:solidFill>
                <a:effectLst/>
                <a:ea typeface="Times New Roman" panose="02020603050405020304" pitchFamily="18" charset="0"/>
              </a:rPr>
              <a:t>substantial differences</a:t>
            </a:r>
            <a:r>
              <a:rPr lang="en-GB" sz="2000" kern="0" dirty="0">
                <a:solidFill>
                  <a:srgbClr val="252525"/>
                </a:solidFill>
                <a:effectLst/>
                <a:ea typeface="Times New Roman" panose="02020603050405020304" pitchFamily="18" charset="0"/>
              </a:rPr>
              <a:t> among all four surveys in terms of how they </a:t>
            </a:r>
            <a:r>
              <a:rPr lang="en-GB" sz="2000" b="1" kern="0" dirty="0">
                <a:solidFill>
                  <a:srgbClr val="0070C0"/>
                </a:solidFill>
                <a:effectLst/>
                <a:ea typeface="Times New Roman" panose="02020603050405020304" pitchFamily="18" charset="0"/>
              </a:rPr>
              <a:t>conceptualise and measure </a:t>
            </a:r>
            <a:r>
              <a:rPr lang="en-GB" sz="2000" kern="0" dirty="0">
                <a:solidFill>
                  <a:srgbClr val="252525"/>
                </a:solidFill>
                <a:effectLst/>
                <a:ea typeface="Times New Roman" panose="02020603050405020304" pitchFamily="18" charset="0"/>
              </a:rPr>
              <a:t>ALE, which can be the underlying cause behind the substantially varying participation rates.</a:t>
            </a:r>
          </a:p>
          <a:p>
            <a:pPr marL="457200" lvl="1" indent="0">
              <a:buNone/>
            </a:pPr>
            <a:endParaRPr lang="en-GB" sz="1800" kern="0" dirty="0">
              <a:solidFill>
                <a:srgbClr val="252525"/>
              </a:solidFill>
              <a:effectLst/>
              <a:ea typeface="Times New Roman" panose="02020603050405020304" pitchFamily="18" charset="0"/>
            </a:endParaRPr>
          </a:p>
          <a:p>
            <a:pPr lvl="1"/>
            <a:r>
              <a:rPr lang="en-GB" kern="0" dirty="0">
                <a:solidFill>
                  <a:srgbClr val="252525"/>
                </a:solidFill>
                <a:effectLst/>
                <a:ea typeface="Times New Roman" panose="02020603050405020304" pitchFamily="18" charset="0"/>
              </a:rPr>
              <a:t>differences in methodological approaches: reliance on distinctive data collection methods such as CAWI or CAPI</a:t>
            </a:r>
          </a:p>
          <a:p>
            <a:pPr marL="457200" lvl="1" indent="0">
              <a:buNone/>
            </a:pPr>
            <a:r>
              <a:rPr lang="en-GB" kern="0" dirty="0">
                <a:solidFill>
                  <a:srgbClr val="252525"/>
                </a:solidFill>
                <a:ea typeface="Times New Roman" panose="02020603050405020304" pitchFamily="18" charset="0"/>
              </a:rPr>
              <a:t>            </a:t>
            </a:r>
            <a:r>
              <a:rPr lang="en-GB" kern="0" dirty="0">
                <a:solidFill>
                  <a:srgbClr val="252525"/>
                </a:solidFill>
                <a:ea typeface="Times New Roman" panose="02020603050405020304" pitchFamily="18" charset="0"/>
                <a:sym typeface="Wingdings" panose="05000000000000000000" pitchFamily="2" charset="2"/>
              </a:rPr>
              <a:t> need for future research on best ways to capture reliable data</a:t>
            </a:r>
          </a:p>
          <a:p>
            <a:pPr marL="457200" lvl="1" indent="0">
              <a:buNone/>
            </a:pPr>
            <a:endParaRPr lang="en-GB" kern="0" dirty="0">
              <a:solidFill>
                <a:srgbClr val="252525"/>
              </a:solidFill>
              <a:effectLst/>
              <a:ea typeface="Times New Roman" panose="02020603050405020304" pitchFamily="18" charset="0"/>
            </a:endParaRPr>
          </a:p>
          <a:p>
            <a:pPr lvl="1"/>
            <a:r>
              <a:rPr lang="en-GB" kern="0" dirty="0">
                <a:solidFill>
                  <a:srgbClr val="252525"/>
                </a:solidFill>
                <a:effectLst/>
                <a:ea typeface="Times New Roman" panose="02020603050405020304" pitchFamily="18" charset="0"/>
              </a:rPr>
              <a:t>use of different reference periods to capture participation – ranging from 4 weeks to 3 years, </a:t>
            </a:r>
          </a:p>
          <a:p>
            <a:pPr marL="457200" lvl="1" indent="0">
              <a:buNone/>
            </a:pPr>
            <a:r>
              <a:rPr lang="en-GB" kern="0" dirty="0">
                <a:solidFill>
                  <a:srgbClr val="252525"/>
                </a:solidFill>
                <a:ea typeface="Times New Roman" panose="02020603050405020304" pitchFamily="18" charset="0"/>
              </a:rPr>
              <a:t>            </a:t>
            </a:r>
            <a:r>
              <a:rPr lang="en-GB" kern="0" dirty="0">
                <a:solidFill>
                  <a:srgbClr val="252525"/>
                </a:solidFill>
                <a:ea typeface="Times New Roman" panose="02020603050405020304" pitchFamily="18" charset="0"/>
                <a:sym typeface="Wingdings" panose="05000000000000000000" pitchFamily="2" charset="2"/>
              </a:rPr>
              <a:t> issue of recall problems among respondents</a:t>
            </a:r>
          </a:p>
          <a:p>
            <a:pPr marL="457200" lvl="1" indent="0">
              <a:buNone/>
            </a:pPr>
            <a:r>
              <a:rPr lang="en-GB" kern="0" dirty="0">
                <a:solidFill>
                  <a:srgbClr val="252525"/>
                </a:solidFill>
                <a:effectLst/>
                <a:ea typeface="Times New Roman" panose="02020603050405020304" pitchFamily="18" charset="0"/>
                <a:sym typeface="Wingdings" panose="05000000000000000000" pitchFamily="2" charset="2"/>
              </a:rPr>
              <a:t>	      participation in ALE typically not on a daily basis</a:t>
            </a:r>
          </a:p>
          <a:p>
            <a:pPr marL="457200" lvl="1" indent="0">
              <a:buNone/>
            </a:pPr>
            <a:endParaRPr lang="en-GB" kern="0" dirty="0">
              <a:solidFill>
                <a:srgbClr val="252525"/>
              </a:solidFill>
              <a:effectLst/>
              <a:ea typeface="Times New Roman" panose="02020603050405020304" pitchFamily="18" charset="0"/>
            </a:endParaRPr>
          </a:p>
          <a:p>
            <a:pPr lvl="1"/>
            <a:r>
              <a:rPr lang="en-GB" kern="0" dirty="0">
                <a:solidFill>
                  <a:srgbClr val="252525"/>
                </a:solidFill>
                <a:effectLst/>
                <a:ea typeface="Times New Roman" panose="02020603050405020304" pitchFamily="18" charset="0"/>
              </a:rPr>
              <a:t>differences in operationalisation of the participation concept</a:t>
            </a:r>
          </a:p>
          <a:p>
            <a:pPr marL="457200" lvl="1" indent="0">
              <a:buNone/>
            </a:pPr>
            <a:r>
              <a:rPr lang="en-GB" kern="0" dirty="0">
                <a:solidFill>
                  <a:srgbClr val="252525"/>
                </a:solidFill>
                <a:ea typeface="Times New Roman" panose="02020603050405020304" pitchFamily="18" charset="0"/>
              </a:rPr>
              <a:t>            </a:t>
            </a:r>
            <a:r>
              <a:rPr lang="en-GB" kern="0" dirty="0">
                <a:solidFill>
                  <a:srgbClr val="252525"/>
                </a:solidFill>
                <a:ea typeface="Times New Roman" panose="02020603050405020304" pitchFamily="18" charset="0"/>
                <a:sym typeface="Wingdings" panose="05000000000000000000" pitchFamily="2" charset="2"/>
              </a:rPr>
              <a:t> role of context-based questions and probes, e.g. AES versus </a:t>
            </a:r>
            <a:r>
              <a:rPr lang="en-GB" kern="0" dirty="0" err="1">
                <a:solidFill>
                  <a:srgbClr val="252525"/>
                </a:solidFill>
                <a:ea typeface="Times New Roman" panose="02020603050405020304" pitchFamily="18" charset="0"/>
                <a:sym typeface="Wingdings" panose="05000000000000000000" pitchFamily="2" charset="2"/>
              </a:rPr>
              <a:t>APiL</a:t>
            </a:r>
            <a:endParaRPr lang="en-GB" kern="0" dirty="0">
              <a:solidFill>
                <a:srgbClr val="252525"/>
              </a:solidFill>
              <a:ea typeface="Times New Roman" panose="02020603050405020304" pitchFamily="18" charset="0"/>
              <a:sym typeface="Wingdings" panose="05000000000000000000" pitchFamily="2" charset="2"/>
            </a:endParaRPr>
          </a:p>
          <a:p>
            <a:pPr marL="457200" lvl="1" indent="0">
              <a:buNone/>
            </a:pPr>
            <a:r>
              <a:rPr lang="en-GB" kern="0" dirty="0">
                <a:solidFill>
                  <a:srgbClr val="252525"/>
                </a:solidFill>
                <a:effectLst/>
                <a:ea typeface="Times New Roman" panose="02020603050405020304" pitchFamily="18" charset="0"/>
                <a:sym typeface="Wingdings" panose="05000000000000000000" pitchFamily="2" charset="2"/>
              </a:rPr>
              <a:t>             how do respondents understand learning? </a:t>
            </a:r>
            <a:r>
              <a:rPr lang="en-GB" kern="0" dirty="0">
                <a:solidFill>
                  <a:srgbClr val="252525"/>
                </a:solidFill>
                <a:ea typeface="Times New Roman" panose="02020603050405020304" pitchFamily="18" charset="0"/>
                <a:sym typeface="Wingdings" panose="05000000000000000000" pitchFamily="2" charset="2"/>
              </a:rPr>
              <a:t>r</a:t>
            </a:r>
            <a:r>
              <a:rPr lang="en-GB" kern="0" dirty="0">
                <a:solidFill>
                  <a:srgbClr val="252525"/>
                </a:solidFill>
                <a:effectLst/>
                <a:ea typeface="Times New Roman" panose="02020603050405020304" pitchFamily="18" charset="0"/>
                <a:sym typeface="Wingdings" panose="05000000000000000000" pitchFamily="2" charset="2"/>
              </a:rPr>
              <a:t>ole of more structured qualification routes?</a:t>
            </a:r>
          </a:p>
          <a:p>
            <a:pPr marL="457200" lvl="1" indent="0">
              <a:buNone/>
            </a:pPr>
            <a:r>
              <a:rPr lang="en-GB" kern="0" dirty="0">
                <a:solidFill>
                  <a:srgbClr val="252525"/>
                </a:solidFill>
                <a:ea typeface="Times New Roman" panose="02020603050405020304" pitchFamily="18" charset="0"/>
                <a:sym typeface="Wingdings" panose="05000000000000000000" pitchFamily="2" charset="2"/>
              </a:rPr>
              <a:t>             debates on mapping of questions onto formal, non-formal, informal learning</a:t>
            </a:r>
            <a:endParaRPr lang="en-GB" kern="0" dirty="0">
              <a:solidFill>
                <a:srgbClr val="252525"/>
              </a:solidFill>
              <a:effectLst/>
              <a:ea typeface="Times New Roman" panose="02020603050405020304" pitchFamily="18" charset="0"/>
            </a:endParaRPr>
          </a:p>
          <a:p>
            <a:pPr lvl="1"/>
            <a:endParaRPr lang="en-GB" kern="0" dirty="0">
              <a:solidFill>
                <a:srgbClr val="252525"/>
              </a:solidFill>
              <a:effectLst/>
              <a:ea typeface="Times New Roman" panose="02020603050405020304" pitchFamily="18" charset="0"/>
            </a:endParaRPr>
          </a:p>
        </p:txBody>
      </p:sp>
      <p:sp>
        <p:nvSpPr>
          <p:cNvPr id="4" name="Slayt Numarası Yer Tutucusu 3">
            <a:extLst>
              <a:ext uri="{FF2B5EF4-FFF2-40B4-BE49-F238E27FC236}">
                <a16:creationId xmlns:a16="http://schemas.microsoft.com/office/drawing/2014/main" id="{A6203D7C-3DAA-47E7-EED3-67D31CD5B1EB}"/>
              </a:ext>
            </a:extLst>
          </p:cNvPr>
          <p:cNvSpPr>
            <a:spLocks noGrp="1"/>
          </p:cNvSpPr>
          <p:nvPr>
            <p:ph type="sldNum" sz="quarter" idx="11"/>
          </p:nvPr>
        </p:nvSpPr>
        <p:spPr/>
        <p:txBody>
          <a:bodyPr/>
          <a:lstStyle/>
          <a:p>
            <a:fld id="{75DF2D63-3FF5-D547-96B9-BE9CCD1ABA58}" type="slidenum">
              <a:rPr lang="en-US" smtClean="0"/>
              <a:t>34</a:t>
            </a:fld>
            <a:endParaRPr lang="en-US" dirty="0"/>
          </a:p>
        </p:txBody>
      </p:sp>
      <p:sp>
        <p:nvSpPr>
          <p:cNvPr id="6" name="Alt Bilgi Yer Tutucusu 4">
            <a:extLst>
              <a:ext uri="{FF2B5EF4-FFF2-40B4-BE49-F238E27FC236}">
                <a16:creationId xmlns:a16="http://schemas.microsoft.com/office/drawing/2014/main" id="{57A83C5B-1024-2361-DD59-447717FF3034}"/>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1638303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D58998-00A8-BFC9-8C36-EC274973261D}"/>
              </a:ext>
            </a:extLst>
          </p:cNvPr>
          <p:cNvSpPr>
            <a:spLocks noGrp="1"/>
          </p:cNvSpPr>
          <p:nvPr>
            <p:ph idx="1"/>
          </p:nvPr>
        </p:nvSpPr>
        <p:spPr>
          <a:xfrm>
            <a:off x="1295400" y="1252727"/>
            <a:ext cx="10475976" cy="5161927"/>
          </a:xfrm>
        </p:spPr>
        <p:txBody>
          <a:bodyPr/>
          <a:lstStyle/>
          <a:p>
            <a:pPr algn="just">
              <a:lnSpc>
                <a:spcPct val="107000"/>
              </a:lnSpc>
              <a:spcAft>
                <a:spcPts val="800"/>
              </a:spcAft>
            </a:pPr>
            <a:r>
              <a:rPr lang="en-GB" sz="2000" kern="0" dirty="0">
                <a:solidFill>
                  <a:srgbClr val="252525"/>
                </a:solidFill>
                <a:effectLst/>
                <a:ea typeface="Times New Roman" panose="02020603050405020304" pitchFamily="18" charset="0"/>
                <a:cs typeface="Arial" panose="020B0604020202020204" pitchFamily="34" charset="0"/>
              </a:rPr>
              <a:t>Surveys like </a:t>
            </a:r>
            <a:r>
              <a:rPr lang="en-GB" sz="2000" kern="0" dirty="0" err="1">
                <a:solidFill>
                  <a:srgbClr val="252525"/>
                </a:solidFill>
                <a:ea typeface="Times New Roman" panose="02020603050405020304" pitchFamily="18" charset="0"/>
                <a:cs typeface="Arial" panose="020B0604020202020204" pitchFamily="34" charset="0"/>
              </a:rPr>
              <a:t>APiL</a:t>
            </a:r>
            <a:r>
              <a:rPr lang="en-GB" sz="2000" kern="0" dirty="0">
                <a:solidFill>
                  <a:srgbClr val="252525"/>
                </a:solidFill>
                <a:ea typeface="Times New Roman" panose="02020603050405020304" pitchFamily="18" charset="0"/>
                <a:cs typeface="Arial" panose="020B0604020202020204" pitchFamily="34" charset="0"/>
              </a:rPr>
              <a:t>, AES and PIAAC are most specialised ALE data sources but are all </a:t>
            </a:r>
            <a:r>
              <a:rPr lang="en-GB" sz="2000" b="1" kern="0" dirty="0">
                <a:solidFill>
                  <a:srgbClr val="0070C0"/>
                </a:solidFill>
                <a:ea typeface="Times New Roman" panose="02020603050405020304" pitchFamily="18" charset="0"/>
                <a:cs typeface="Arial" panose="020B0604020202020204" pitchFamily="34" charset="0"/>
              </a:rPr>
              <a:t>cross-sectional</a:t>
            </a:r>
            <a:r>
              <a:rPr lang="en-GB" sz="2000" kern="0" dirty="0">
                <a:solidFill>
                  <a:srgbClr val="252525"/>
                </a:solidFill>
                <a:ea typeface="Times New Roman" panose="02020603050405020304" pitchFamily="18" charset="0"/>
                <a:cs typeface="Arial" panose="020B0604020202020204" pitchFamily="34" charset="0"/>
              </a:rPr>
              <a:t>, need for further exploration through </a:t>
            </a:r>
            <a:r>
              <a:rPr lang="en-GB" sz="2000" b="1" kern="0" dirty="0">
                <a:solidFill>
                  <a:srgbClr val="0070C0"/>
                </a:solidFill>
                <a:ea typeface="Times New Roman" panose="02020603050405020304" pitchFamily="18" charset="0"/>
                <a:cs typeface="Arial" panose="020B0604020202020204" pitchFamily="34" charset="0"/>
              </a:rPr>
              <a:t>longitudinal work </a:t>
            </a:r>
            <a:r>
              <a:rPr lang="en-GB" sz="2000" kern="0" dirty="0">
                <a:solidFill>
                  <a:srgbClr val="252525"/>
                </a:solidFill>
                <a:ea typeface="Times New Roman" panose="02020603050405020304" pitchFamily="18" charset="0"/>
                <a:cs typeface="Arial" panose="020B0604020202020204" pitchFamily="34" charset="0"/>
              </a:rPr>
              <a:t>(e.g. Understanding Society)</a:t>
            </a:r>
          </a:p>
          <a:p>
            <a:pPr algn="just">
              <a:lnSpc>
                <a:spcPct val="107000"/>
              </a:lnSpc>
              <a:spcAft>
                <a:spcPts val="800"/>
              </a:spcAft>
            </a:pPr>
            <a:r>
              <a:rPr lang="en-GB" sz="2000" kern="0" dirty="0">
                <a:solidFill>
                  <a:srgbClr val="252525"/>
                </a:solidFill>
                <a:ea typeface="Times New Roman" panose="02020603050405020304" pitchFamily="18" charset="0"/>
                <a:cs typeface="Arial" panose="020B0604020202020204" pitchFamily="34" charset="0"/>
              </a:rPr>
              <a:t>Use of different data collection methods and operationalisation of concepts leads to </a:t>
            </a:r>
            <a:r>
              <a:rPr lang="en-GB" sz="2000" b="1" kern="0" dirty="0">
                <a:solidFill>
                  <a:srgbClr val="0070C0"/>
                </a:solidFill>
                <a:ea typeface="Times New Roman" panose="02020603050405020304" pitchFamily="18" charset="0"/>
                <a:cs typeface="Arial" panose="020B0604020202020204" pitchFamily="34" charset="0"/>
              </a:rPr>
              <a:t>incomparable data </a:t>
            </a:r>
            <a:r>
              <a:rPr lang="en-GB" sz="2000" kern="0" dirty="0">
                <a:solidFill>
                  <a:srgbClr val="252525"/>
                </a:solidFill>
                <a:ea typeface="Times New Roman" panose="02020603050405020304" pitchFamily="18" charset="0"/>
                <a:cs typeface="Arial" panose="020B0604020202020204" pitchFamily="34" charset="0"/>
              </a:rPr>
              <a:t>and makes it difficult to undertake trend analyses </a:t>
            </a:r>
            <a:r>
              <a:rPr lang="en-GB" sz="2000" kern="0" dirty="0">
                <a:solidFill>
                  <a:srgbClr val="252525"/>
                </a:solidFill>
                <a:ea typeface="Times New Roman" panose="02020603050405020304" pitchFamily="18" charset="0"/>
                <a:cs typeface="Arial" panose="020B0604020202020204" pitchFamily="34" charset="0"/>
                <a:sym typeface="Wingdings" panose="05000000000000000000" pitchFamily="2" charset="2"/>
              </a:rPr>
              <a:t> current project phase on </a:t>
            </a:r>
            <a:r>
              <a:rPr lang="en-GB" sz="2000" kern="0" dirty="0" err="1">
                <a:solidFill>
                  <a:srgbClr val="252525"/>
                </a:solidFill>
                <a:ea typeface="Times New Roman" panose="02020603050405020304" pitchFamily="18" charset="0"/>
                <a:cs typeface="Arial" panose="020B0604020202020204" pitchFamily="34" charset="0"/>
                <a:sym typeface="Wingdings" panose="05000000000000000000" pitchFamily="2" charset="2"/>
              </a:rPr>
              <a:t>APiL</a:t>
            </a:r>
            <a:endParaRPr lang="en-GB" sz="2000" kern="0" dirty="0">
              <a:solidFill>
                <a:srgbClr val="252525"/>
              </a:solidFill>
              <a:ea typeface="Times New Roman" panose="02020603050405020304" pitchFamily="18" charset="0"/>
              <a:cs typeface="Arial" panose="020B0604020202020204" pitchFamily="34" charset="0"/>
            </a:endParaRPr>
          </a:p>
          <a:p>
            <a:pPr algn="just">
              <a:lnSpc>
                <a:spcPct val="107000"/>
              </a:lnSpc>
              <a:spcAft>
                <a:spcPts val="800"/>
              </a:spcAft>
            </a:pPr>
            <a:r>
              <a:rPr lang="en-GB" sz="2000" kern="0" dirty="0">
                <a:solidFill>
                  <a:srgbClr val="252525"/>
                </a:solidFill>
                <a:effectLst/>
                <a:ea typeface="Times New Roman" panose="02020603050405020304" pitchFamily="18" charset="0"/>
                <a:cs typeface="Arial" panose="020B0604020202020204" pitchFamily="34" charset="0"/>
              </a:rPr>
              <a:t>Recommendation for future streamlining of surveys with options for </a:t>
            </a:r>
            <a:r>
              <a:rPr lang="en-GB" sz="2000" b="1" kern="0" dirty="0">
                <a:solidFill>
                  <a:srgbClr val="0070C0"/>
                </a:solidFill>
                <a:effectLst/>
                <a:ea typeface="Times New Roman" panose="02020603050405020304" pitchFamily="18" charset="0"/>
                <a:cs typeface="Arial" panose="020B0604020202020204" pitchFamily="34" charset="0"/>
              </a:rPr>
              <a:t>data linkages</a:t>
            </a:r>
            <a:r>
              <a:rPr lang="en-GB" sz="2000" kern="0" dirty="0">
                <a:solidFill>
                  <a:srgbClr val="0070C0"/>
                </a:solidFill>
                <a:ea typeface="Times New Roman" panose="02020603050405020304" pitchFamily="18" charset="0"/>
                <a:cs typeface="Arial" panose="020B0604020202020204" pitchFamily="34" charset="0"/>
              </a:rPr>
              <a:t>, </a:t>
            </a:r>
            <a:r>
              <a:rPr lang="en-GB" sz="2000" kern="0" dirty="0">
                <a:ea typeface="Times New Roman" panose="02020603050405020304" pitchFamily="18" charset="0"/>
                <a:cs typeface="Arial" panose="020B0604020202020204" pitchFamily="34" charset="0"/>
              </a:rPr>
              <a:t>also with </a:t>
            </a:r>
            <a:r>
              <a:rPr lang="en-GB" sz="2000" b="1" kern="0" dirty="0">
                <a:solidFill>
                  <a:srgbClr val="0070C0"/>
                </a:solidFill>
                <a:ea typeface="Times New Roman" panose="02020603050405020304" pitchFamily="18" charset="0"/>
                <a:cs typeface="Arial" panose="020B0604020202020204" pitchFamily="34" charset="0"/>
              </a:rPr>
              <a:t>administrative data</a:t>
            </a:r>
            <a:endParaRPr lang="en-GB" sz="2000" b="1" kern="0" dirty="0">
              <a:solidFill>
                <a:srgbClr val="0070C0"/>
              </a:solidFill>
              <a:effectLst/>
              <a:ea typeface="Times New Roman" panose="02020603050405020304" pitchFamily="18" charset="0"/>
              <a:cs typeface="Arial" panose="020B0604020202020204" pitchFamily="34" charset="0"/>
            </a:endParaRPr>
          </a:p>
          <a:p>
            <a:pPr algn="just">
              <a:lnSpc>
                <a:spcPct val="107000"/>
              </a:lnSpc>
              <a:spcAft>
                <a:spcPts val="800"/>
              </a:spcAft>
            </a:pPr>
            <a:r>
              <a:rPr lang="en-GB" sz="2000" kern="0" dirty="0">
                <a:ea typeface="Times New Roman" panose="02020603050405020304" pitchFamily="18" charset="0"/>
                <a:cs typeface="Arial" panose="020B0604020202020204" pitchFamily="34" charset="0"/>
              </a:rPr>
              <a:t>Exploration of alternatives to survey research, for example </a:t>
            </a:r>
            <a:r>
              <a:rPr lang="en-GB" sz="2000" b="1" kern="0" dirty="0">
                <a:solidFill>
                  <a:srgbClr val="0070C0"/>
                </a:solidFill>
                <a:ea typeface="Times New Roman" panose="02020603050405020304" pitchFamily="18" charset="0"/>
                <a:cs typeface="Arial" panose="020B0604020202020204" pitchFamily="34" charset="0"/>
              </a:rPr>
              <a:t>randomised controlled trials</a:t>
            </a:r>
            <a:r>
              <a:rPr lang="en-GB" sz="2000" kern="0" dirty="0">
                <a:ea typeface="Times New Roman" panose="02020603050405020304" pitchFamily="18" charset="0"/>
                <a:cs typeface="Arial" panose="020B0604020202020204" pitchFamily="34" charset="0"/>
              </a:rPr>
              <a:t>, </a:t>
            </a:r>
            <a:r>
              <a:rPr lang="en-GB" sz="2000" b="1" kern="0" dirty="0">
                <a:solidFill>
                  <a:srgbClr val="0070C0"/>
                </a:solidFill>
                <a:ea typeface="Times New Roman" panose="02020603050405020304" pitchFamily="18" charset="0"/>
                <a:cs typeface="Arial" panose="020B0604020202020204" pitchFamily="34" charset="0"/>
              </a:rPr>
              <a:t>big data research </a:t>
            </a:r>
            <a:r>
              <a:rPr lang="en-GB" sz="2000" kern="0" dirty="0">
                <a:ea typeface="Times New Roman" panose="02020603050405020304" pitchFamily="18" charset="0"/>
                <a:cs typeface="Arial" panose="020B0604020202020204" pitchFamily="34" charset="0"/>
              </a:rPr>
              <a:t>and the use of </a:t>
            </a:r>
            <a:r>
              <a:rPr lang="en-GB" sz="2000" b="1" kern="0" dirty="0">
                <a:solidFill>
                  <a:srgbClr val="0070C0"/>
                </a:solidFill>
                <a:ea typeface="Times New Roman" panose="02020603050405020304" pitchFamily="18" charset="0"/>
                <a:cs typeface="Arial" panose="020B0604020202020204" pitchFamily="34" charset="0"/>
              </a:rPr>
              <a:t>Artificial Intelligence</a:t>
            </a:r>
          </a:p>
          <a:p>
            <a:pPr algn="just">
              <a:lnSpc>
                <a:spcPct val="107000"/>
              </a:lnSpc>
              <a:spcAft>
                <a:spcPts val="800"/>
              </a:spcAft>
            </a:pPr>
            <a:endParaRPr lang="en-GB" sz="2000" b="1" kern="0" dirty="0">
              <a:solidFill>
                <a:srgbClr val="0070C0"/>
              </a:solidFill>
              <a:ea typeface="Times New Roman" panose="02020603050405020304" pitchFamily="18" charset="0"/>
              <a:cs typeface="Arial" panose="020B0604020202020204" pitchFamily="34" charset="0"/>
            </a:endParaRPr>
          </a:p>
          <a:p>
            <a:pPr algn="ctr">
              <a:lnSpc>
                <a:spcPct val="107000"/>
              </a:lnSpc>
              <a:spcAft>
                <a:spcPts val="800"/>
              </a:spcAft>
              <a:buFont typeface="Wingdings" panose="05000000000000000000" pitchFamily="2" charset="2"/>
              <a:buChar char="à"/>
            </a:pPr>
            <a:r>
              <a:rPr lang="en-GB" sz="2000" b="1" kern="0" dirty="0">
                <a:solidFill>
                  <a:srgbClr val="0070C0"/>
                </a:solidFill>
                <a:ea typeface="Times New Roman" panose="02020603050405020304" pitchFamily="18" charset="0"/>
                <a:cs typeface="Arial" panose="020B0604020202020204" pitchFamily="34" charset="0"/>
                <a:sym typeface="Wingdings" panose="05000000000000000000" pitchFamily="2" charset="2"/>
              </a:rPr>
              <a:t>How do data quality issues jeopardise effective evidence-based policymaking?</a:t>
            </a:r>
          </a:p>
          <a:p>
            <a:pPr marL="0" indent="0" algn="just">
              <a:lnSpc>
                <a:spcPct val="107000"/>
              </a:lnSpc>
              <a:spcAft>
                <a:spcPts val="800"/>
              </a:spcAft>
              <a:buNone/>
            </a:pPr>
            <a:r>
              <a:rPr lang="en-GB" sz="2000" kern="0" dirty="0">
                <a:ea typeface="Times New Roman" panose="02020603050405020304" pitchFamily="18" charset="0"/>
                <a:cs typeface="Arial" panose="020B0604020202020204" pitchFamily="34" charset="0"/>
              </a:rPr>
              <a:t>                                                        Focus of next project phase!</a:t>
            </a:r>
          </a:p>
          <a:p>
            <a:pPr algn="just">
              <a:lnSpc>
                <a:spcPct val="107000"/>
              </a:lnSpc>
              <a:spcAft>
                <a:spcPts val="800"/>
              </a:spcAft>
            </a:pPr>
            <a:endParaRPr lang="en-GB" sz="2000" kern="0" dirty="0">
              <a:effectLst/>
              <a:ea typeface="Times New Roman" panose="02020603050405020304" pitchFamily="18" charset="0"/>
              <a:cs typeface="Arial" panose="020B0604020202020204" pitchFamily="34" charset="0"/>
            </a:endParaRPr>
          </a:p>
        </p:txBody>
      </p:sp>
      <p:sp>
        <p:nvSpPr>
          <p:cNvPr id="4" name="Slayt Numarası Yer Tutucusu 3">
            <a:extLst>
              <a:ext uri="{FF2B5EF4-FFF2-40B4-BE49-F238E27FC236}">
                <a16:creationId xmlns:a16="http://schemas.microsoft.com/office/drawing/2014/main" id="{0516DB8A-BB56-F00C-4F21-A3E13B4ECAFE}"/>
              </a:ext>
            </a:extLst>
          </p:cNvPr>
          <p:cNvSpPr>
            <a:spLocks noGrp="1"/>
          </p:cNvSpPr>
          <p:nvPr>
            <p:ph type="sldNum" sz="quarter" idx="11"/>
          </p:nvPr>
        </p:nvSpPr>
        <p:spPr/>
        <p:txBody>
          <a:bodyPr/>
          <a:lstStyle/>
          <a:p>
            <a:fld id="{75DF2D63-3FF5-D547-96B9-BE9CCD1ABA58}" type="slidenum">
              <a:rPr lang="en-US" smtClean="0"/>
              <a:t>35</a:t>
            </a:fld>
            <a:endParaRPr lang="en-US" dirty="0"/>
          </a:p>
        </p:txBody>
      </p:sp>
      <p:sp>
        <p:nvSpPr>
          <p:cNvPr id="6" name="Başlık 1">
            <a:extLst>
              <a:ext uri="{FF2B5EF4-FFF2-40B4-BE49-F238E27FC236}">
                <a16:creationId xmlns:a16="http://schemas.microsoft.com/office/drawing/2014/main" id="{A0D85B04-BB3E-8452-634F-3B4DCBEBF838}"/>
              </a:ext>
            </a:extLst>
          </p:cNvPr>
          <p:cNvSpPr>
            <a:spLocks noGrp="1"/>
          </p:cNvSpPr>
          <p:nvPr>
            <p:ph type="title"/>
          </p:nvPr>
        </p:nvSpPr>
        <p:spPr>
          <a:xfrm>
            <a:off x="1295400" y="443345"/>
            <a:ext cx="10058400" cy="914400"/>
          </a:xfrm>
        </p:spPr>
        <p:txBody>
          <a:bodyPr/>
          <a:lstStyle/>
          <a:p>
            <a:pPr algn="ctr"/>
            <a:r>
              <a:rPr lang="en-GB" sz="2400" dirty="0"/>
              <a:t>REFLECTIONS</a:t>
            </a:r>
          </a:p>
        </p:txBody>
      </p:sp>
      <p:sp>
        <p:nvSpPr>
          <p:cNvPr id="7" name="Alt Bilgi Yer Tutucusu 4">
            <a:extLst>
              <a:ext uri="{FF2B5EF4-FFF2-40B4-BE49-F238E27FC236}">
                <a16:creationId xmlns:a16="http://schemas.microsoft.com/office/drawing/2014/main" id="{87536D26-384A-C2F1-3D71-0295EB868136}"/>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2851677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1110BA-7CD2-8DB0-8965-E141FDBD6510}"/>
              </a:ext>
            </a:extLst>
          </p:cNvPr>
          <p:cNvSpPr>
            <a:spLocks noGrp="1"/>
          </p:cNvSpPr>
          <p:nvPr>
            <p:ph type="title"/>
          </p:nvPr>
        </p:nvSpPr>
        <p:spPr>
          <a:xfrm>
            <a:off x="1164278" y="316096"/>
            <a:ext cx="10058400" cy="914400"/>
          </a:xfrm>
        </p:spPr>
        <p:txBody>
          <a:bodyPr/>
          <a:lstStyle/>
          <a:p>
            <a:r>
              <a:rPr lang="en-GB" sz="2000" dirty="0"/>
              <a:t>References USED FOR THIS WORK</a:t>
            </a:r>
          </a:p>
        </p:txBody>
      </p:sp>
      <p:sp>
        <p:nvSpPr>
          <p:cNvPr id="3" name="İçerik Yer Tutucusu 2">
            <a:extLst>
              <a:ext uri="{FF2B5EF4-FFF2-40B4-BE49-F238E27FC236}">
                <a16:creationId xmlns:a16="http://schemas.microsoft.com/office/drawing/2014/main" id="{43310122-74F8-C98B-C518-55E3CA6A396D}"/>
              </a:ext>
            </a:extLst>
          </p:cNvPr>
          <p:cNvSpPr>
            <a:spLocks noGrp="1"/>
          </p:cNvSpPr>
          <p:nvPr>
            <p:ph idx="1"/>
          </p:nvPr>
        </p:nvSpPr>
        <p:spPr>
          <a:xfrm>
            <a:off x="969322" y="1021278"/>
            <a:ext cx="10965379" cy="5652654"/>
          </a:xfrm>
        </p:spPr>
        <p:txBody>
          <a:bodyPr/>
          <a:lstStyle/>
          <a:p>
            <a:pPr marL="270510" indent="-270510" algn="just">
              <a:lnSpc>
                <a:spcPct val="100000"/>
              </a:lnSpc>
              <a:spcBef>
                <a:spcPts val="600"/>
              </a:spcBef>
            </a:pPr>
            <a:r>
              <a:rPr lang="en-GB" sz="1600" kern="100" dirty="0" err="1">
                <a:effectLst/>
                <a:ea typeface="DengXian" panose="02010600030101010101" pitchFamily="2" charset="-122"/>
                <a:cs typeface="Arial" panose="020B0604020202020204" pitchFamily="34" charset="0"/>
              </a:rPr>
              <a:t>Beblavy</a:t>
            </a:r>
            <a:r>
              <a:rPr lang="en-GB" sz="1600" kern="100" dirty="0">
                <a:effectLst/>
                <a:ea typeface="DengXian" panose="02010600030101010101" pitchFamily="2" charset="-122"/>
                <a:cs typeface="Arial" panose="020B0604020202020204" pitchFamily="34" charset="0"/>
              </a:rPr>
              <a:t>, M., </a:t>
            </a:r>
            <a:r>
              <a:rPr lang="en-GB" sz="1600" kern="100" dirty="0" err="1">
                <a:effectLst/>
                <a:ea typeface="DengXian" panose="02010600030101010101" pitchFamily="2" charset="-122"/>
                <a:cs typeface="Arial" panose="020B0604020202020204" pitchFamily="34" charset="0"/>
              </a:rPr>
              <a:t>Thum</a:t>
            </a:r>
            <a:r>
              <a:rPr lang="en-GB" sz="1600" kern="100" dirty="0">
                <a:effectLst/>
                <a:ea typeface="DengXian" panose="02010600030101010101" pitchFamily="2" charset="-122"/>
                <a:cs typeface="Arial" panose="020B0604020202020204" pitchFamily="34" charset="0"/>
              </a:rPr>
              <a:t>, A. E., </a:t>
            </a:r>
            <a:r>
              <a:rPr lang="en-GB" sz="1600" kern="100" dirty="0" err="1">
                <a:effectLst/>
                <a:ea typeface="DengXian" panose="02010600030101010101" pitchFamily="2" charset="-122"/>
                <a:cs typeface="Arial" panose="020B0604020202020204" pitchFamily="34" charset="0"/>
              </a:rPr>
              <a:t>Potjagailo</a:t>
            </a:r>
            <a:r>
              <a:rPr lang="en-GB" sz="1600" kern="100" dirty="0">
                <a:effectLst/>
                <a:ea typeface="DengXian" panose="02010600030101010101" pitchFamily="2" charset="-122"/>
                <a:cs typeface="Arial" panose="020B0604020202020204" pitchFamily="34" charset="0"/>
              </a:rPr>
              <a:t>, G. (2014). Learning at every age? Life cycle dynamics of adult education in Europe. </a:t>
            </a:r>
            <a:r>
              <a:rPr lang="en-GB" sz="1600" i="1" kern="100" dirty="0">
                <a:effectLst/>
                <a:ea typeface="DengXian" panose="02010600030101010101" pitchFamily="2" charset="-122"/>
                <a:cs typeface="Arial" panose="020B0604020202020204" pitchFamily="34" charset="0"/>
              </a:rPr>
              <a:t>Studies in Continuing Education</a:t>
            </a:r>
            <a:r>
              <a:rPr lang="en-GB" sz="1600" kern="100" dirty="0">
                <a:effectLst/>
                <a:ea typeface="DengXian" panose="02010600030101010101" pitchFamily="2" charset="-122"/>
                <a:cs typeface="Arial" panose="020B0604020202020204" pitchFamily="34" charset="0"/>
              </a:rPr>
              <a:t>, </a:t>
            </a:r>
            <a:r>
              <a:rPr lang="en-GB" sz="1600" i="1" kern="100" dirty="0">
                <a:effectLst/>
                <a:ea typeface="DengXian" panose="02010600030101010101" pitchFamily="2" charset="-122"/>
                <a:cs typeface="Arial" panose="020B0604020202020204" pitchFamily="34" charset="0"/>
              </a:rPr>
              <a:t>36</a:t>
            </a:r>
            <a:r>
              <a:rPr lang="en-GB" sz="1600" kern="100" dirty="0">
                <a:effectLst/>
                <a:ea typeface="DengXian" panose="02010600030101010101" pitchFamily="2" charset="-122"/>
                <a:cs typeface="Arial" panose="020B0604020202020204" pitchFamily="34" charset="0"/>
              </a:rPr>
              <a:t>(3), 358-379. </a:t>
            </a:r>
            <a:r>
              <a:rPr lang="en-GB" sz="1600" u="sng" kern="100" dirty="0">
                <a:solidFill>
                  <a:srgbClr val="467886"/>
                </a:solidFill>
                <a:effectLst/>
                <a:ea typeface="DengXian" panose="02010600030101010101" pitchFamily="2" charset="-122"/>
                <a:cs typeface="Arial" panose="020B0604020202020204" pitchFamily="34" charset="0"/>
                <a:hlinkClick r:id="rId2"/>
              </a:rPr>
              <a:t>https://doi.org/10.1080/0158037X.2014.918537</a:t>
            </a:r>
            <a:r>
              <a:rPr lang="en-GB" sz="1600" kern="100" dirty="0">
                <a:effectLst/>
                <a:ea typeface="DengXian" panose="02010600030101010101" pitchFamily="2" charset="-122"/>
                <a:cs typeface="Arial" panose="020B0604020202020204" pitchFamily="34" charset="0"/>
              </a:rPr>
              <a:t> </a:t>
            </a:r>
            <a:endParaRPr lang="tr-TR" sz="1600" kern="100" dirty="0">
              <a:effectLst/>
              <a:ea typeface="DengXian" panose="02010600030101010101" pitchFamily="2" charset="-122"/>
              <a:cs typeface="Arial" panose="020B0604020202020204" pitchFamily="34" charset="0"/>
            </a:endParaRPr>
          </a:p>
          <a:p>
            <a:pPr marL="270510" indent="-270510" algn="just">
              <a:lnSpc>
                <a:spcPct val="100000"/>
              </a:lnSpc>
              <a:spcBef>
                <a:spcPts val="600"/>
              </a:spcBef>
            </a:pPr>
            <a:r>
              <a:rPr lang="en-GB" sz="1600" kern="100" dirty="0" err="1">
                <a:effectLst/>
                <a:ea typeface="DengXian" panose="02010600030101010101" pitchFamily="2" charset="-122"/>
                <a:cs typeface="Arial" panose="020B0604020202020204" pitchFamily="34" charset="0"/>
              </a:rPr>
              <a:t>Biemer</a:t>
            </a:r>
            <a:r>
              <a:rPr lang="en-GB" sz="1600" kern="100" dirty="0">
                <a:effectLst/>
                <a:ea typeface="DengXian" panose="02010600030101010101" pitchFamily="2" charset="-122"/>
                <a:cs typeface="Arial" panose="020B0604020202020204" pitchFamily="34" charset="0"/>
              </a:rPr>
              <a:t>, P. (1988). Measuring Data Quality. In R. Groves, P. </a:t>
            </a:r>
            <a:r>
              <a:rPr lang="en-GB" sz="1600" kern="100" dirty="0" err="1">
                <a:effectLst/>
                <a:ea typeface="DengXian" panose="02010600030101010101" pitchFamily="2" charset="-122"/>
                <a:cs typeface="Arial" panose="020B0604020202020204" pitchFamily="34" charset="0"/>
              </a:rPr>
              <a:t>Biemer</a:t>
            </a:r>
            <a:r>
              <a:rPr lang="en-GB" sz="1600" kern="100" dirty="0">
                <a:effectLst/>
                <a:ea typeface="DengXian" panose="02010600030101010101" pitchFamily="2" charset="-122"/>
                <a:cs typeface="Arial" panose="020B0604020202020204" pitchFamily="34" charset="0"/>
              </a:rPr>
              <a:t>, L. </a:t>
            </a:r>
            <a:r>
              <a:rPr lang="en-GB" sz="1600" kern="100" dirty="0" err="1">
                <a:effectLst/>
                <a:ea typeface="DengXian" panose="02010600030101010101" pitchFamily="2" charset="-122"/>
                <a:cs typeface="Arial" panose="020B0604020202020204" pitchFamily="34" charset="0"/>
              </a:rPr>
              <a:t>Lyberg</a:t>
            </a:r>
            <a:r>
              <a:rPr lang="en-GB" sz="1600" kern="100" dirty="0">
                <a:effectLst/>
                <a:ea typeface="DengXian" panose="02010600030101010101" pitchFamily="2" charset="-122"/>
                <a:cs typeface="Arial" panose="020B0604020202020204" pitchFamily="34" charset="0"/>
              </a:rPr>
              <a:t>, J. Massey, W. Nicholls &amp; J. </a:t>
            </a:r>
            <a:r>
              <a:rPr lang="en-GB" sz="1600" kern="100" dirty="0" err="1">
                <a:effectLst/>
                <a:ea typeface="DengXian" panose="02010600030101010101" pitchFamily="2" charset="-122"/>
                <a:cs typeface="Arial" panose="020B0604020202020204" pitchFamily="34" charset="0"/>
              </a:rPr>
              <a:t>Waksberg</a:t>
            </a:r>
            <a:r>
              <a:rPr lang="en-GB" sz="1600" kern="100" dirty="0">
                <a:effectLst/>
                <a:ea typeface="DengXian" panose="02010600030101010101" pitchFamily="2" charset="-122"/>
                <a:cs typeface="Arial" panose="020B0604020202020204" pitchFamily="34" charset="0"/>
              </a:rPr>
              <a:t> (Eds.), </a:t>
            </a:r>
            <a:r>
              <a:rPr lang="en-GB" sz="1600" i="1" kern="100" dirty="0">
                <a:effectLst/>
                <a:ea typeface="DengXian" panose="02010600030101010101" pitchFamily="2" charset="-122"/>
                <a:cs typeface="Arial" panose="020B0604020202020204" pitchFamily="34" charset="0"/>
              </a:rPr>
              <a:t>Telephone Survey Methodology</a:t>
            </a:r>
            <a:r>
              <a:rPr lang="en-GB" sz="1600" kern="100" dirty="0">
                <a:effectLst/>
                <a:ea typeface="DengXian" panose="02010600030101010101" pitchFamily="2" charset="-122"/>
                <a:cs typeface="Arial" panose="020B0604020202020204" pitchFamily="34" charset="0"/>
              </a:rPr>
              <a:t> (pp.273-282). John Wiley &amp; Sons.</a:t>
            </a:r>
            <a:endParaRPr lang="tr-TR" sz="1600" kern="100" dirty="0">
              <a:effectLst/>
              <a:ea typeface="DengXian" panose="02010600030101010101" pitchFamily="2" charset="-122"/>
              <a:cs typeface="Arial" panose="020B0604020202020204" pitchFamily="34" charset="0"/>
            </a:endParaRPr>
          </a:p>
          <a:p>
            <a:pPr marL="270510" indent="-270510" algn="just">
              <a:lnSpc>
                <a:spcPct val="100000"/>
              </a:lnSpc>
              <a:spcBef>
                <a:spcPts val="600"/>
              </a:spcBef>
            </a:pPr>
            <a:r>
              <a:rPr lang="en-GB" sz="1600" kern="100" dirty="0">
                <a:effectLst/>
                <a:ea typeface="DengXian" panose="02010600030101010101" pitchFamily="2" charset="-122"/>
                <a:cs typeface="Arial" panose="020B0604020202020204" pitchFamily="34" charset="0"/>
              </a:rPr>
              <a:t>Bipartisan Policy </a:t>
            </a:r>
            <a:r>
              <a:rPr lang="en-GB" sz="1600" kern="100" dirty="0" err="1">
                <a:effectLst/>
                <a:ea typeface="DengXian" panose="02010600030101010101" pitchFamily="2" charset="-122"/>
                <a:cs typeface="Arial" panose="020B0604020202020204" pitchFamily="34" charset="0"/>
              </a:rPr>
              <a:t>Center</a:t>
            </a:r>
            <a:r>
              <a:rPr lang="en-GB" sz="1600" kern="100" dirty="0">
                <a:effectLst/>
                <a:ea typeface="DengXian" panose="02010600030101010101" pitchFamily="2" charset="-122"/>
                <a:cs typeface="Arial" panose="020B0604020202020204" pitchFamily="34" charset="0"/>
              </a:rPr>
              <a:t>. (2018). </a:t>
            </a:r>
            <a:r>
              <a:rPr lang="en-GB" sz="1600" i="1" kern="100" dirty="0">
                <a:effectLst/>
                <a:ea typeface="DengXian" panose="02010600030101010101" pitchFamily="2" charset="-122"/>
                <a:cs typeface="Arial" panose="020B0604020202020204" pitchFamily="34" charset="0"/>
              </a:rPr>
              <a:t>Evidence-based policymaking primer. </a:t>
            </a:r>
            <a:r>
              <a:rPr lang="en-GB" sz="1600" u="sng" kern="100" dirty="0">
                <a:solidFill>
                  <a:srgbClr val="467886"/>
                </a:solidFill>
                <a:effectLst/>
                <a:ea typeface="DengXian" panose="02010600030101010101" pitchFamily="2" charset="-122"/>
                <a:cs typeface="Arial" panose="020B0604020202020204" pitchFamily="34" charset="0"/>
                <a:hlinkClick r:id="rId3"/>
              </a:rPr>
              <a:t>https://bipartisanpolicy.org/report/evidence- based-policymaking-primer/</a:t>
            </a:r>
            <a:r>
              <a:rPr lang="en-GB" sz="1600" kern="100" dirty="0">
                <a:effectLst/>
                <a:ea typeface="DengXian" panose="02010600030101010101" pitchFamily="2" charset="-122"/>
                <a:cs typeface="Arial" panose="020B0604020202020204" pitchFamily="34" charset="0"/>
              </a:rPr>
              <a:t>  </a:t>
            </a:r>
            <a:endParaRPr lang="tr-TR" sz="1600" kern="100" dirty="0">
              <a:effectLst/>
              <a:ea typeface="DengXian" panose="02010600030101010101" pitchFamily="2" charset="-122"/>
              <a:cs typeface="Arial" panose="020B0604020202020204" pitchFamily="34" charset="0"/>
            </a:endParaRPr>
          </a:p>
          <a:p>
            <a:pPr marL="270510" indent="-270510" algn="just">
              <a:lnSpc>
                <a:spcPct val="100000"/>
              </a:lnSpc>
              <a:spcBef>
                <a:spcPts val="600"/>
              </a:spcBef>
            </a:pPr>
            <a:r>
              <a:rPr lang="en-GB" sz="1600" kern="100" dirty="0" err="1">
                <a:effectLst/>
                <a:ea typeface="DengXian" panose="02010600030101010101" pitchFamily="2" charset="-122"/>
                <a:cs typeface="Arial" panose="020B0604020202020204" pitchFamily="34" charset="0"/>
              </a:rPr>
              <a:t>Boeren</a:t>
            </a:r>
            <a:r>
              <a:rPr lang="en-GB" sz="1600" kern="100" dirty="0">
                <a:effectLst/>
                <a:ea typeface="DengXian" panose="02010600030101010101" pitchFamily="2" charset="-122"/>
                <a:cs typeface="Arial" panose="020B0604020202020204" pitchFamily="34" charset="0"/>
              </a:rPr>
              <a:t>, E. (2014). Evidence-based policy-making: The usability of the Eurostat Adult Education Survey. International Journal of Lifelong Education, 33(3), 275-289. </a:t>
            </a:r>
            <a:r>
              <a:rPr lang="en-GB" sz="1600" u="sng" kern="100" dirty="0">
                <a:solidFill>
                  <a:srgbClr val="467886"/>
                </a:solidFill>
                <a:effectLst/>
                <a:ea typeface="DengXian" panose="02010600030101010101" pitchFamily="2" charset="-122"/>
                <a:cs typeface="Arial" panose="020B0604020202020204" pitchFamily="34" charset="0"/>
                <a:hlinkClick r:id="rId4"/>
              </a:rPr>
              <a:t>https://doi.org/10.1080/02601370.2014.891887</a:t>
            </a:r>
            <a:r>
              <a:rPr lang="en-GB" sz="1600" kern="100" dirty="0">
                <a:effectLst/>
                <a:ea typeface="DengXian" panose="02010600030101010101" pitchFamily="2" charset="-122"/>
                <a:cs typeface="Arial" panose="020B0604020202020204" pitchFamily="34" charset="0"/>
              </a:rPr>
              <a:t> </a:t>
            </a:r>
            <a:endParaRPr lang="tr-TR" sz="1600" kern="100" dirty="0">
              <a:effectLst/>
              <a:ea typeface="DengXian" panose="02010600030101010101" pitchFamily="2" charset="-122"/>
              <a:cs typeface="Arial" panose="020B0604020202020204" pitchFamily="34" charset="0"/>
            </a:endParaRPr>
          </a:p>
          <a:p>
            <a:pPr marL="270510" indent="-270510" algn="just">
              <a:lnSpc>
                <a:spcPct val="100000"/>
              </a:lnSpc>
              <a:spcBef>
                <a:spcPts val="600"/>
              </a:spcBef>
            </a:pPr>
            <a:r>
              <a:rPr lang="en-GB" sz="1600" kern="100" dirty="0" err="1">
                <a:effectLst/>
                <a:ea typeface="DengXian" panose="02010600030101010101" pitchFamily="2" charset="-122"/>
                <a:cs typeface="Arial" panose="020B0604020202020204" pitchFamily="34" charset="0"/>
              </a:rPr>
              <a:t>Boeren</a:t>
            </a:r>
            <a:r>
              <a:rPr lang="en-GB" sz="1600" kern="100" dirty="0">
                <a:effectLst/>
                <a:ea typeface="DengXian" panose="02010600030101010101" pitchFamily="2" charset="-122"/>
                <a:cs typeface="Arial" panose="020B0604020202020204" pitchFamily="34" charset="0"/>
              </a:rPr>
              <a:t>, E. (2016). </a:t>
            </a:r>
            <a:r>
              <a:rPr lang="en-GB" sz="1600" i="1" kern="100" dirty="0">
                <a:effectLst/>
                <a:ea typeface="DengXian" panose="02010600030101010101" pitchFamily="2" charset="-122"/>
                <a:cs typeface="Arial" panose="020B0604020202020204" pitchFamily="34" charset="0"/>
              </a:rPr>
              <a:t>Lifelong Learning Participation in a Changing Policy Context: An Interdisciplinary Theory</a:t>
            </a:r>
            <a:r>
              <a:rPr lang="en-GB" sz="1600" kern="100" dirty="0">
                <a:effectLst/>
                <a:ea typeface="DengXian" panose="02010600030101010101" pitchFamily="2" charset="-122"/>
                <a:cs typeface="Arial" panose="020B0604020202020204" pitchFamily="34" charset="0"/>
              </a:rPr>
              <a:t>. Palgrave Macmillan. </a:t>
            </a:r>
            <a:endParaRPr lang="tr-TR" sz="1600" kern="100" dirty="0">
              <a:effectLst/>
              <a:ea typeface="DengXian" panose="02010600030101010101" pitchFamily="2" charset="-122"/>
              <a:cs typeface="Arial" panose="020B0604020202020204" pitchFamily="34" charset="0"/>
            </a:endParaRPr>
          </a:p>
          <a:p>
            <a:pPr>
              <a:lnSpc>
                <a:spcPct val="100000"/>
              </a:lnSpc>
              <a:spcBef>
                <a:spcPts val="600"/>
              </a:spcBef>
            </a:pPr>
            <a:r>
              <a:rPr lang="en-GB" sz="1600" kern="100" dirty="0" err="1">
                <a:effectLst/>
                <a:ea typeface="DengXian" panose="02010600030101010101" pitchFamily="2" charset="-122"/>
              </a:rPr>
              <a:t>Campanelli</a:t>
            </a:r>
            <a:r>
              <a:rPr lang="en-GB" sz="1600" kern="100" dirty="0">
                <a:effectLst/>
                <a:ea typeface="DengXian" panose="02010600030101010101" pitchFamily="2" charset="-122"/>
              </a:rPr>
              <a:t>, P., and </a:t>
            </a:r>
            <a:r>
              <a:rPr lang="en-GB" sz="1600" kern="100" dirty="0" err="1">
                <a:effectLst/>
                <a:ea typeface="DengXian" panose="02010600030101010101" pitchFamily="2" charset="-122"/>
              </a:rPr>
              <a:t>Channell</a:t>
            </a:r>
            <a:r>
              <a:rPr lang="en-GB" sz="1600" kern="100" dirty="0">
                <a:effectLst/>
                <a:ea typeface="DengXian" panose="02010600030101010101" pitchFamily="2" charset="-122"/>
              </a:rPr>
              <a:t>, J. (1994). </a:t>
            </a:r>
            <a:r>
              <a:rPr lang="en-GB" sz="1600" i="1" kern="100" dirty="0">
                <a:effectLst/>
                <a:ea typeface="DengXian" panose="02010600030101010101" pitchFamily="2" charset="-122"/>
              </a:rPr>
              <a:t>Training. An Exploration of the Word and the Concept With an Analysis of the Implications for Survey Design (Research Series, no. 30)</a:t>
            </a:r>
            <a:r>
              <a:rPr lang="en-GB" sz="1600" kern="100" dirty="0">
                <a:effectLst/>
                <a:ea typeface="DengXian" panose="02010600030101010101" pitchFamily="2" charset="-122"/>
              </a:rPr>
              <a:t>. Sheffield: Research Strategy Branch, Employment Department. </a:t>
            </a:r>
            <a:endParaRPr lang="tr-TR" sz="1600" kern="100" dirty="0">
              <a:effectLst/>
              <a:ea typeface="DengXian" panose="02010600030101010101" pitchFamily="2" charset="-122"/>
            </a:endParaRPr>
          </a:p>
          <a:p>
            <a:pPr>
              <a:lnSpc>
                <a:spcPct val="100000"/>
              </a:lnSpc>
              <a:spcBef>
                <a:spcPts val="600"/>
              </a:spcBef>
            </a:pPr>
            <a:r>
              <a:rPr lang="nl-NL" sz="1600" kern="100" dirty="0">
                <a:effectLst/>
                <a:ea typeface="DengXian" panose="02010600030101010101" pitchFamily="2" charset="-122"/>
              </a:rPr>
              <a:t>de Leeuw, E. D., </a:t>
            </a:r>
            <a:r>
              <a:rPr lang="nl-NL" sz="1600" kern="100" dirty="0" err="1">
                <a:effectLst/>
                <a:ea typeface="DengXian" panose="02010600030101010101" pitchFamily="2" charset="-122"/>
              </a:rPr>
              <a:t>and</a:t>
            </a:r>
            <a:r>
              <a:rPr lang="nl-NL" sz="1600" kern="100" dirty="0">
                <a:effectLst/>
                <a:ea typeface="DengXian" panose="02010600030101010101" pitchFamily="2" charset="-122"/>
              </a:rPr>
              <a:t> van der </a:t>
            </a:r>
            <a:r>
              <a:rPr lang="nl-NL" sz="1600" kern="100" dirty="0" err="1">
                <a:effectLst/>
                <a:ea typeface="DengXian" panose="02010600030101010101" pitchFamily="2" charset="-122"/>
              </a:rPr>
              <a:t>Zouwen</a:t>
            </a:r>
            <a:r>
              <a:rPr lang="nl-NL" sz="1600" kern="100" dirty="0">
                <a:effectLst/>
                <a:ea typeface="DengXian" panose="02010600030101010101" pitchFamily="2" charset="-122"/>
              </a:rPr>
              <a:t>, J. (1988). </a:t>
            </a:r>
            <a:r>
              <a:rPr lang="en-GB" sz="1600" kern="100" dirty="0">
                <a:effectLst/>
                <a:ea typeface="DengXian" panose="02010600030101010101" pitchFamily="2" charset="-122"/>
              </a:rPr>
              <a:t>Data quality in telephone surveys and face-to-face surveys: A comparative meta-analysis. In </a:t>
            </a:r>
            <a:r>
              <a:rPr lang="en-GB" sz="1600" kern="100" dirty="0" err="1">
                <a:effectLst/>
                <a:ea typeface="DengXian" panose="02010600030101010101" pitchFamily="2" charset="-122"/>
              </a:rPr>
              <a:t>R.Groves</a:t>
            </a:r>
            <a:r>
              <a:rPr lang="en-GB" sz="1600" kern="100" dirty="0">
                <a:effectLst/>
                <a:ea typeface="DengXian" panose="02010600030101010101" pitchFamily="2" charset="-122"/>
              </a:rPr>
              <a:t>, P. P. </a:t>
            </a:r>
            <a:r>
              <a:rPr lang="en-GB" sz="1600" kern="100" dirty="0" err="1">
                <a:effectLst/>
                <a:ea typeface="DengXian" panose="02010600030101010101" pitchFamily="2" charset="-122"/>
              </a:rPr>
              <a:t>Biemer</a:t>
            </a:r>
            <a:r>
              <a:rPr lang="en-GB" sz="1600" kern="100" dirty="0">
                <a:effectLst/>
                <a:ea typeface="DengXian" panose="02010600030101010101" pitchFamily="2" charset="-122"/>
              </a:rPr>
              <a:t>, L. </a:t>
            </a:r>
            <a:r>
              <a:rPr lang="en-GB" sz="1600" kern="100" dirty="0" err="1">
                <a:effectLst/>
                <a:ea typeface="DengXian" panose="02010600030101010101" pitchFamily="2" charset="-122"/>
              </a:rPr>
              <a:t>Lyberg</a:t>
            </a:r>
            <a:r>
              <a:rPr lang="en-GB" sz="1600" kern="100" dirty="0">
                <a:effectLst/>
                <a:ea typeface="DengXian" panose="02010600030101010101" pitchFamily="2" charset="-122"/>
              </a:rPr>
              <a:t>, J. Massey, W. Nicholls &amp; J. </a:t>
            </a:r>
            <a:r>
              <a:rPr lang="en-GB" sz="1600" kern="100" dirty="0" err="1">
                <a:effectLst/>
                <a:ea typeface="DengXian" panose="02010600030101010101" pitchFamily="2" charset="-122"/>
              </a:rPr>
              <a:t>Waksberg</a:t>
            </a:r>
            <a:r>
              <a:rPr lang="en-GB" sz="1600" kern="100" dirty="0">
                <a:effectLst/>
                <a:ea typeface="DengXian" panose="02010600030101010101" pitchFamily="2" charset="-122"/>
              </a:rPr>
              <a:t> (Eds.), </a:t>
            </a:r>
            <a:r>
              <a:rPr lang="en-GB" sz="1600" i="1" kern="100" dirty="0">
                <a:effectLst/>
                <a:ea typeface="DengXian" panose="02010600030101010101" pitchFamily="2" charset="-122"/>
              </a:rPr>
              <a:t>Telephone Survey Methodology</a:t>
            </a:r>
            <a:r>
              <a:rPr lang="en-GB" sz="1600" kern="100" dirty="0">
                <a:effectLst/>
                <a:ea typeface="DengXian" panose="02010600030101010101" pitchFamily="2" charset="-122"/>
              </a:rPr>
              <a:t> (pp. 283-299). </a:t>
            </a:r>
            <a:r>
              <a:rPr lang="nl-NL" sz="1600" kern="100" dirty="0">
                <a:effectLst/>
                <a:ea typeface="DengXian" panose="02010600030101010101" pitchFamily="2" charset="-122"/>
              </a:rPr>
              <a:t>John </a:t>
            </a:r>
            <a:r>
              <a:rPr lang="nl-NL" sz="1600" kern="100" dirty="0" err="1">
                <a:effectLst/>
                <a:ea typeface="DengXian" panose="02010600030101010101" pitchFamily="2" charset="-122"/>
              </a:rPr>
              <a:t>Wiley</a:t>
            </a:r>
            <a:r>
              <a:rPr lang="nl-NL" sz="1600" kern="100" dirty="0">
                <a:effectLst/>
                <a:ea typeface="DengXian" panose="02010600030101010101" pitchFamily="2" charset="-122"/>
              </a:rPr>
              <a:t> &amp; </a:t>
            </a:r>
            <a:r>
              <a:rPr lang="nl-NL" sz="1600" kern="100" dirty="0" err="1">
                <a:effectLst/>
                <a:ea typeface="DengXian" panose="02010600030101010101" pitchFamily="2" charset="-122"/>
              </a:rPr>
              <a:t>Sons</a:t>
            </a:r>
            <a:r>
              <a:rPr lang="nl-NL" sz="1600" kern="100" dirty="0">
                <a:effectLst/>
                <a:ea typeface="DengXian" panose="02010600030101010101" pitchFamily="2" charset="-122"/>
              </a:rPr>
              <a:t>.</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effectLst/>
                <a:ea typeface="DengXian" panose="02010600030101010101" pitchFamily="2" charset="-122"/>
              </a:rPr>
              <a:t>Department for Education. (2018). </a:t>
            </a:r>
            <a:r>
              <a:rPr lang="en-GB" sz="1600" i="1" kern="100" dirty="0">
                <a:effectLst/>
                <a:ea typeface="DengXian" panose="02010600030101010101" pitchFamily="2" charset="-122"/>
              </a:rPr>
              <a:t>Adult Education Survey 2016: Research Report.</a:t>
            </a:r>
            <a:r>
              <a:rPr lang="en-GB" sz="1600" kern="100" dirty="0">
                <a:effectLst/>
                <a:ea typeface="DengXian" panose="02010600030101010101" pitchFamily="2" charset="-122"/>
              </a:rPr>
              <a:t> </a:t>
            </a:r>
            <a:r>
              <a:rPr lang="en-GB" sz="1600" u="sng" kern="100" dirty="0">
                <a:solidFill>
                  <a:srgbClr val="467886"/>
                </a:solidFill>
                <a:effectLst/>
                <a:ea typeface="DengXian" panose="02010600030101010101" pitchFamily="2" charset="-122"/>
                <a:hlinkClick r:id="rId5"/>
              </a:rPr>
              <a:t>https://assets.publishing.service.gov.uk/media/5b19556740f0b634c6141333/Adult_Education_Survey_2016_research_report.pdf</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0" dirty="0">
                <a:solidFill>
                  <a:srgbClr val="000000"/>
                </a:solidFill>
                <a:effectLst/>
                <a:ea typeface="Times New Roman" panose="02020603050405020304" pitchFamily="18" charset="0"/>
              </a:rPr>
              <a:t>Desjardins, R. (2015). </a:t>
            </a:r>
            <a:r>
              <a:rPr lang="en-GB" sz="1600" i="1" kern="0" dirty="0">
                <a:solidFill>
                  <a:srgbClr val="000000"/>
                </a:solidFill>
                <a:effectLst/>
                <a:ea typeface="Times New Roman" panose="02020603050405020304" pitchFamily="18" charset="0"/>
              </a:rPr>
              <a:t>Participation in adult education opportunities: evidence from PIAAC and policy trends in selected countries – background paper prepared for the Education for All Global Monitoring Report 2015</a:t>
            </a:r>
            <a:r>
              <a:rPr lang="en-GB" sz="1600" kern="0" dirty="0">
                <a:solidFill>
                  <a:srgbClr val="000000"/>
                </a:solidFill>
                <a:effectLst/>
                <a:ea typeface="Times New Roman" panose="02020603050405020304" pitchFamily="18" charset="0"/>
              </a:rPr>
              <a:t>. Los Angeles: University of California. </a:t>
            </a:r>
            <a:endParaRPr lang="tr-TR" sz="1600" kern="100" dirty="0">
              <a:effectLst/>
              <a:ea typeface="DengXian" panose="02010600030101010101" pitchFamily="2" charset="-122"/>
            </a:endParaRPr>
          </a:p>
          <a:p>
            <a:pPr>
              <a:lnSpc>
                <a:spcPct val="100000"/>
              </a:lnSpc>
              <a:spcBef>
                <a:spcPts val="600"/>
              </a:spcBef>
            </a:pPr>
            <a:r>
              <a:rPr lang="en-GB" sz="1600" dirty="0" err="1">
                <a:solidFill>
                  <a:srgbClr val="000000"/>
                </a:solidFill>
                <a:effectLst/>
                <a:ea typeface="DengXian" panose="02010600030101010101" pitchFamily="2" charset="-122"/>
                <a:cs typeface="Arial" panose="020B0604020202020204" pitchFamily="34" charset="0"/>
              </a:rPr>
              <a:t>Dürnberger</a:t>
            </a:r>
            <a:r>
              <a:rPr lang="en-GB" sz="1600" dirty="0">
                <a:solidFill>
                  <a:srgbClr val="000000"/>
                </a:solidFill>
                <a:effectLst/>
                <a:ea typeface="DengXian" panose="02010600030101010101" pitchFamily="2" charset="-122"/>
                <a:cs typeface="Arial" panose="020B0604020202020204" pitchFamily="34" charset="0"/>
              </a:rPr>
              <a:t>, A., </a:t>
            </a:r>
            <a:r>
              <a:rPr lang="en-GB" sz="1600" dirty="0" err="1">
                <a:solidFill>
                  <a:srgbClr val="000000"/>
                </a:solidFill>
                <a:effectLst/>
                <a:ea typeface="DengXian" panose="02010600030101010101" pitchFamily="2" charset="-122"/>
                <a:cs typeface="Arial" panose="020B0604020202020204" pitchFamily="34" charset="0"/>
              </a:rPr>
              <a:t>Drasch</a:t>
            </a:r>
            <a:r>
              <a:rPr lang="en-GB" sz="1600" dirty="0">
                <a:solidFill>
                  <a:srgbClr val="000000"/>
                </a:solidFill>
                <a:effectLst/>
                <a:ea typeface="DengXian" panose="02010600030101010101" pitchFamily="2" charset="-122"/>
                <a:cs typeface="Arial" panose="020B0604020202020204" pitchFamily="34" charset="0"/>
              </a:rPr>
              <a:t>, K., and </a:t>
            </a:r>
            <a:r>
              <a:rPr lang="en-GB" sz="1600" dirty="0" err="1">
                <a:solidFill>
                  <a:srgbClr val="000000"/>
                </a:solidFill>
                <a:effectLst/>
                <a:ea typeface="DengXian" panose="02010600030101010101" pitchFamily="2" charset="-122"/>
                <a:cs typeface="Arial" panose="020B0604020202020204" pitchFamily="34" charset="0"/>
              </a:rPr>
              <a:t>Matthes</a:t>
            </a:r>
            <a:r>
              <a:rPr lang="en-GB" sz="1600" dirty="0">
                <a:solidFill>
                  <a:srgbClr val="000000"/>
                </a:solidFill>
                <a:effectLst/>
                <a:ea typeface="DengXian" panose="02010600030101010101" pitchFamily="2" charset="-122"/>
                <a:cs typeface="Arial" panose="020B0604020202020204" pitchFamily="34" charset="0"/>
              </a:rPr>
              <a:t>, B. (2010). </a:t>
            </a:r>
            <a:r>
              <a:rPr lang="de-DE" sz="1600" i="1" dirty="0" err="1">
                <a:solidFill>
                  <a:srgbClr val="000000"/>
                </a:solidFill>
                <a:effectLst/>
                <a:ea typeface="DengXian" panose="02010600030101010101" pitchFamily="2" charset="-122"/>
                <a:cs typeface="Arial" panose="020B0604020202020204" pitchFamily="34" charset="0"/>
              </a:rPr>
              <a:t>Kontextgestützte</a:t>
            </a:r>
            <a:r>
              <a:rPr lang="de-DE" sz="1600" i="1" dirty="0">
                <a:solidFill>
                  <a:srgbClr val="000000"/>
                </a:solidFill>
                <a:effectLst/>
                <a:ea typeface="DengXian" panose="02010600030101010101" pitchFamily="2" charset="-122"/>
                <a:cs typeface="Arial" panose="020B0604020202020204" pitchFamily="34" charset="0"/>
              </a:rPr>
              <a:t> Abfrage in Retrospektiverhebungen. Ein Kognitiver Pretest zu Erinnerungsprozessen bei Weiterbildungsereignissen. </a:t>
            </a:r>
            <a:r>
              <a:rPr lang="en-GB" sz="1600" dirty="0">
                <a:solidFill>
                  <a:srgbClr val="000000"/>
                </a:solidFill>
                <a:effectLst/>
                <a:ea typeface="DengXian" panose="02010600030101010101" pitchFamily="2" charset="-122"/>
                <a:cs typeface="Arial" panose="020B0604020202020204" pitchFamily="34" charset="0"/>
              </a:rPr>
              <a:t>IAB-Discussion Paper, No. 20/2010. </a:t>
            </a:r>
            <a:r>
              <a:rPr lang="en-GB" sz="1600" u="sng" dirty="0">
                <a:solidFill>
                  <a:srgbClr val="467886"/>
                </a:solidFill>
                <a:effectLst/>
                <a:ea typeface="DengXian" panose="02010600030101010101" pitchFamily="2" charset="-122"/>
                <a:cs typeface="Arial" panose="020B0604020202020204" pitchFamily="34" charset="0"/>
                <a:hlinkClick r:id="rId6"/>
              </a:rPr>
              <a:t>http://doku.iab.de/discussionpapers/2010/dp2010.pdf</a:t>
            </a:r>
            <a:endParaRPr lang="en-GB" sz="1600" u="sng" dirty="0">
              <a:solidFill>
                <a:srgbClr val="467886"/>
              </a:solidFill>
              <a:effectLst/>
              <a:ea typeface="DengXian" panose="02010600030101010101" pitchFamily="2" charset="-122"/>
              <a:cs typeface="Arial" panose="020B0604020202020204" pitchFamily="34" charset="0"/>
            </a:endParaRPr>
          </a:p>
          <a:p>
            <a:pPr>
              <a:lnSpc>
                <a:spcPct val="100000"/>
              </a:lnSpc>
              <a:spcBef>
                <a:spcPts val="600"/>
              </a:spcBef>
            </a:pPr>
            <a:r>
              <a:rPr lang="en-GB" sz="1600" kern="100" dirty="0">
                <a:solidFill>
                  <a:srgbClr val="000000"/>
                </a:solidFill>
                <a:effectLst/>
                <a:ea typeface="DengXian" panose="02010600030101010101" pitchFamily="2" charset="-122"/>
              </a:rPr>
              <a:t>European Parliamentary Research Service. (2023). Lifelong Learning in the EU. </a:t>
            </a:r>
            <a:r>
              <a:rPr lang="it-IT" sz="1600" u="sng" kern="100" dirty="0">
                <a:solidFill>
                  <a:srgbClr val="467886"/>
                </a:solidFill>
                <a:effectLst/>
                <a:ea typeface="DengXian" panose="02010600030101010101" pitchFamily="2" charset="-122"/>
                <a:hlinkClick r:id="rId7"/>
              </a:rPr>
              <a:t>https://www.europarl.europa.eu/thinktank/infographics/lifelonglearning/</a:t>
            </a:r>
            <a:r>
              <a:rPr lang="it-IT" sz="1600" kern="100" dirty="0">
                <a:solidFill>
                  <a:srgbClr val="000000"/>
                </a:solidFill>
                <a:effectLst/>
                <a:ea typeface="DengXian" panose="02010600030101010101" pitchFamily="2" charset="-122"/>
              </a:rPr>
              <a:t> </a:t>
            </a:r>
            <a:r>
              <a:rPr lang="tr-TR" sz="1600" dirty="0">
                <a:effectLst/>
              </a:rPr>
              <a:t> </a:t>
            </a:r>
            <a:endParaRPr lang="tr-TR" sz="1600" dirty="0">
              <a:effectLst/>
              <a:ea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EA348DB1-4E22-385D-DCC1-F352502522A4}"/>
              </a:ext>
            </a:extLst>
          </p:cNvPr>
          <p:cNvSpPr>
            <a:spLocks noGrp="1"/>
          </p:cNvSpPr>
          <p:nvPr>
            <p:ph type="sldNum" sz="quarter" idx="11"/>
          </p:nvPr>
        </p:nvSpPr>
        <p:spPr/>
        <p:txBody>
          <a:bodyPr/>
          <a:lstStyle/>
          <a:p>
            <a:fld id="{75DF2D63-3FF5-D547-96B9-BE9CCD1ABA58}" type="slidenum">
              <a:rPr lang="en-US" smtClean="0"/>
              <a:t>36</a:t>
            </a:fld>
            <a:endParaRPr lang="en-US" dirty="0"/>
          </a:p>
        </p:txBody>
      </p:sp>
      <p:sp>
        <p:nvSpPr>
          <p:cNvPr id="6" name="Alt Bilgi Yer Tutucusu 4">
            <a:extLst>
              <a:ext uri="{FF2B5EF4-FFF2-40B4-BE49-F238E27FC236}">
                <a16:creationId xmlns:a16="http://schemas.microsoft.com/office/drawing/2014/main" id="{64D9E94B-D153-56F2-46C2-EC53B1536E0C}"/>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2033860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310122-74F8-C98B-C518-55E3CA6A396D}"/>
              </a:ext>
            </a:extLst>
          </p:cNvPr>
          <p:cNvSpPr>
            <a:spLocks noGrp="1"/>
          </p:cNvSpPr>
          <p:nvPr>
            <p:ph idx="1"/>
          </p:nvPr>
        </p:nvSpPr>
        <p:spPr>
          <a:xfrm>
            <a:off x="969322" y="831273"/>
            <a:ext cx="11001005" cy="5670385"/>
          </a:xfrm>
        </p:spPr>
        <p:txBody>
          <a:bodyPr/>
          <a:lstStyle/>
          <a:p>
            <a:pPr marL="270510" indent="-270510" algn="just">
              <a:lnSpc>
                <a:spcPct val="100000"/>
              </a:lnSpc>
              <a:spcBef>
                <a:spcPts val="600"/>
              </a:spcBef>
            </a:pPr>
            <a:r>
              <a:rPr lang="en-GB" sz="1600" kern="100" dirty="0">
                <a:effectLst/>
                <a:ea typeface="DengXian" panose="02010600030101010101" pitchFamily="2" charset="-122"/>
              </a:rPr>
              <a:t>Eurostat. (2023a). </a:t>
            </a:r>
            <a:r>
              <a:rPr lang="en-GB" sz="1600" i="1" kern="100" dirty="0">
                <a:effectLst/>
                <a:ea typeface="DengXian" panose="02010600030101010101" pitchFamily="2" charset="-122"/>
              </a:rPr>
              <a:t>EU Labour Force Survey: Description of the data collection.</a:t>
            </a:r>
            <a:r>
              <a:rPr lang="en-GB" sz="1600" kern="100" dirty="0">
                <a:effectLst/>
                <a:ea typeface="DengXian" panose="02010600030101010101" pitchFamily="2" charset="-122"/>
              </a:rPr>
              <a:t> </a:t>
            </a:r>
            <a:r>
              <a:rPr lang="en-GB" sz="1600" u="sng" kern="100" dirty="0">
                <a:solidFill>
                  <a:srgbClr val="467886"/>
                </a:solidFill>
                <a:effectLst/>
                <a:ea typeface="DengXian" panose="02010600030101010101" pitchFamily="2" charset="-122"/>
                <a:hlinkClick r:id="rId2"/>
              </a:rPr>
              <a:t>https://ec.europa.eu/eurostat/web/microdata/european-union-labour-force-survey#:~:text=The%20EU%20labour%20force%20survey,Trade%20Association%20(EFTA)%20countries</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a:lnSpc>
                <a:spcPct val="100000"/>
              </a:lnSpc>
              <a:spcBef>
                <a:spcPts val="600"/>
              </a:spcBef>
            </a:pPr>
            <a:r>
              <a:rPr lang="en-GB" sz="1600" dirty="0">
                <a:effectLst/>
                <a:ea typeface="DengXian" panose="02010600030101010101" pitchFamily="2" charset="-122"/>
                <a:cs typeface="Arial" panose="020B0604020202020204" pitchFamily="34" charset="0"/>
              </a:rPr>
              <a:t>Eurostat. (2023b). Adult Education Survey (AES) methodology. </a:t>
            </a:r>
            <a:r>
              <a:rPr lang="en-GB" sz="1600" u="sng" dirty="0">
                <a:solidFill>
                  <a:srgbClr val="467886"/>
                </a:solidFill>
                <a:effectLst/>
                <a:ea typeface="DengXian" panose="02010600030101010101" pitchFamily="2" charset="-122"/>
                <a:cs typeface="Arial" panose="020B0604020202020204" pitchFamily="34" charset="0"/>
                <a:hlinkClick r:id="rId3"/>
              </a:rPr>
              <a:t>https://ec.europa.eu/eurostat/statistics-explained/index.php?title=Adult_Education_Survey_(AES)_methodology#Introduction</a:t>
            </a:r>
            <a:r>
              <a:rPr lang="tr-TR" sz="1600" dirty="0">
                <a:effectLst/>
              </a:rPr>
              <a:t> </a:t>
            </a:r>
          </a:p>
          <a:p>
            <a:pPr>
              <a:lnSpc>
                <a:spcPct val="100000"/>
              </a:lnSpc>
              <a:spcBef>
                <a:spcPts val="600"/>
              </a:spcBef>
            </a:pPr>
            <a:r>
              <a:rPr lang="en-GB" sz="1600" kern="100" dirty="0">
                <a:solidFill>
                  <a:srgbClr val="000000"/>
                </a:solidFill>
                <a:effectLst/>
                <a:ea typeface="DengXian" panose="02010600030101010101" pitchFamily="2" charset="-122"/>
              </a:rPr>
              <a:t>Felstead, A., Green, F., and Mayhew, K. (1997). </a:t>
            </a:r>
            <a:r>
              <a:rPr lang="en-GB" sz="1600" i="1" kern="100" dirty="0">
                <a:solidFill>
                  <a:srgbClr val="000000"/>
                </a:solidFill>
                <a:effectLst/>
                <a:ea typeface="DengXian" panose="02010600030101010101" pitchFamily="2" charset="-122"/>
              </a:rPr>
              <a:t>Getting the Measure of Training. A Report on Training Statistics in Britain. </a:t>
            </a:r>
            <a:r>
              <a:rPr lang="en-GB" sz="1600" kern="100" dirty="0">
                <a:solidFill>
                  <a:srgbClr val="000000"/>
                </a:solidFill>
                <a:effectLst/>
                <a:ea typeface="DengXian" panose="02010600030101010101" pitchFamily="2" charset="-122"/>
              </a:rPr>
              <a:t>Leeds: Centre for Industrial Policy and Performance; University of Leeds.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err="1">
                <a:effectLst/>
                <a:ea typeface="DengXian" panose="02010600030101010101" pitchFamily="2" charset="-122"/>
              </a:rPr>
              <a:t>Goodvin</a:t>
            </a:r>
            <a:r>
              <a:rPr lang="en-GB" sz="1600" kern="100" dirty="0">
                <a:effectLst/>
                <a:ea typeface="DengXian" panose="02010600030101010101" pitchFamily="2" charset="-122"/>
              </a:rPr>
              <a:t>, R., &amp; Lee, S. C. (2017). Promises and pitfalls of evidence-based policymaking: observations from nonpartisan legislative policy research institute. </a:t>
            </a:r>
            <a:r>
              <a:rPr lang="en-GB" sz="1600" i="1" kern="100" dirty="0">
                <a:effectLst/>
                <a:ea typeface="DengXian" panose="02010600030101010101" pitchFamily="2" charset="-122"/>
              </a:rPr>
              <a:t>Psychology, Public Policy, and Law, 23</a:t>
            </a:r>
            <a:r>
              <a:rPr lang="en-GB" sz="1600" kern="100" dirty="0">
                <a:effectLst/>
                <a:ea typeface="DengXian" panose="02010600030101010101" pitchFamily="2" charset="-122"/>
              </a:rPr>
              <a:t>(4), 490-502. </a:t>
            </a:r>
            <a:r>
              <a:rPr lang="en-GB" sz="1600" u="sng" kern="100" dirty="0">
                <a:solidFill>
                  <a:srgbClr val="467886"/>
                </a:solidFill>
                <a:effectLst/>
                <a:ea typeface="DengXian" panose="02010600030101010101" pitchFamily="2" charset="-122"/>
                <a:hlinkClick r:id="rId4"/>
              </a:rPr>
              <a:t>http://dx.doi.org/10.1037/law0000145</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effectLst/>
                <a:ea typeface="DengXian" panose="02010600030101010101" pitchFamily="2" charset="-122"/>
              </a:rPr>
              <a:t>Groves, R. M., and </a:t>
            </a:r>
            <a:r>
              <a:rPr lang="en-GB" sz="1600" kern="100" dirty="0" err="1">
                <a:effectLst/>
                <a:ea typeface="DengXian" panose="02010600030101010101" pitchFamily="2" charset="-122"/>
              </a:rPr>
              <a:t>Lyberg</a:t>
            </a:r>
            <a:r>
              <a:rPr lang="en-GB" sz="1600" kern="100" dirty="0">
                <a:effectLst/>
                <a:ea typeface="DengXian" panose="02010600030101010101" pitchFamily="2" charset="-122"/>
              </a:rPr>
              <a:t>, L. (2010). Total survey error: Past, present and future. </a:t>
            </a:r>
            <a:r>
              <a:rPr lang="en-GB" sz="1600" i="1" kern="100" dirty="0">
                <a:effectLst/>
                <a:ea typeface="DengXian" panose="02010600030101010101" pitchFamily="2" charset="-122"/>
              </a:rPr>
              <a:t>Public Opinion Quarterly, 74</a:t>
            </a:r>
            <a:r>
              <a:rPr lang="en-GB" sz="1600" kern="100" dirty="0">
                <a:effectLst/>
                <a:ea typeface="DengXian" panose="02010600030101010101" pitchFamily="2" charset="-122"/>
              </a:rPr>
              <a:t>(5), 849–879. </a:t>
            </a:r>
          </a:p>
          <a:p>
            <a:pPr marL="270510" indent="-270510" algn="just">
              <a:lnSpc>
                <a:spcPct val="100000"/>
              </a:lnSpc>
              <a:spcBef>
                <a:spcPts val="600"/>
              </a:spcBef>
            </a:pPr>
            <a:r>
              <a:rPr lang="en-GB" sz="1600" kern="100" dirty="0">
                <a:effectLst/>
                <a:ea typeface="DengXian" panose="02010600030101010101" pitchFamily="2" charset="-122"/>
              </a:rPr>
              <a:t>Hall, S., Jones, E., Evans, S. (2023). Adult Participation in Learning Survey 2023. Learning and Work Institute. </a:t>
            </a:r>
            <a:r>
              <a:rPr lang="en-GB" sz="1600" u="sng" kern="100" dirty="0">
                <a:solidFill>
                  <a:srgbClr val="467886"/>
                </a:solidFill>
                <a:effectLst/>
                <a:ea typeface="DengXian" panose="02010600030101010101" pitchFamily="2" charset="-122"/>
                <a:hlinkClick r:id="rId5"/>
              </a:rPr>
              <a:t>https://learningandwork.org.uk/resources/research-and-reports/adult-participation-in-learning-survey-2023/</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nSpc>
                <a:spcPct val="100000"/>
              </a:lnSpc>
              <a:spcBef>
                <a:spcPts val="600"/>
              </a:spcBef>
            </a:pPr>
            <a:r>
              <a:rPr lang="en-GB" sz="1600" kern="100" dirty="0">
                <a:effectLst/>
                <a:ea typeface="DengXian" panose="02010600030101010101" pitchFamily="2" charset="-122"/>
              </a:rPr>
              <a:t>Hall, S., Jones, E., Evans, S. (2021). Adult Participation in Learning Survey 2021. Learning and Work Institute. </a:t>
            </a:r>
            <a:r>
              <a:rPr lang="en-GB" sz="1600" u="sng" kern="100" dirty="0">
                <a:solidFill>
                  <a:srgbClr val="467886"/>
                </a:solidFill>
                <a:effectLst/>
                <a:ea typeface="DengXian" panose="02010600030101010101" pitchFamily="2" charset="-122"/>
                <a:hlinkClick r:id="rId6"/>
              </a:rPr>
              <a:t>https://learningandwork.org.uk/resources/research-and-reports/adult-participation-in-learning-survey-2021/</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nSpc>
                <a:spcPct val="100000"/>
              </a:lnSpc>
              <a:spcBef>
                <a:spcPts val="600"/>
              </a:spcBef>
            </a:pPr>
            <a:r>
              <a:rPr lang="da-DK" sz="1600" kern="100" dirty="0" err="1">
                <a:effectLst/>
                <a:ea typeface="DengXian" panose="02010600030101010101" pitchFamily="2" charset="-122"/>
              </a:rPr>
              <a:t>Hillage</a:t>
            </a:r>
            <a:r>
              <a:rPr lang="da-DK" sz="1600" kern="100" dirty="0">
                <a:effectLst/>
                <a:ea typeface="DengXian" panose="02010600030101010101" pitchFamily="2" charset="-122"/>
              </a:rPr>
              <a:t>, J., Uden, T., </a:t>
            </a:r>
            <a:r>
              <a:rPr lang="da-DK" sz="1600" kern="100" dirty="0" err="1">
                <a:effectLst/>
                <a:ea typeface="DengXian" panose="02010600030101010101" pitchFamily="2" charset="-122"/>
              </a:rPr>
              <a:t>Aldridge</a:t>
            </a:r>
            <a:r>
              <a:rPr lang="da-DK" sz="1600" kern="100" dirty="0">
                <a:effectLst/>
                <a:ea typeface="DengXian" panose="02010600030101010101" pitchFamily="2" charset="-122"/>
              </a:rPr>
              <a:t>, F., &amp; </a:t>
            </a:r>
            <a:r>
              <a:rPr lang="da-DK" sz="1600" kern="100" dirty="0" err="1">
                <a:effectLst/>
                <a:ea typeface="DengXian" panose="02010600030101010101" pitchFamily="2" charset="-122"/>
              </a:rPr>
              <a:t>Eccles</a:t>
            </a:r>
            <a:r>
              <a:rPr lang="da-DK" sz="1600" kern="100" dirty="0">
                <a:effectLst/>
                <a:ea typeface="DengXian" panose="02010600030101010101" pitchFamily="2" charset="-122"/>
              </a:rPr>
              <a:t>, J. (2000). </a:t>
            </a:r>
            <a:r>
              <a:rPr lang="en-GB" sz="1600" i="1" kern="100" dirty="0">
                <a:effectLst/>
                <a:ea typeface="DengXian" panose="02010600030101010101" pitchFamily="2" charset="-122"/>
              </a:rPr>
              <a:t>Adult Learning in England: A Review. IES Report 369</a:t>
            </a:r>
            <a:r>
              <a:rPr lang="en-GB" sz="1600" kern="100" dirty="0">
                <a:effectLst/>
                <a:ea typeface="DengXian" panose="02010600030101010101" pitchFamily="2" charset="-122"/>
              </a:rPr>
              <a:t>. Grantham Book Services.</a:t>
            </a:r>
            <a:endParaRPr lang="tr-TR" sz="1600" kern="100" dirty="0">
              <a:effectLst/>
              <a:ea typeface="DengXian" panose="02010600030101010101" pitchFamily="2" charset="-122"/>
            </a:endParaRPr>
          </a:p>
          <a:p>
            <a:pPr marL="270510" indent="-270510">
              <a:lnSpc>
                <a:spcPct val="100000"/>
              </a:lnSpc>
              <a:spcBef>
                <a:spcPts val="600"/>
              </a:spcBef>
            </a:pPr>
            <a:r>
              <a:rPr lang="en-GB" sz="1600" kern="100" dirty="0">
                <a:effectLst/>
                <a:ea typeface="DengXian" panose="02010600030101010101" pitchFamily="2" charset="-122"/>
              </a:rPr>
              <a:t>Jackson, H., Young, N. A., &amp; Taylor, D. (2021). Beyond question wording: How survey design and administration shape estimates of disability. </a:t>
            </a:r>
            <a:r>
              <a:rPr lang="en-GB" sz="1600" i="1" kern="100" dirty="0">
                <a:effectLst/>
                <a:ea typeface="DengXian" panose="02010600030101010101" pitchFamily="2" charset="-122"/>
              </a:rPr>
              <a:t>Disability and Health Journal</a:t>
            </a:r>
            <a:r>
              <a:rPr lang="en-GB" sz="1600" kern="100" dirty="0">
                <a:effectLst/>
                <a:ea typeface="DengXian" panose="02010600030101010101" pitchFamily="2" charset="-122"/>
              </a:rPr>
              <a:t>, </a:t>
            </a:r>
            <a:r>
              <a:rPr lang="en-GB" sz="1600" i="1" kern="100" dirty="0">
                <a:effectLst/>
                <a:ea typeface="DengXian" panose="02010600030101010101" pitchFamily="2" charset="-122"/>
              </a:rPr>
              <a:t>14</a:t>
            </a:r>
            <a:r>
              <a:rPr lang="en-GB" sz="1600" kern="100" dirty="0">
                <a:effectLst/>
                <a:ea typeface="DengXian" panose="02010600030101010101" pitchFamily="2" charset="-122"/>
              </a:rPr>
              <a:t>(4), 101115.</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solidFill>
                  <a:srgbClr val="222222"/>
                </a:solidFill>
                <a:effectLst/>
                <a:ea typeface="DengXian" panose="02010600030101010101" pitchFamily="2" charset="-122"/>
              </a:rPr>
              <a:t>Kennedy, D. (2022). Research and policy: A three-way intersection (Part 1 of 3). </a:t>
            </a:r>
            <a:r>
              <a:rPr lang="en-GB" sz="1600" i="1" kern="100" dirty="0">
                <a:solidFill>
                  <a:srgbClr val="222222"/>
                </a:solidFill>
                <a:effectLst/>
                <a:ea typeface="DengXian" panose="02010600030101010101" pitchFamily="2" charset="-122"/>
              </a:rPr>
              <a:t>Adult Literacy Education</a:t>
            </a:r>
            <a:r>
              <a:rPr lang="en-GB" sz="1600" kern="100" dirty="0">
                <a:solidFill>
                  <a:srgbClr val="222222"/>
                </a:solidFill>
                <a:effectLst/>
                <a:ea typeface="DengXian" panose="02010600030101010101" pitchFamily="2" charset="-122"/>
              </a:rPr>
              <a:t>, </a:t>
            </a:r>
            <a:r>
              <a:rPr lang="en-GB" sz="1600" i="1" kern="100" dirty="0">
                <a:solidFill>
                  <a:srgbClr val="222222"/>
                </a:solidFill>
                <a:effectLst/>
                <a:ea typeface="DengXian" panose="02010600030101010101" pitchFamily="2" charset="-122"/>
              </a:rPr>
              <a:t>4</a:t>
            </a:r>
            <a:r>
              <a:rPr lang="en-GB" sz="1600" kern="100" dirty="0">
                <a:solidFill>
                  <a:srgbClr val="222222"/>
                </a:solidFill>
                <a:effectLst/>
                <a:ea typeface="DengXian" panose="02010600030101010101" pitchFamily="2" charset="-122"/>
              </a:rPr>
              <a:t>(2), 44-50. </a:t>
            </a:r>
          </a:p>
          <a:p>
            <a:pPr marL="270510" indent="-270510" algn="just">
              <a:lnSpc>
                <a:spcPct val="100000"/>
              </a:lnSpc>
              <a:spcBef>
                <a:spcPts val="600"/>
              </a:spcBef>
            </a:pPr>
            <a:r>
              <a:rPr lang="en-GB" sz="1600" kern="100" dirty="0" err="1">
                <a:solidFill>
                  <a:srgbClr val="000000"/>
                </a:solidFill>
                <a:effectLst/>
                <a:ea typeface="DengXian" panose="02010600030101010101" pitchFamily="2" charset="-122"/>
              </a:rPr>
              <a:t>Krippendorff</a:t>
            </a:r>
            <a:r>
              <a:rPr lang="en-GB" sz="1600" kern="100" dirty="0">
                <a:solidFill>
                  <a:srgbClr val="000000"/>
                </a:solidFill>
                <a:effectLst/>
                <a:ea typeface="DengXian" panose="02010600030101010101" pitchFamily="2" charset="-122"/>
              </a:rPr>
              <a:t>, K. (2018). </a:t>
            </a:r>
            <a:r>
              <a:rPr lang="en-GB" sz="1600" i="1" kern="100" dirty="0">
                <a:solidFill>
                  <a:srgbClr val="000000"/>
                </a:solidFill>
                <a:effectLst/>
                <a:ea typeface="DengXian" panose="02010600030101010101" pitchFamily="2" charset="-122"/>
              </a:rPr>
              <a:t>Content analysis: An introduction to its methodology</a:t>
            </a:r>
            <a:r>
              <a:rPr lang="en-GB" sz="1600" kern="100" dirty="0">
                <a:solidFill>
                  <a:srgbClr val="000000"/>
                </a:solidFill>
                <a:effectLst/>
                <a:ea typeface="DengXian" panose="02010600030101010101" pitchFamily="2" charset="-122"/>
              </a:rPr>
              <a:t>. Sage.</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err="1">
                <a:solidFill>
                  <a:srgbClr val="000000"/>
                </a:solidFill>
                <a:effectLst/>
                <a:ea typeface="DengXian" panose="02010600030101010101" pitchFamily="2" charset="-122"/>
              </a:rPr>
              <a:t>Kuper</a:t>
            </a:r>
            <a:r>
              <a:rPr lang="en-GB" sz="1600" kern="100" dirty="0">
                <a:solidFill>
                  <a:srgbClr val="000000"/>
                </a:solidFill>
                <a:effectLst/>
                <a:ea typeface="DengXian" panose="02010600030101010101" pitchFamily="2" charset="-122"/>
              </a:rPr>
              <a:t>, H., Behringer, F., and Schrader, J. (ed.). (2016). </a:t>
            </a:r>
            <a:r>
              <a:rPr lang="en-GB" sz="1600" i="1" kern="100" dirty="0">
                <a:solidFill>
                  <a:srgbClr val="000000"/>
                </a:solidFill>
                <a:effectLst/>
                <a:ea typeface="DengXian" panose="02010600030101010101" pitchFamily="2" charset="-122"/>
              </a:rPr>
              <a:t>Development of indicators and a data collection strategy for further training statistics in Germany. </a:t>
            </a:r>
            <a:r>
              <a:rPr lang="de-DE" sz="1600" kern="100" dirty="0">
                <a:solidFill>
                  <a:srgbClr val="000000"/>
                </a:solidFill>
                <a:effectLst/>
                <a:ea typeface="DengXian" panose="02010600030101010101" pitchFamily="2" charset="-122"/>
              </a:rPr>
              <a:t>Bonn: Bundesinstitut </a:t>
            </a:r>
            <a:r>
              <a:rPr lang="de-DE" sz="1600" kern="100" dirty="0" err="1">
                <a:solidFill>
                  <a:srgbClr val="000000"/>
                </a:solidFill>
                <a:effectLst/>
                <a:ea typeface="DengXian" panose="02010600030101010101" pitchFamily="2" charset="-122"/>
              </a:rPr>
              <a:t>für</a:t>
            </a:r>
            <a:r>
              <a:rPr lang="de-DE" sz="1600" kern="100" dirty="0">
                <a:solidFill>
                  <a:srgbClr val="000000"/>
                </a:solidFill>
                <a:effectLst/>
                <a:ea typeface="DengXian" panose="02010600030101010101" pitchFamily="2" charset="-122"/>
              </a:rPr>
              <a:t> </a:t>
            </a:r>
            <a:r>
              <a:rPr lang="de-DE" sz="1600" kern="100" dirty="0">
                <a:solidFill>
                  <a:srgbClr val="3A3A3A"/>
                </a:solidFill>
                <a:effectLst/>
                <a:ea typeface="DengXian" panose="02010600030101010101" pitchFamily="2" charset="-122"/>
              </a:rPr>
              <a:t>Berufsbildung. </a:t>
            </a:r>
            <a:r>
              <a:rPr lang="de-DE" sz="1600" u="sng" kern="100" dirty="0">
                <a:solidFill>
                  <a:srgbClr val="467886"/>
                </a:solidFill>
                <a:effectLst/>
                <a:ea typeface="DengXian" panose="02010600030101010101" pitchFamily="2" charset="-122"/>
                <a:hlinkClick r:id="rId7"/>
              </a:rPr>
              <a:t>https://www.bibb.de/veroeffentlichungen/de/publication/show/8101</a:t>
            </a:r>
            <a:r>
              <a:rPr lang="de-DE" sz="1600" kern="100" dirty="0">
                <a:solidFill>
                  <a:srgbClr val="3A3A3A"/>
                </a:solidFill>
                <a:effectLst/>
                <a:ea typeface="DengXian" panose="02010600030101010101" pitchFamily="2" charset="-122"/>
              </a:rPr>
              <a:t> </a:t>
            </a:r>
            <a:endParaRPr lang="tr-TR" sz="1600" kern="100" dirty="0">
              <a:effectLst/>
              <a:ea typeface="DengXian" panose="02010600030101010101" pitchFamily="2" charset="-122"/>
            </a:endParaRPr>
          </a:p>
          <a:p>
            <a:pPr>
              <a:lnSpc>
                <a:spcPct val="100000"/>
              </a:lnSpc>
              <a:spcBef>
                <a:spcPts val="600"/>
              </a:spcBef>
            </a:pPr>
            <a:endParaRPr lang="tr-TR" sz="1600" dirty="0">
              <a:effectLst/>
              <a:ea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EA348DB1-4E22-385D-DCC1-F352502522A4}"/>
              </a:ext>
            </a:extLst>
          </p:cNvPr>
          <p:cNvSpPr>
            <a:spLocks noGrp="1"/>
          </p:cNvSpPr>
          <p:nvPr>
            <p:ph type="sldNum" sz="quarter" idx="11"/>
          </p:nvPr>
        </p:nvSpPr>
        <p:spPr/>
        <p:txBody>
          <a:bodyPr/>
          <a:lstStyle/>
          <a:p>
            <a:fld id="{75DF2D63-3FF5-D547-96B9-BE9CCD1ABA58}" type="slidenum">
              <a:rPr lang="en-US" smtClean="0"/>
              <a:t>37</a:t>
            </a:fld>
            <a:endParaRPr lang="en-US" dirty="0"/>
          </a:p>
        </p:txBody>
      </p:sp>
      <p:sp>
        <p:nvSpPr>
          <p:cNvPr id="6" name="Alt Bilgi Yer Tutucusu 4">
            <a:extLst>
              <a:ext uri="{FF2B5EF4-FFF2-40B4-BE49-F238E27FC236}">
                <a16:creationId xmlns:a16="http://schemas.microsoft.com/office/drawing/2014/main" id="{64D9E94B-D153-56F2-46C2-EC53B1536E0C}"/>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16285347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310122-74F8-C98B-C518-55E3CA6A396D}"/>
              </a:ext>
            </a:extLst>
          </p:cNvPr>
          <p:cNvSpPr>
            <a:spLocks noGrp="1"/>
          </p:cNvSpPr>
          <p:nvPr>
            <p:ph idx="1"/>
          </p:nvPr>
        </p:nvSpPr>
        <p:spPr>
          <a:xfrm>
            <a:off x="969322" y="813542"/>
            <a:ext cx="11001005" cy="5455312"/>
          </a:xfrm>
        </p:spPr>
        <p:txBody>
          <a:bodyPr/>
          <a:lstStyle/>
          <a:p>
            <a:pPr marL="270510" indent="-270510">
              <a:lnSpc>
                <a:spcPct val="100000"/>
              </a:lnSpc>
              <a:spcBef>
                <a:spcPts val="600"/>
              </a:spcBef>
            </a:pPr>
            <a:r>
              <a:rPr lang="en-GB" sz="1600" kern="100" dirty="0" err="1">
                <a:solidFill>
                  <a:srgbClr val="3A3A3A"/>
                </a:solidFill>
                <a:effectLst/>
                <a:ea typeface="DengXian" panose="02010600030101010101" pitchFamily="2" charset="-122"/>
              </a:rPr>
              <a:t>Ladini</a:t>
            </a:r>
            <a:r>
              <a:rPr lang="en-GB" sz="1600" kern="100" dirty="0">
                <a:solidFill>
                  <a:srgbClr val="3A3A3A"/>
                </a:solidFill>
                <a:effectLst/>
                <a:ea typeface="DengXian" panose="02010600030101010101" pitchFamily="2" charset="-122"/>
              </a:rPr>
              <a:t>, R., &amp; </a:t>
            </a:r>
            <a:r>
              <a:rPr lang="en-GB" sz="1600" kern="100" dirty="0" err="1">
                <a:solidFill>
                  <a:srgbClr val="3A3A3A"/>
                </a:solidFill>
                <a:effectLst/>
                <a:ea typeface="DengXian" panose="02010600030101010101" pitchFamily="2" charset="-122"/>
              </a:rPr>
              <a:t>Biolcati</a:t>
            </a:r>
            <a:r>
              <a:rPr lang="en-GB" sz="1600" kern="100" dirty="0">
                <a:solidFill>
                  <a:srgbClr val="3A3A3A"/>
                </a:solidFill>
                <a:effectLst/>
                <a:ea typeface="DengXian" panose="02010600030101010101" pitchFamily="2" charset="-122"/>
              </a:rPr>
              <a:t>, F. (2023). Ambiguity in the item wording, ambiguity in the respondents’ comprehension? An experiment on the ‘immigrants/foreign workers’ social distance item in values surveys. </a:t>
            </a:r>
            <a:r>
              <a:rPr lang="en-GB" sz="1600" i="1" kern="100" dirty="0">
                <a:solidFill>
                  <a:srgbClr val="3A3A3A"/>
                </a:solidFill>
                <a:effectLst/>
                <a:ea typeface="DengXian" panose="02010600030101010101" pitchFamily="2" charset="-122"/>
              </a:rPr>
              <a:t>Survey Research Methods</a:t>
            </a:r>
            <a:r>
              <a:rPr lang="en-GB" sz="1600" kern="100" dirty="0">
                <a:solidFill>
                  <a:srgbClr val="3A3A3A"/>
                </a:solidFill>
                <a:effectLst/>
                <a:ea typeface="DengXian" panose="02010600030101010101" pitchFamily="2" charset="-122"/>
              </a:rPr>
              <a:t>, </a:t>
            </a:r>
            <a:r>
              <a:rPr lang="en-GB" sz="1600" i="1" kern="100" dirty="0">
                <a:solidFill>
                  <a:srgbClr val="3A3A3A"/>
                </a:solidFill>
                <a:effectLst/>
                <a:ea typeface="DengXian" panose="02010600030101010101" pitchFamily="2" charset="-122"/>
              </a:rPr>
              <a:t>17</a:t>
            </a:r>
            <a:r>
              <a:rPr lang="en-GB" sz="1600" kern="100" dirty="0">
                <a:solidFill>
                  <a:srgbClr val="3A3A3A"/>
                </a:solidFill>
                <a:effectLst/>
                <a:ea typeface="DengXian" panose="02010600030101010101" pitchFamily="2" charset="-122"/>
              </a:rPr>
              <a:t>(1), 63-74.</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solidFill>
                  <a:srgbClr val="000000"/>
                </a:solidFill>
                <a:effectLst/>
                <a:ea typeface="DengXian" panose="02010600030101010101" pitchFamily="2" charset="-122"/>
              </a:rPr>
              <a:t>Learning and Work Institute. (2023). </a:t>
            </a:r>
            <a:r>
              <a:rPr lang="en-GB" sz="1600" i="1" kern="100" dirty="0">
                <a:solidFill>
                  <a:srgbClr val="000000"/>
                </a:solidFill>
                <a:effectLst/>
                <a:ea typeface="DengXian" panose="02010600030101010101" pitchFamily="2" charset="-122"/>
              </a:rPr>
              <a:t>Rates of adult participation in learning. </a:t>
            </a:r>
            <a:r>
              <a:rPr lang="en-GB" sz="1600" u="sng" kern="100" dirty="0">
                <a:solidFill>
                  <a:srgbClr val="467886"/>
                </a:solidFill>
                <a:effectLst/>
                <a:ea typeface="DengXian" panose="02010600030101010101" pitchFamily="2" charset="-122"/>
                <a:hlinkClick r:id="rId2"/>
              </a:rPr>
              <a:t>https://learningandwork.org.uk/what-we-do/lifelong-learning/adult-participation-in-learning-survey/rates-of-adult-participation-in-learning/</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nSpc>
                <a:spcPct val="100000"/>
              </a:lnSpc>
              <a:spcBef>
                <a:spcPts val="600"/>
              </a:spcBef>
            </a:pPr>
            <a:r>
              <a:rPr lang="en-GB" sz="1600" kern="100" dirty="0">
                <a:effectLst/>
                <a:ea typeface="DengXian" panose="02010600030101010101" pitchFamily="2" charset="-122"/>
              </a:rPr>
              <a:t>Link, M. W., and </a:t>
            </a:r>
            <a:r>
              <a:rPr lang="en-GB" sz="1600" kern="100" dirty="0" err="1">
                <a:effectLst/>
                <a:ea typeface="DengXian" panose="02010600030101010101" pitchFamily="2" charset="-122"/>
              </a:rPr>
              <a:t>Mokdad</a:t>
            </a:r>
            <a:r>
              <a:rPr lang="en-GB" sz="1600" kern="100" dirty="0">
                <a:effectLst/>
                <a:ea typeface="DengXian" panose="02010600030101010101" pitchFamily="2" charset="-122"/>
              </a:rPr>
              <a:t>, A. H. (2005). Effects of survey mode on self-reports of adult alcohol consumption: A comparison of mail, web and telephone approaches. </a:t>
            </a:r>
            <a:r>
              <a:rPr lang="en-GB" sz="1600" i="1" kern="100" dirty="0">
                <a:effectLst/>
                <a:ea typeface="DengXian" panose="02010600030101010101" pitchFamily="2" charset="-122"/>
              </a:rPr>
              <a:t>Journal of Studies on Alcohol, 66</a:t>
            </a:r>
            <a:r>
              <a:rPr lang="en-GB" sz="1600" kern="100" dirty="0">
                <a:effectLst/>
                <a:ea typeface="DengXian" panose="02010600030101010101" pitchFamily="2" charset="-122"/>
              </a:rPr>
              <a:t>(2), 239-245.</a:t>
            </a:r>
          </a:p>
          <a:p>
            <a:pPr marL="270510" indent="-270510">
              <a:lnSpc>
                <a:spcPct val="100000"/>
              </a:lnSpc>
              <a:spcBef>
                <a:spcPts val="600"/>
              </a:spcBef>
            </a:pPr>
            <a:r>
              <a:rPr lang="en-GB" sz="1600" kern="100" dirty="0">
                <a:solidFill>
                  <a:srgbClr val="222222"/>
                </a:solidFill>
                <a:effectLst/>
                <a:ea typeface="DengXian" panose="02010600030101010101" pitchFamily="2" charset="-122"/>
              </a:rPr>
              <a:t>Martin, E. (2006). </a:t>
            </a:r>
            <a:r>
              <a:rPr lang="en-GB" sz="1600" i="1" kern="100" dirty="0">
                <a:solidFill>
                  <a:srgbClr val="222222"/>
                </a:solidFill>
                <a:effectLst/>
                <a:ea typeface="DengXian" panose="02010600030101010101" pitchFamily="2" charset="-122"/>
              </a:rPr>
              <a:t>Survey questionnaire construction</a:t>
            </a:r>
            <a:r>
              <a:rPr lang="en-GB" sz="1600" kern="100" dirty="0">
                <a:solidFill>
                  <a:srgbClr val="222222"/>
                </a:solidFill>
                <a:effectLst/>
                <a:ea typeface="DengXian" panose="02010600030101010101" pitchFamily="2" charset="-122"/>
              </a:rPr>
              <a:t>. </a:t>
            </a:r>
            <a:r>
              <a:rPr lang="en-GB" sz="1600" kern="100" dirty="0">
                <a:effectLst/>
                <a:ea typeface="DengXian" panose="02010600030101010101" pitchFamily="2" charset="-122"/>
              </a:rPr>
              <a:t>Research Report Series (Survey Methodology #2006-13)</a:t>
            </a:r>
            <a:r>
              <a:rPr lang="en-GB" sz="1600" kern="100" dirty="0">
                <a:solidFill>
                  <a:srgbClr val="222222"/>
                </a:solidFill>
                <a:effectLst/>
                <a:ea typeface="DengXian" panose="02010600030101010101" pitchFamily="2" charset="-122"/>
              </a:rPr>
              <a:t>. </a:t>
            </a:r>
            <a:r>
              <a:rPr lang="en-GB" sz="1600" kern="100" dirty="0">
                <a:effectLst/>
                <a:ea typeface="DengXian" panose="02010600030101010101" pitchFamily="2" charset="-122"/>
              </a:rPr>
              <a:t>Director’s Office U.S. Census Bureau Washington, D.C. 20233. </a:t>
            </a:r>
            <a:r>
              <a:rPr lang="en-GB" sz="1600" u="sng" kern="100" dirty="0">
                <a:solidFill>
                  <a:srgbClr val="467886"/>
                </a:solidFill>
                <a:effectLst/>
                <a:ea typeface="DengXian" panose="02010600030101010101" pitchFamily="2" charset="-122"/>
                <a:hlinkClick r:id="rId3"/>
              </a:rPr>
              <a:t>https://www.census.gov/content/dam/Census/library/working-papers/2006/adrm/rsm2006-13.pdf</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effectLst/>
                <a:ea typeface="DengXian" panose="02010600030101010101" pitchFamily="2" charset="-122"/>
              </a:rPr>
              <a:t>McGivney, V. (2003). Match or mismatch: do the findings reflect the qualitative evidence? In N. Sargant &amp; F. Aldridge (Eds.), </a:t>
            </a:r>
            <a:r>
              <a:rPr lang="en-GB" sz="1600" i="1" kern="100" dirty="0">
                <a:effectLst/>
                <a:ea typeface="DengXian" panose="02010600030101010101" pitchFamily="2" charset="-122"/>
              </a:rPr>
              <a:t>Adult Learning and Social Division: A Persistent Pattern (Vol. 2)</a:t>
            </a:r>
            <a:r>
              <a:rPr lang="en-GB" sz="1600" kern="100" dirty="0">
                <a:effectLst/>
                <a:ea typeface="DengXian" panose="02010600030101010101" pitchFamily="2" charset="-122"/>
              </a:rPr>
              <a:t>, (pp. 92-99). NIACE.</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effectLst/>
                <a:ea typeface="DengXian" panose="02010600030101010101" pitchFamily="2" charset="-122"/>
              </a:rPr>
              <a:t>Northern Ireland Statistics and Research Agency (NISRA). (2023). </a:t>
            </a:r>
            <a:r>
              <a:rPr lang="tr-TR" sz="1600" kern="100" dirty="0" err="1">
                <a:effectLst/>
                <a:ea typeface="DengXian" panose="02010600030101010101" pitchFamily="2" charset="-122"/>
              </a:rPr>
              <a:t>National</a:t>
            </a:r>
            <a:r>
              <a:rPr lang="tr-TR" sz="1600" kern="100" dirty="0">
                <a:effectLst/>
                <a:ea typeface="DengXian" panose="02010600030101010101" pitchFamily="2" charset="-122"/>
              </a:rPr>
              <a:t> </a:t>
            </a:r>
            <a:r>
              <a:rPr lang="tr-TR" sz="1600" kern="100" dirty="0" err="1">
                <a:effectLst/>
                <a:ea typeface="DengXian" panose="02010600030101010101" pitchFamily="2" charset="-122"/>
              </a:rPr>
              <a:t>statistics</a:t>
            </a:r>
            <a:r>
              <a:rPr lang="tr-TR" sz="1600" kern="100" dirty="0">
                <a:effectLst/>
                <a:ea typeface="DengXian" panose="02010600030101010101" pitchFamily="2" charset="-122"/>
              </a:rPr>
              <a:t>: </a:t>
            </a:r>
            <a:r>
              <a:rPr lang="tr-TR" sz="1600" kern="100" dirty="0" err="1">
                <a:effectLst/>
                <a:ea typeface="DengXian" panose="02010600030101010101" pitchFamily="2" charset="-122"/>
              </a:rPr>
              <a:t>Highest</a:t>
            </a:r>
            <a:r>
              <a:rPr lang="tr-TR" sz="1600" kern="100" dirty="0">
                <a:effectLst/>
                <a:ea typeface="DengXian" panose="02010600030101010101" pitchFamily="2" charset="-122"/>
              </a:rPr>
              <a:t> </a:t>
            </a:r>
            <a:r>
              <a:rPr lang="tr-TR" sz="1600" kern="100" dirty="0" err="1">
                <a:effectLst/>
                <a:ea typeface="DengXian" panose="02010600030101010101" pitchFamily="2" charset="-122"/>
              </a:rPr>
              <a:t>qualification</a:t>
            </a:r>
            <a:r>
              <a:rPr lang="tr-TR" sz="1600" kern="100" dirty="0">
                <a:effectLst/>
                <a:ea typeface="DengXian" panose="02010600030101010101" pitchFamily="2" charset="-122"/>
              </a:rPr>
              <a:t> </a:t>
            </a:r>
            <a:r>
              <a:rPr lang="tr-TR" sz="1600" kern="100" dirty="0" err="1">
                <a:effectLst/>
                <a:ea typeface="DengXian" panose="02010600030101010101" pitchFamily="2" charset="-122"/>
              </a:rPr>
              <a:t>and</a:t>
            </a:r>
            <a:r>
              <a:rPr lang="tr-TR" sz="1600" kern="100" dirty="0">
                <a:effectLst/>
                <a:ea typeface="DengXian" panose="02010600030101010101" pitchFamily="2" charset="-122"/>
              </a:rPr>
              <a:t> </a:t>
            </a:r>
            <a:r>
              <a:rPr lang="tr-TR" sz="1600" kern="100" dirty="0" err="1">
                <a:effectLst/>
                <a:ea typeface="DengXian" panose="02010600030101010101" pitchFamily="2" charset="-122"/>
              </a:rPr>
              <a:t>participation</a:t>
            </a:r>
            <a:r>
              <a:rPr lang="tr-TR" sz="1600" kern="100" dirty="0">
                <a:effectLst/>
                <a:ea typeface="DengXian" panose="02010600030101010101" pitchFamily="2" charset="-122"/>
              </a:rPr>
              <a:t> in </a:t>
            </a:r>
            <a:r>
              <a:rPr lang="tr-TR" sz="1600" kern="100" dirty="0" err="1">
                <a:effectLst/>
                <a:ea typeface="DengXian" panose="02010600030101010101" pitchFamily="2" charset="-122"/>
              </a:rPr>
              <a:t>education</a:t>
            </a:r>
            <a:r>
              <a:rPr lang="tr-TR" sz="1600" kern="100" dirty="0">
                <a:effectLst/>
                <a:ea typeface="DengXian" panose="02010600030101010101" pitchFamily="2" charset="-122"/>
              </a:rPr>
              <a:t> </a:t>
            </a:r>
            <a:r>
              <a:rPr lang="tr-TR" sz="1600" kern="100" dirty="0" err="1">
                <a:effectLst/>
                <a:ea typeface="DengXian" panose="02010600030101010101" pitchFamily="2" charset="-122"/>
              </a:rPr>
              <a:t>and</a:t>
            </a:r>
            <a:r>
              <a:rPr lang="tr-TR" sz="1600" kern="100" dirty="0">
                <a:effectLst/>
                <a:ea typeface="DengXian" panose="02010600030101010101" pitchFamily="2" charset="-122"/>
              </a:rPr>
              <a:t> </a:t>
            </a:r>
            <a:r>
              <a:rPr lang="tr-TR" sz="1600" kern="100" dirty="0" err="1">
                <a:effectLst/>
                <a:ea typeface="DengXian" panose="02010600030101010101" pitchFamily="2" charset="-122"/>
              </a:rPr>
              <a:t>training</a:t>
            </a:r>
            <a:r>
              <a:rPr lang="tr-TR" sz="1600" kern="100" dirty="0">
                <a:effectLst/>
                <a:ea typeface="DengXian" panose="02010600030101010101" pitchFamily="2" charset="-122"/>
              </a:rPr>
              <a:t> 2022. </a:t>
            </a:r>
            <a:r>
              <a:rPr lang="tr-TR" sz="1600" u="sng" kern="100" dirty="0">
                <a:solidFill>
                  <a:srgbClr val="467886"/>
                </a:solidFill>
                <a:effectLst/>
                <a:ea typeface="DengXian" panose="02010600030101010101" pitchFamily="2" charset="-122"/>
                <a:hlinkClick r:id="rId4"/>
              </a:rPr>
              <a:t>https://www.nisra.gov.uk/publications/highest-qualification-level-2022</a:t>
            </a:r>
            <a:r>
              <a:rPr lang="tr-TR" sz="1600" kern="100" dirty="0">
                <a:effectLst/>
                <a:ea typeface="DengXian" panose="02010600030101010101" pitchFamily="2" charset="-122"/>
              </a:rPr>
              <a:t> </a:t>
            </a:r>
          </a:p>
          <a:p>
            <a:pPr marL="270510" indent="-270510">
              <a:lnSpc>
                <a:spcPct val="100000"/>
              </a:lnSpc>
              <a:spcBef>
                <a:spcPts val="600"/>
              </a:spcBef>
            </a:pPr>
            <a:r>
              <a:rPr lang="fr-FR" sz="1600" kern="100" dirty="0">
                <a:effectLst/>
                <a:ea typeface="DengXian" panose="02010600030101010101" pitchFamily="2" charset="-122"/>
              </a:rPr>
              <a:t>OECD. (2010). </a:t>
            </a:r>
            <a:r>
              <a:rPr lang="fr-FR" sz="1600" i="1" kern="100" dirty="0">
                <a:effectLst/>
                <a:ea typeface="DengXian" panose="02010600030101010101" pitchFamily="2" charset="-122"/>
              </a:rPr>
              <a:t>PIAAC Background questionnaire MS version 2.1 </a:t>
            </a:r>
            <a:r>
              <a:rPr lang="fr-FR" sz="1600" i="1" kern="100" dirty="0" err="1">
                <a:effectLst/>
                <a:ea typeface="DengXian" panose="02010600030101010101" pitchFamily="2" charset="-122"/>
              </a:rPr>
              <a:t>d.d.</a:t>
            </a:r>
            <a:r>
              <a:rPr lang="fr-FR" sz="1600" i="1" kern="100" dirty="0">
                <a:effectLst/>
                <a:ea typeface="DengXian" panose="02010600030101010101" pitchFamily="2" charset="-122"/>
              </a:rPr>
              <a:t> 15-12-2010.</a:t>
            </a:r>
            <a:r>
              <a:rPr lang="fr-FR" sz="1600" kern="100" dirty="0">
                <a:effectLst/>
                <a:ea typeface="DengXian" panose="02010600030101010101" pitchFamily="2" charset="-122"/>
              </a:rPr>
              <a:t> </a:t>
            </a:r>
            <a:r>
              <a:rPr lang="fr-FR" sz="1600" u="sng" kern="100" dirty="0">
                <a:solidFill>
                  <a:srgbClr val="467886"/>
                </a:solidFill>
                <a:effectLst/>
                <a:ea typeface="DengXian" panose="02010600030101010101" pitchFamily="2" charset="-122"/>
                <a:hlinkClick r:id="rId5"/>
              </a:rPr>
              <a:t>https://www.oecd.org/skills/piaac/Background%20Questionnaire%2015DEC10.pdf</a:t>
            </a:r>
            <a:r>
              <a:rPr lang="fr-FR"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nSpc>
                <a:spcPct val="100000"/>
              </a:lnSpc>
              <a:spcBef>
                <a:spcPts val="600"/>
              </a:spcBef>
            </a:pPr>
            <a:r>
              <a:rPr lang="en-GB" sz="1600" kern="100" dirty="0">
                <a:effectLst/>
                <a:ea typeface="DengXian" panose="02010600030101010101" pitchFamily="2" charset="-122"/>
              </a:rPr>
              <a:t>OECD. (2016a). </a:t>
            </a:r>
            <a:r>
              <a:rPr lang="en-GB" sz="1600" i="1" kern="100" dirty="0">
                <a:effectLst/>
                <a:ea typeface="DengXian" panose="02010600030101010101" pitchFamily="2" charset="-122"/>
              </a:rPr>
              <a:t>Technical Report of the Survey of Adult Skills (PIAAC)</a:t>
            </a:r>
            <a:r>
              <a:rPr lang="en-GB" sz="1600" kern="100" dirty="0">
                <a:effectLst/>
                <a:ea typeface="DengXian" panose="02010600030101010101" pitchFamily="2" charset="-122"/>
              </a:rPr>
              <a:t> (2</a:t>
            </a:r>
            <a:r>
              <a:rPr lang="en-GB" sz="1600" kern="100" baseline="30000" dirty="0">
                <a:effectLst/>
                <a:ea typeface="DengXian" panose="02010600030101010101" pitchFamily="2" charset="-122"/>
              </a:rPr>
              <a:t>nd</a:t>
            </a:r>
            <a:r>
              <a:rPr lang="en-GB" sz="1600" kern="100" dirty="0">
                <a:effectLst/>
                <a:ea typeface="DengXian" panose="02010600030101010101" pitchFamily="2" charset="-122"/>
              </a:rPr>
              <a:t> ed.). </a:t>
            </a:r>
            <a:r>
              <a:rPr lang="en-GB" sz="1600" u="sng" kern="100" dirty="0">
                <a:solidFill>
                  <a:srgbClr val="467886"/>
                </a:solidFill>
                <a:effectLst/>
                <a:ea typeface="DengXian" panose="02010600030101010101" pitchFamily="2" charset="-122"/>
                <a:hlinkClick r:id="rId6"/>
              </a:rPr>
              <a:t>https://www.oecd.org/skills/piaac/PIAAC_Technical_Report_2nd_Edition_Full_Report.pdf</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effectLst/>
                <a:ea typeface="DengXian" panose="02010600030101010101" pitchFamily="2" charset="-122"/>
              </a:rPr>
              <a:t>OECD. (2016b).</a:t>
            </a:r>
            <a:r>
              <a:rPr lang="en-GB" sz="1600" i="1" kern="0" dirty="0">
                <a:effectLst/>
                <a:ea typeface="Times New Roman" panose="02020603050405020304" pitchFamily="18" charset="0"/>
              </a:rPr>
              <a:t> </a:t>
            </a:r>
            <a:r>
              <a:rPr lang="en-GB" sz="1600" i="1" kern="100" dirty="0">
                <a:effectLst/>
                <a:ea typeface="DengXian" panose="02010600030101010101" pitchFamily="2" charset="-122"/>
              </a:rPr>
              <a:t>The Survey of Adult Skills: Reader’s Companion, Second Edition</a:t>
            </a:r>
            <a:r>
              <a:rPr lang="en-GB" sz="1600" kern="100" dirty="0">
                <a:effectLst/>
                <a:ea typeface="DengXian" panose="02010600030101010101" pitchFamily="2" charset="-122"/>
              </a:rPr>
              <a:t>, OECD Skills Studies,</a:t>
            </a:r>
            <a:r>
              <a:rPr lang="tr-TR" sz="1600" kern="100" dirty="0">
                <a:effectLst/>
                <a:ea typeface="DengXian" panose="02010600030101010101" pitchFamily="2" charset="-122"/>
              </a:rPr>
              <a:t> OECD Publishing, Paris. </a:t>
            </a:r>
            <a:r>
              <a:rPr lang="tr-TR" sz="1600" u="sng" kern="100" dirty="0">
                <a:solidFill>
                  <a:srgbClr val="467886"/>
                </a:solidFill>
                <a:effectLst/>
                <a:ea typeface="DengXian" panose="02010600030101010101" pitchFamily="2" charset="-122"/>
                <a:hlinkClick r:id="rId7"/>
              </a:rPr>
              <a:t>https://www.oecd.org/publications/the-survey-of-adult-skills-9789264258075-en.htm</a:t>
            </a:r>
            <a:r>
              <a:rPr lang="tr-TR" sz="1600" kern="100" dirty="0">
                <a:effectLst/>
                <a:ea typeface="DengXian" panose="02010600030101010101" pitchFamily="2" charset="-122"/>
              </a:rPr>
              <a:t> </a:t>
            </a:r>
          </a:p>
          <a:p>
            <a:pPr marL="270510" indent="-270510" algn="just">
              <a:lnSpc>
                <a:spcPct val="100000"/>
              </a:lnSpc>
              <a:spcBef>
                <a:spcPts val="600"/>
              </a:spcBef>
            </a:pPr>
            <a:r>
              <a:rPr lang="en-GB" sz="1600" kern="100" dirty="0">
                <a:effectLst/>
                <a:ea typeface="DengXian" panose="02010600030101010101" pitchFamily="2" charset="-122"/>
              </a:rPr>
              <a:t>Office for National Statistics. (2022a). </a:t>
            </a:r>
            <a:r>
              <a:rPr lang="en-GB" sz="1600" i="1" kern="100" dirty="0">
                <a:effectLst/>
                <a:ea typeface="DengXian" panose="02010600030101010101" pitchFamily="2" charset="-122"/>
              </a:rPr>
              <a:t>LFS User Guides. 2022 Update: Volume 1: Background and Methodology</a:t>
            </a:r>
            <a:r>
              <a:rPr lang="en-GB" sz="1600" kern="100" dirty="0">
                <a:effectLst/>
                <a:ea typeface="DengXian" panose="02010600030101010101" pitchFamily="2" charset="-122"/>
              </a:rPr>
              <a:t>.  </a:t>
            </a:r>
            <a:r>
              <a:rPr lang="en-GB" sz="1600" u="sng" kern="100" dirty="0">
                <a:solidFill>
                  <a:srgbClr val="467886"/>
                </a:solidFill>
                <a:effectLst/>
                <a:ea typeface="DengXian" panose="02010600030101010101" pitchFamily="2" charset="-122"/>
                <a:hlinkClick r:id="rId8"/>
              </a:rPr>
              <a:t>https://www.ons.gov.uk/employmentandlabourmarket/peopleinwork/employmentandemployeetypes/methodologies/labourforcesurveyuserguidance#2022-update</a:t>
            </a:r>
            <a:r>
              <a:rPr lang="en-GB" sz="1600" kern="100" dirty="0">
                <a:effectLst/>
                <a:ea typeface="DengXian" panose="02010600030101010101" pitchFamily="2" charset="-122"/>
              </a:rPr>
              <a:t> </a:t>
            </a:r>
            <a:endParaRPr lang="tr-TR" sz="1600" kern="100" dirty="0">
              <a:effectLst/>
              <a:ea typeface="DengXian" panose="02010600030101010101" pitchFamily="2" charset="-122"/>
            </a:endParaRPr>
          </a:p>
        </p:txBody>
      </p:sp>
      <p:sp>
        <p:nvSpPr>
          <p:cNvPr id="4" name="Slayt Numarası Yer Tutucusu 3">
            <a:extLst>
              <a:ext uri="{FF2B5EF4-FFF2-40B4-BE49-F238E27FC236}">
                <a16:creationId xmlns:a16="http://schemas.microsoft.com/office/drawing/2014/main" id="{EA348DB1-4E22-385D-DCC1-F352502522A4}"/>
              </a:ext>
            </a:extLst>
          </p:cNvPr>
          <p:cNvSpPr>
            <a:spLocks noGrp="1"/>
          </p:cNvSpPr>
          <p:nvPr>
            <p:ph type="sldNum" sz="quarter" idx="11"/>
          </p:nvPr>
        </p:nvSpPr>
        <p:spPr/>
        <p:txBody>
          <a:bodyPr/>
          <a:lstStyle/>
          <a:p>
            <a:fld id="{75DF2D63-3FF5-D547-96B9-BE9CCD1ABA58}" type="slidenum">
              <a:rPr lang="en-US" smtClean="0"/>
              <a:t>38</a:t>
            </a:fld>
            <a:endParaRPr lang="en-US" dirty="0"/>
          </a:p>
        </p:txBody>
      </p:sp>
      <p:sp>
        <p:nvSpPr>
          <p:cNvPr id="6" name="Alt Bilgi Yer Tutucusu 4">
            <a:extLst>
              <a:ext uri="{FF2B5EF4-FFF2-40B4-BE49-F238E27FC236}">
                <a16:creationId xmlns:a16="http://schemas.microsoft.com/office/drawing/2014/main" id="{64D9E94B-D153-56F2-46C2-EC53B1536E0C}"/>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1815623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310122-74F8-C98B-C518-55E3CA6A396D}"/>
              </a:ext>
            </a:extLst>
          </p:cNvPr>
          <p:cNvSpPr>
            <a:spLocks noGrp="1"/>
          </p:cNvSpPr>
          <p:nvPr>
            <p:ph idx="1"/>
          </p:nvPr>
        </p:nvSpPr>
        <p:spPr>
          <a:xfrm>
            <a:off x="969322" y="813542"/>
            <a:ext cx="11001005" cy="5455312"/>
          </a:xfrm>
        </p:spPr>
        <p:txBody>
          <a:bodyPr/>
          <a:lstStyle/>
          <a:p>
            <a:pPr marL="270510" indent="-270510">
              <a:lnSpc>
                <a:spcPct val="100000"/>
              </a:lnSpc>
              <a:spcBef>
                <a:spcPts val="600"/>
              </a:spcBef>
            </a:pPr>
            <a:r>
              <a:rPr lang="en-GB" sz="1600" kern="100" dirty="0">
                <a:effectLst/>
                <a:ea typeface="DengXian" panose="02010600030101010101" pitchFamily="2" charset="-122"/>
              </a:rPr>
              <a:t>Office for National Statistics. (2022b). </a:t>
            </a:r>
            <a:r>
              <a:rPr lang="fr-FR" sz="1600" i="1" kern="100" dirty="0">
                <a:effectLst/>
                <a:ea typeface="DengXian" panose="02010600030101010101" pitchFamily="2" charset="-122"/>
              </a:rPr>
              <a:t>LFS User Guides. 2022 Update: Volume 2: LFS Questionnaire. </a:t>
            </a:r>
            <a:r>
              <a:rPr lang="en-GB" sz="1600" u="sng" kern="100" dirty="0">
                <a:solidFill>
                  <a:srgbClr val="467886"/>
                </a:solidFill>
                <a:effectLst/>
                <a:ea typeface="DengXian" panose="02010600030101010101" pitchFamily="2" charset="-122"/>
                <a:hlinkClick r:id="rId2"/>
              </a:rPr>
              <a:t>https://www.ons.gov.uk/employmentandlabourmarket/peopleinwork/employmentandemployeetypes/methodologies/labourforcesurveyuserguidance#2022-update</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effectLst/>
                <a:ea typeface="DengXian" panose="02010600030101010101" pitchFamily="2" charset="-122"/>
              </a:rPr>
              <a:t>Owusu-Agyeman, Y. (2019). An analysis of theoretical perspectives that define adult learners for effective and inclusive adult education policies. </a:t>
            </a:r>
            <a:r>
              <a:rPr lang="en-GB" sz="1600" i="1" kern="100" dirty="0">
                <a:effectLst/>
                <a:ea typeface="DengXian" panose="02010600030101010101" pitchFamily="2" charset="-122"/>
              </a:rPr>
              <a:t>International Review of Education</a:t>
            </a:r>
            <a:r>
              <a:rPr lang="en-GB" sz="1600" kern="100" dirty="0">
                <a:effectLst/>
                <a:ea typeface="DengXian" panose="02010600030101010101" pitchFamily="2" charset="-122"/>
              </a:rPr>
              <a:t>, </a:t>
            </a:r>
            <a:r>
              <a:rPr lang="en-GB" sz="1600" i="1" kern="100" dirty="0">
                <a:effectLst/>
                <a:ea typeface="DengXian" panose="02010600030101010101" pitchFamily="2" charset="-122"/>
              </a:rPr>
              <a:t>65</a:t>
            </a:r>
            <a:r>
              <a:rPr lang="en-GB" sz="1600" kern="100" dirty="0">
                <a:effectLst/>
                <a:ea typeface="DengXian" panose="02010600030101010101" pitchFamily="2" charset="-122"/>
              </a:rPr>
              <a:t>(6), 929-953.</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solidFill>
                  <a:srgbClr val="222222"/>
                </a:solidFill>
                <a:effectLst/>
                <a:ea typeface="DengXian" panose="02010600030101010101" pitchFamily="2" charset="-122"/>
              </a:rPr>
              <a:t>Popovic, K. (2010). Methodological aspects of surveys on participation in adult education and learning. </a:t>
            </a:r>
            <a:r>
              <a:rPr lang="en-GB" sz="1600" i="1" kern="100" dirty="0" err="1">
                <a:solidFill>
                  <a:srgbClr val="222222"/>
                </a:solidFill>
                <a:effectLst/>
                <a:ea typeface="DengXian" panose="02010600030101010101" pitchFamily="2" charset="-122"/>
              </a:rPr>
              <a:t>Andragoške</a:t>
            </a:r>
            <a:r>
              <a:rPr lang="en-GB" sz="1600" i="1" kern="100" dirty="0">
                <a:solidFill>
                  <a:srgbClr val="222222"/>
                </a:solidFill>
                <a:effectLst/>
                <a:ea typeface="DengXian" panose="02010600030101010101" pitchFamily="2" charset="-122"/>
              </a:rPr>
              <a:t> </a:t>
            </a:r>
            <a:r>
              <a:rPr lang="en-GB" sz="1600" i="1" kern="100" dirty="0" err="1">
                <a:solidFill>
                  <a:srgbClr val="222222"/>
                </a:solidFill>
                <a:effectLst/>
                <a:ea typeface="DengXian" panose="02010600030101010101" pitchFamily="2" charset="-122"/>
              </a:rPr>
              <a:t>Studije</a:t>
            </a:r>
            <a:r>
              <a:rPr lang="en-GB" sz="1600" kern="100" dirty="0">
                <a:solidFill>
                  <a:srgbClr val="222222"/>
                </a:solidFill>
                <a:effectLst/>
                <a:ea typeface="DengXian" panose="02010600030101010101" pitchFamily="2" charset="-122"/>
              </a:rPr>
              <a:t>, </a:t>
            </a:r>
            <a:r>
              <a:rPr lang="en-GB" sz="1600" i="1" kern="100" dirty="0">
                <a:solidFill>
                  <a:srgbClr val="222222"/>
                </a:solidFill>
                <a:effectLst/>
                <a:ea typeface="DengXian" panose="02010600030101010101" pitchFamily="2" charset="-122"/>
              </a:rPr>
              <a:t>1</a:t>
            </a:r>
            <a:r>
              <a:rPr lang="en-GB" sz="1600" kern="100" dirty="0">
                <a:solidFill>
                  <a:srgbClr val="222222"/>
                </a:solidFill>
                <a:effectLst/>
                <a:ea typeface="DengXian" panose="02010600030101010101" pitchFamily="2" charset="-122"/>
              </a:rPr>
              <a:t>, 35-46.</a:t>
            </a:r>
            <a:endParaRPr lang="tr-TR" sz="1600" kern="100" dirty="0">
              <a:effectLst/>
              <a:ea typeface="DengXian" panose="02010600030101010101" pitchFamily="2" charset="-122"/>
            </a:endParaRPr>
          </a:p>
          <a:p>
            <a:pPr marL="270510" indent="-270510">
              <a:lnSpc>
                <a:spcPct val="100000"/>
              </a:lnSpc>
              <a:spcBef>
                <a:spcPts val="600"/>
              </a:spcBef>
            </a:pPr>
            <a:r>
              <a:rPr lang="en-GB" sz="1600" kern="100" dirty="0">
                <a:solidFill>
                  <a:srgbClr val="000000"/>
                </a:solidFill>
                <a:effectLst/>
                <a:ea typeface="DengXian" panose="02010600030101010101" pitchFamily="2" charset="-122"/>
              </a:rPr>
              <a:t>Powell, R., Smith, R., &amp; </a:t>
            </a:r>
            <a:r>
              <a:rPr lang="en-GB" sz="1600" kern="100" dirty="0" err="1">
                <a:solidFill>
                  <a:srgbClr val="000000"/>
                </a:solidFill>
                <a:effectLst/>
                <a:ea typeface="DengXian" panose="02010600030101010101" pitchFamily="2" charset="-122"/>
              </a:rPr>
              <a:t>Reakes</a:t>
            </a:r>
            <a:r>
              <a:rPr lang="en-GB" sz="1600" kern="100" dirty="0">
                <a:solidFill>
                  <a:srgbClr val="000000"/>
                </a:solidFill>
                <a:effectLst/>
                <a:ea typeface="DengXian" panose="02010600030101010101" pitchFamily="2" charset="-122"/>
              </a:rPr>
              <a:t>, A. (2003). </a:t>
            </a:r>
            <a:r>
              <a:rPr lang="en-GB" sz="1600" i="1" kern="100" dirty="0">
                <a:solidFill>
                  <a:srgbClr val="000000"/>
                </a:solidFill>
                <a:effectLst/>
                <a:ea typeface="DengXian" panose="02010600030101010101" pitchFamily="2" charset="-122"/>
              </a:rPr>
              <a:t>Defining common issues across Europe for adult education</a:t>
            </a:r>
            <a:r>
              <a:rPr lang="en-GB" sz="1600" kern="100" dirty="0">
                <a:solidFill>
                  <a:srgbClr val="000000"/>
                </a:solidFill>
                <a:effectLst/>
                <a:ea typeface="DengXian" panose="02010600030101010101" pitchFamily="2" charset="-122"/>
              </a:rPr>
              <a:t>. Slough: National Foundation for Educational Research. </a:t>
            </a:r>
            <a:r>
              <a:rPr lang="en-GB" sz="1600" u="sng" kern="100" dirty="0">
                <a:solidFill>
                  <a:srgbClr val="467886"/>
                </a:solidFill>
                <a:effectLst/>
                <a:ea typeface="DengXian" panose="02010600030101010101" pitchFamily="2" charset="-122"/>
                <a:hlinkClick r:id="rId3"/>
              </a:rPr>
              <a:t>https://www.direitodeaprender.com.pt/elwaweb/doc_bin/Research%20Reports/DEFINING%20COMMON%20ISSUES%20ACROSS%20EUROPE%20FOR%20ADULT%20EDUCATION.pdf</a:t>
            </a:r>
            <a:r>
              <a:rPr lang="en-GB" sz="1600" kern="100" dirty="0">
                <a:solidFill>
                  <a:srgbClr val="000000"/>
                </a:solidFill>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err="1">
                <a:effectLst/>
                <a:ea typeface="DengXian" panose="02010600030101010101" pitchFamily="2" charset="-122"/>
              </a:rPr>
              <a:t>Ronsenbladt</a:t>
            </a:r>
            <a:r>
              <a:rPr lang="en-GB" sz="1600" kern="100" dirty="0">
                <a:effectLst/>
                <a:ea typeface="DengXian" panose="02010600030101010101" pitchFamily="2" charset="-122"/>
              </a:rPr>
              <a:t>, B. (2010). Adult education and training in comparative perspective – understanding differences across countries. </a:t>
            </a:r>
            <a:r>
              <a:rPr lang="en-GB" sz="1600" i="1" kern="100" dirty="0">
                <a:effectLst/>
                <a:ea typeface="DengXian" panose="02010600030101010101" pitchFamily="2" charset="-122"/>
              </a:rPr>
              <a:t>Statistics in Transition, 11</a:t>
            </a:r>
            <a:r>
              <a:rPr lang="en-GB" sz="1600" kern="100" dirty="0">
                <a:effectLst/>
                <a:ea typeface="DengXian" panose="02010600030101010101" pitchFamily="2" charset="-122"/>
              </a:rPr>
              <a:t>(3), 465-502.</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solidFill>
                  <a:srgbClr val="000000"/>
                </a:solidFill>
                <a:effectLst/>
                <a:ea typeface="DengXian" panose="02010600030101010101" pitchFamily="2" charset="-122"/>
              </a:rPr>
              <a:t>Skills Funding Agency &amp; Department for Business, Innovation and Skills. (2023). Further education and skills. </a:t>
            </a:r>
            <a:r>
              <a:rPr lang="en-GB" sz="1600" u="sng" kern="100" dirty="0">
                <a:solidFill>
                  <a:srgbClr val="467886"/>
                </a:solidFill>
                <a:effectLst/>
                <a:ea typeface="DengXian" panose="02010600030101010101" pitchFamily="2" charset="-122"/>
                <a:hlinkClick r:id="rId4"/>
              </a:rPr>
              <a:t>https://explore-education-statistics.service.gov.uk/find-statistics/further-education-and-skills/2021-22</a:t>
            </a:r>
            <a:r>
              <a:rPr lang="en-GB" sz="1600" kern="100" dirty="0">
                <a:solidFill>
                  <a:srgbClr val="252525"/>
                </a:solidFill>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a:solidFill>
                  <a:srgbClr val="000000"/>
                </a:solidFill>
                <a:effectLst/>
                <a:ea typeface="DengXian" panose="02010600030101010101" pitchFamily="2" charset="-122"/>
              </a:rPr>
              <a:t>Tahir, I. (2023). </a:t>
            </a:r>
            <a:r>
              <a:rPr lang="en-GB" sz="1600" i="1" kern="100" dirty="0">
                <a:solidFill>
                  <a:srgbClr val="000000"/>
                </a:solidFill>
                <a:effectLst/>
                <a:ea typeface="DengXian" panose="02010600030101010101" pitchFamily="2" charset="-122"/>
              </a:rPr>
              <a:t>Investment in Training and Skills</a:t>
            </a:r>
            <a:r>
              <a:rPr lang="en-GB" sz="1600" kern="100" dirty="0">
                <a:solidFill>
                  <a:srgbClr val="000000"/>
                </a:solidFill>
                <a:effectLst/>
                <a:ea typeface="DengXian" panose="02010600030101010101" pitchFamily="2" charset="-122"/>
              </a:rPr>
              <a:t>. Institute for Fiscal Studies. </a:t>
            </a:r>
            <a:r>
              <a:rPr lang="en-GB" sz="1600" u="sng" kern="100" dirty="0">
                <a:solidFill>
                  <a:srgbClr val="467886"/>
                </a:solidFill>
                <a:effectLst/>
                <a:ea typeface="DengXian" panose="02010600030101010101" pitchFamily="2" charset="-122"/>
                <a:hlinkClick r:id="rId5"/>
              </a:rPr>
              <a:t>https://ifs.org.uk/sites/default/files/2023-10/IFS-Green-Budget-2023-Investment-in-training-and-skills.pdf</a:t>
            </a:r>
            <a:r>
              <a:rPr lang="en-GB" sz="1600" kern="100" dirty="0">
                <a:solidFill>
                  <a:srgbClr val="000000"/>
                </a:solidFill>
                <a:effectLst/>
                <a:ea typeface="DengXian" panose="02010600030101010101" pitchFamily="2" charset="-122"/>
              </a:rPr>
              <a:t> </a:t>
            </a:r>
            <a:endParaRPr lang="tr-TR" sz="1600" kern="100" dirty="0">
              <a:effectLst/>
              <a:ea typeface="DengXian" panose="02010600030101010101" pitchFamily="2" charset="-122"/>
            </a:endParaRPr>
          </a:p>
          <a:p>
            <a:pPr marL="270510" indent="-270510" algn="just">
              <a:lnSpc>
                <a:spcPct val="100000"/>
              </a:lnSpc>
              <a:spcBef>
                <a:spcPts val="600"/>
              </a:spcBef>
            </a:pPr>
            <a:r>
              <a:rPr lang="en-GB" sz="1600" kern="100" dirty="0" err="1">
                <a:effectLst/>
                <a:ea typeface="DengXian" panose="02010600030101010101" pitchFamily="2" charset="-122"/>
              </a:rPr>
              <a:t>Widany</a:t>
            </a:r>
            <a:r>
              <a:rPr lang="en-GB" sz="1600" kern="100" dirty="0">
                <a:effectLst/>
                <a:ea typeface="DengXian" panose="02010600030101010101" pitchFamily="2" charset="-122"/>
              </a:rPr>
              <a:t>, S., Christ, J., </a:t>
            </a:r>
            <a:r>
              <a:rPr lang="en-GB" sz="1600" kern="100" dirty="0" err="1">
                <a:effectLst/>
                <a:ea typeface="DengXian" panose="02010600030101010101" pitchFamily="2" charset="-122"/>
              </a:rPr>
              <a:t>Gauly</a:t>
            </a:r>
            <a:r>
              <a:rPr lang="en-GB" sz="1600" kern="100" dirty="0">
                <a:effectLst/>
                <a:ea typeface="DengXian" panose="02010600030101010101" pitchFamily="2" charset="-122"/>
              </a:rPr>
              <a:t>, B., Massing, N., &amp; Hoffmann, M. (2019). The quality of data on participation in adult education and training. An analysis of varying participation rates and patterns under consideration of survey design and measurement effects. </a:t>
            </a:r>
            <a:r>
              <a:rPr lang="en-GB" sz="1600" i="1" kern="100" dirty="0">
                <a:effectLst/>
                <a:ea typeface="DengXian" panose="02010600030101010101" pitchFamily="2" charset="-122"/>
              </a:rPr>
              <a:t>Frontiers in Sociology</a:t>
            </a:r>
            <a:r>
              <a:rPr lang="en-GB" sz="1600" kern="100" dirty="0">
                <a:effectLst/>
                <a:ea typeface="DengXian" panose="02010600030101010101" pitchFamily="2" charset="-122"/>
              </a:rPr>
              <a:t>, </a:t>
            </a:r>
            <a:r>
              <a:rPr lang="en-GB" sz="1600" i="1" kern="100" dirty="0">
                <a:effectLst/>
                <a:ea typeface="DengXian" panose="02010600030101010101" pitchFamily="2" charset="-122"/>
              </a:rPr>
              <a:t>4</a:t>
            </a:r>
            <a:r>
              <a:rPr lang="en-GB" sz="1600" kern="100" dirty="0">
                <a:effectLst/>
                <a:ea typeface="DengXian" panose="02010600030101010101" pitchFamily="2" charset="-122"/>
              </a:rPr>
              <a:t>, 71. </a:t>
            </a:r>
          </a:p>
          <a:p>
            <a:pPr marL="270510" indent="-270510" algn="just">
              <a:lnSpc>
                <a:spcPct val="100000"/>
              </a:lnSpc>
              <a:spcBef>
                <a:spcPts val="600"/>
              </a:spcBef>
            </a:pPr>
            <a:r>
              <a:rPr lang="en-GB" sz="1600" dirty="0">
                <a:effectLst/>
                <a:ea typeface="DengXian" panose="02010600030101010101" pitchFamily="2" charset="-122"/>
                <a:cs typeface="Arial" panose="020B0604020202020204" pitchFamily="34" charset="0"/>
              </a:rPr>
              <a:t>Zhang, Y. and </a:t>
            </a:r>
            <a:r>
              <a:rPr lang="en-GB" sz="1600" dirty="0" err="1">
                <a:effectLst/>
                <a:ea typeface="DengXian" panose="02010600030101010101" pitchFamily="2" charset="-122"/>
                <a:cs typeface="Arial" panose="020B0604020202020204" pitchFamily="34" charset="0"/>
              </a:rPr>
              <a:t>Wildemuth</a:t>
            </a:r>
            <a:r>
              <a:rPr lang="en-GB" sz="1600" dirty="0">
                <a:effectLst/>
                <a:ea typeface="DengXian" panose="02010600030101010101" pitchFamily="2" charset="-122"/>
                <a:cs typeface="Arial" panose="020B0604020202020204" pitchFamily="34" charset="0"/>
              </a:rPr>
              <a:t>, B. M. (2009). Qualitative analysis of content. In B.M. </a:t>
            </a:r>
            <a:r>
              <a:rPr lang="en-GB" sz="1600" dirty="0" err="1">
                <a:effectLst/>
                <a:ea typeface="DengXian" panose="02010600030101010101" pitchFamily="2" charset="-122"/>
                <a:cs typeface="Arial" panose="020B0604020202020204" pitchFamily="34" charset="0"/>
              </a:rPr>
              <a:t>Wildemuth</a:t>
            </a:r>
            <a:r>
              <a:rPr lang="en-GB" sz="1600" dirty="0">
                <a:effectLst/>
                <a:ea typeface="DengXian" panose="02010600030101010101" pitchFamily="2" charset="-122"/>
                <a:cs typeface="Arial" panose="020B0604020202020204" pitchFamily="34" charset="0"/>
              </a:rPr>
              <a:t> (Ed.), </a:t>
            </a:r>
            <a:r>
              <a:rPr lang="en-GB" sz="1600" i="1" dirty="0">
                <a:effectLst/>
                <a:ea typeface="DengXian" panose="02010600030101010101" pitchFamily="2" charset="-122"/>
                <a:cs typeface="Arial" panose="020B0604020202020204" pitchFamily="34" charset="0"/>
              </a:rPr>
              <a:t>Applications of Social Research Methods to Questions in Information and Library</a:t>
            </a:r>
            <a:r>
              <a:rPr lang="en-GB" sz="1600" dirty="0">
                <a:effectLst/>
                <a:ea typeface="DengXian" panose="02010600030101010101" pitchFamily="2" charset="-122"/>
                <a:cs typeface="Arial" panose="020B0604020202020204" pitchFamily="34" charset="0"/>
              </a:rPr>
              <a:t> (pp. 1-12). Libraries Unlimited.</a:t>
            </a:r>
            <a:r>
              <a:rPr lang="tr-TR" sz="1600" dirty="0">
                <a:effectLst/>
              </a:rPr>
              <a:t> </a:t>
            </a:r>
            <a:endParaRPr lang="tr-TR" sz="1600" kern="100" dirty="0">
              <a:effectLst/>
              <a:ea typeface="DengXian" panose="02010600030101010101" pitchFamily="2" charset="-122"/>
            </a:endParaRPr>
          </a:p>
        </p:txBody>
      </p:sp>
      <p:sp>
        <p:nvSpPr>
          <p:cNvPr id="4" name="Slayt Numarası Yer Tutucusu 3">
            <a:extLst>
              <a:ext uri="{FF2B5EF4-FFF2-40B4-BE49-F238E27FC236}">
                <a16:creationId xmlns:a16="http://schemas.microsoft.com/office/drawing/2014/main" id="{EA348DB1-4E22-385D-DCC1-F352502522A4}"/>
              </a:ext>
            </a:extLst>
          </p:cNvPr>
          <p:cNvSpPr>
            <a:spLocks noGrp="1"/>
          </p:cNvSpPr>
          <p:nvPr>
            <p:ph type="sldNum" sz="quarter" idx="11"/>
          </p:nvPr>
        </p:nvSpPr>
        <p:spPr/>
        <p:txBody>
          <a:bodyPr/>
          <a:lstStyle/>
          <a:p>
            <a:fld id="{75DF2D63-3FF5-D547-96B9-BE9CCD1ABA58}" type="slidenum">
              <a:rPr lang="en-US" smtClean="0"/>
              <a:t>39</a:t>
            </a:fld>
            <a:endParaRPr lang="en-US" dirty="0"/>
          </a:p>
        </p:txBody>
      </p:sp>
      <p:sp>
        <p:nvSpPr>
          <p:cNvPr id="6" name="Alt Bilgi Yer Tutucusu 4">
            <a:extLst>
              <a:ext uri="{FF2B5EF4-FFF2-40B4-BE49-F238E27FC236}">
                <a16:creationId xmlns:a16="http://schemas.microsoft.com/office/drawing/2014/main" id="{64D9E94B-D153-56F2-46C2-EC53B1536E0C}"/>
              </a:ext>
            </a:extLst>
          </p:cNvPr>
          <p:cNvSpPr>
            <a:spLocks noGrp="1"/>
          </p:cNvSpPr>
          <p:nvPr>
            <p:ph type="ftr" sz="quarter" idx="12"/>
          </p:nvPr>
        </p:nvSpPr>
        <p:spPr>
          <a:xfrm rot="16200000">
            <a:off x="-242952" y="1451496"/>
            <a:ext cx="1784352" cy="189457"/>
          </a:xfrm>
        </p:spPr>
        <p:txBody>
          <a:bodyPr/>
          <a:lstStyle/>
          <a:p>
            <a:r>
              <a:rPr lang="en-US" dirty="0"/>
              <a:t>ESRC – ALE Project</a:t>
            </a:r>
          </a:p>
        </p:txBody>
      </p:sp>
    </p:spTree>
    <p:extLst>
      <p:ext uri="{BB962C8B-B14F-4D97-AF65-F5344CB8AC3E}">
        <p14:creationId xmlns:p14="http://schemas.microsoft.com/office/powerpoint/2010/main" val="2181168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White DNA structure">
            <a:extLst>
              <a:ext uri="{FF2B5EF4-FFF2-40B4-BE49-F238E27FC236}">
                <a16:creationId xmlns:a16="http://schemas.microsoft.com/office/drawing/2014/main" id="{6D8705D1-EA1F-3113-ABE0-EC474D1F18DA}"/>
              </a:ext>
            </a:extLst>
          </p:cNvPr>
          <p:cNvPicPr>
            <a:picLocks noGrp="1" noChangeAspect="1"/>
          </p:cNvPicPr>
          <p:nvPr>
            <p:ph type="pic" sz="quarter" idx="12"/>
          </p:nvPr>
        </p:nvPicPr>
        <p:blipFill rotWithShape="1">
          <a:blip r:embed="rId2">
            <a:alphaModFix amt="50000"/>
            <a:extLst>
              <a:ext uri="{28A0092B-C50C-407E-A947-70E740481C1C}">
                <a14:useLocalDpi xmlns:a14="http://schemas.microsoft.com/office/drawing/2010/main" val="0"/>
              </a:ext>
            </a:extLst>
          </a:blip>
          <a:srcRect/>
          <a:stretch/>
        </p:blipFill>
        <p:spPr/>
      </p:pic>
      <p:sp>
        <p:nvSpPr>
          <p:cNvPr id="19" name="Title 18">
            <a:extLst>
              <a:ext uri="{FF2B5EF4-FFF2-40B4-BE49-F238E27FC236}">
                <a16:creationId xmlns:a16="http://schemas.microsoft.com/office/drawing/2014/main" id="{1130D679-D78E-1F15-EC3D-4BED6D69B35F}"/>
              </a:ext>
            </a:extLst>
          </p:cNvPr>
          <p:cNvSpPr>
            <a:spLocks noGrp="1"/>
          </p:cNvSpPr>
          <p:nvPr>
            <p:ph type="title"/>
          </p:nvPr>
        </p:nvSpPr>
        <p:spPr/>
        <p:txBody>
          <a:bodyPr/>
          <a:lstStyle/>
          <a:p>
            <a:r>
              <a:rPr lang="en-US" dirty="0"/>
              <a:t>Q&amp;A with audience</a:t>
            </a:r>
          </a:p>
        </p:txBody>
      </p:sp>
      <p:sp>
        <p:nvSpPr>
          <p:cNvPr id="27" name="Text Placeholder 26">
            <a:extLst>
              <a:ext uri="{FF2B5EF4-FFF2-40B4-BE49-F238E27FC236}">
                <a16:creationId xmlns:a16="http://schemas.microsoft.com/office/drawing/2014/main" id="{BB8B6963-69FE-8A03-5E86-2BF855024B00}"/>
              </a:ext>
            </a:extLst>
          </p:cNvPr>
          <p:cNvSpPr>
            <a:spLocks noGrp="1"/>
          </p:cNvSpPr>
          <p:nvPr>
            <p:ph type="body" sz="quarter" idx="14"/>
          </p:nvPr>
        </p:nvSpPr>
        <p:spPr/>
        <p:txBody>
          <a:bodyPr/>
          <a:lstStyle/>
          <a:p>
            <a:pPr marL="0" indent="0" algn="ctr">
              <a:lnSpc>
                <a:spcPts val="2660"/>
              </a:lnSpc>
              <a:spcBef>
                <a:spcPts val="0"/>
              </a:spcBef>
              <a:buNone/>
            </a:pPr>
            <a:r>
              <a:rPr lang="en-US" sz="2000" cap="all" spc="0" dirty="0" err="1"/>
              <a:t>PresenterS</a:t>
            </a:r>
            <a:r>
              <a:rPr lang="en-US" sz="2000" cap="all" spc="0" dirty="0"/>
              <a:t>: PROFESSOR ELLEN BOEREN, DR CORIN EGGLESTONE, Dr. Betul BABAYIGIT</a:t>
            </a:r>
          </a:p>
          <a:p>
            <a:pPr marL="0" indent="0" algn="ctr">
              <a:lnSpc>
                <a:spcPts val="2660"/>
              </a:lnSpc>
              <a:spcBef>
                <a:spcPts val="0"/>
              </a:spcBef>
              <a:buNone/>
            </a:pPr>
            <a:r>
              <a:rPr lang="en-US" dirty="0"/>
              <a:t>Q&amp;A facilitator: DR SHARON CLANCY</a:t>
            </a:r>
            <a:endParaRPr lang="en-US" sz="2000" cap="all" spc="0" dirty="0"/>
          </a:p>
        </p:txBody>
      </p:sp>
      <p:pic>
        <p:nvPicPr>
          <p:cNvPr id="4" name="Resim 12" descr="metin, yazı tipi, ekran görüntüsü, tasarım içeren bir resim&#10;&#10;Açıklama otomatik olarak oluşturuldu">
            <a:extLst>
              <a:ext uri="{FF2B5EF4-FFF2-40B4-BE49-F238E27FC236}">
                <a16:creationId xmlns:a16="http://schemas.microsoft.com/office/drawing/2014/main" id="{488F771D-E6FD-9B45-F058-DECF317F7240}"/>
              </a:ext>
            </a:extLst>
          </p:cNvPr>
          <p:cNvPicPr>
            <a:picLocks noChangeAspect="1"/>
          </p:cNvPicPr>
          <p:nvPr/>
        </p:nvPicPr>
        <p:blipFill>
          <a:blip r:embed="rId3">
            <a:alphaModFix/>
          </a:blip>
          <a:stretch>
            <a:fillRect/>
          </a:stretch>
        </p:blipFill>
        <p:spPr>
          <a:xfrm>
            <a:off x="4365963" y="612648"/>
            <a:ext cx="3530177" cy="2674376"/>
          </a:xfrm>
          <a:prstGeom prst="rect">
            <a:avLst/>
          </a:prstGeom>
          <a:effectLst>
            <a:softEdge rad="317500"/>
          </a:effectLst>
        </p:spPr>
      </p:pic>
    </p:spTree>
    <p:extLst>
      <p:ext uri="{BB962C8B-B14F-4D97-AF65-F5344CB8AC3E}">
        <p14:creationId xmlns:p14="http://schemas.microsoft.com/office/powerpoint/2010/main" val="3334127647"/>
      </p:ext>
    </p:extLst>
  </p:cSld>
  <p:clrMapOvr>
    <a:masterClrMapping/>
  </p:clrMapOvr>
</p:sld>
</file>

<file path=ppt/theme/theme1.xml><?xml version="1.0" encoding="utf-8"?>
<a:theme xmlns:a="http://schemas.openxmlformats.org/drawingml/2006/main" name="Office Theme">
  <a:themeElements>
    <a:clrScheme name="Scientific Discovery">
      <a:dk1>
        <a:srgbClr val="000000"/>
      </a:dk1>
      <a:lt1>
        <a:srgbClr val="FFFFFF"/>
      </a:lt1>
      <a:dk2>
        <a:srgbClr val="44546A"/>
      </a:dk2>
      <a:lt2>
        <a:srgbClr val="E7E6E6"/>
      </a:lt2>
      <a:accent1>
        <a:srgbClr val="96D3ED"/>
      </a:accent1>
      <a:accent2>
        <a:srgbClr val="C7DBE1"/>
      </a:accent2>
      <a:accent3>
        <a:srgbClr val="688EBD"/>
      </a:accent3>
      <a:accent4>
        <a:srgbClr val="BCE5DD"/>
      </a:accent4>
      <a:accent5>
        <a:srgbClr val="66DDCC"/>
      </a:accent5>
      <a:accent6>
        <a:srgbClr val="E0CE61"/>
      </a:accent6>
      <a:hlink>
        <a:srgbClr val="0563C1"/>
      </a:hlink>
      <a:folHlink>
        <a:srgbClr val="954F72"/>
      </a:folHlink>
    </a:clrScheme>
    <a:fontScheme name="Custom 36">
      <a:majorFont>
        <a:latin typeface="Posterama"/>
        <a:ea typeface=""/>
        <a:cs typeface=""/>
      </a:majorFont>
      <a:minorFont>
        <a:latin typeface="Daytona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ientific-Discovery_Win32_EF_v4" id="{9D3EA290-8C8E-4DEC-A46D-F69BB3CF1506}" vid="{48419DDE-FF2A-4359-8A54-BA3E908EF1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1739A3-185F-4C3F-BB6F-45700D1355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81D8D6-8849-400B-8BC9-21D401C7DD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DF8397A0-8C35-4EEE-8E61-47C914415B57}">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5893</Words>
  <Application>Microsoft Office PowerPoint</Application>
  <PresentationFormat>Widescreen</PresentationFormat>
  <Paragraphs>557</Paragraphs>
  <Slides>40</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DengXian</vt:lpstr>
      <vt:lpstr>Aptos</vt:lpstr>
      <vt:lpstr>Arial</vt:lpstr>
      <vt:lpstr>Calibri</vt:lpstr>
      <vt:lpstr>Daytona Condensed Light</vt:lpstr>
      <vt:lpstr>Posterama</vt:lpstr>
      <vt:lpstr>Times New Roman</vt:lpstr>
      <vt:lpstr>Wingdings</vt:lpstr>
      <vt:lpstr>Office Theme</vt:lpstr>
      <vt:lpstr>PowerPoint Presentation</vt:lpstr>
      <vt:lpstr>OUTLINE</vt:lpstr>
      <vt:lpstr>INTRODUCTION TO THE  A.L.E policies project</vt:lpstr>
      <vt:lpstr>WHY THIS PROJECT?</vt:lpstr>
      <vt:lpstr>WHY THIS PROJECT?</vt:lpstr>
      <vt:lpstr>PARTICIPATION RATES AS PUBLISHED IN THE PUBLIC DOMAIN</vt:lpstr>
      <vt:lpstr>THE FOCUS OF evidence-based policymaking</vt:lpstr>
      <vt:lpstr>PROJECT OBJECTIVES</vt:lpstr>
      <vt:lpstr>LEARNING &amp; WORK INSTITUTE APiL SURVEY</vt:lpstr>
      <vt:lpstr>Learning and Work institute</vt:lpstr>
      <vt:lpstr>Adult participation in learning survey</vt:lpstr>
      <vt:lpstr>METHODOLOGY</vt:lpstr>
      <vt:lpstr>Methodology </vt:lpstr>
      <vt:lpstr>Long term trends</vt:lpstr>
      <vt:lpstr>2023 Survey results</vt:lpstr>
      <vt:lpstr>Interactive charts</vt:lpstr>
      <vt:lpstr>What are the reasons behind THESE varying  participation rates?</vt:lpstr>
      <vt:lpstr>Total Survey Error paradigm</vt:lpstr>
      <vt:lpstr>OBJECTIVES</vt:lpstr>
      <vt:lpstr>Methodology</vt:lpstr>
      <vt:lpstr>Methodology</vt:lpstr>
      <vt:lpstr>Background information about the selected surveys</vt:lpstr>
      <vt:lpstr>Fındıngs</vt:lpstr>
      <vt:lpstr>1. The comparison of the methodological approaches adopted by the four surveys</vt:lpstr>
      <vt:lpstr>1. The comparison of the methodological approaches adopted by the four surveys</vt:lpstr>
      <vt:lpstr>2. The definitions, concepts and measurements related to participation in ALE across the four surveys</vt:lpstr>
      <vt:lpstr>2. The definitions, concepts and measurements related to participation in ALE across the four surveys</vt:lpstr>
      <vt:lpstr>2. The definitions, concepts and measurements related to participation in ALE across the four surveys</vt:lpstr>
      <vt:lpstr>2. The definitions, concepts and measurements related to participation in ALE across the four surveys</vt:lpstr>
      <vt:lpstr>PowerPoint Presentation</vt:lpstr>
      <vt:lpstr>2. The definitions, concepts and measurements related to participation in ALE across the four surveys</vt:lpstr>
      <vt:lpstr>2. The definitions, concepts and measurements related to participation in ALE across the four surveys</vt:lpstr>
      <vt:lpstr>Dıscussıon &amp; Conclusıon</vt:lpstr>
      <vt:lpstr>MAIN OBSERVATIONS</vt:lpstr>
      <vt:lpstr>REFLECTIONS</vt:lpstr>
      <vt:lpstr>References USED FOR THIS WORK</vt:lpstr>
      <vt:lpstr>PowerPoint Presentation</vt:lpstr>
      <vt:lpstr>PowerPoint Presentation</vt:lpstr>
      <vt:lpstr>PowerPoint Presentation</vt:lpstr>
      <vt:lpstr>Q&amp;A with audience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2022-10-10T06:51:53Z</dcterms:created>
  <dcterms:modified xsi:type="dcterms:W3CDTF">2024-05-01T15:57:36Z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