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4"/>
    <p:sldMasterId id="2147483700" r:id="rId5"/>
    <p:sldMasterId id="2147483712" r:id="rId6"/>
    <p:sldMasterId id="2147483672" r:id="rId7"/>
  </p:sldMasterIdLst>
  <p:notesMasterIdLst>
    <p:notesMasterId r:id="rId47"/>
  </p:notesMasterIdLst>
  <p:sldIdLst>
    <p:sldId id="304" r:id="rId8"/>
    <p:sldId id="305" r:id="rId9"/>
    <p:sldId id="325" r:id="rId10"/>
    <p:sldId id="324" r:id="rId11"/>
    <p:sldId id="327" r:id="rId12"/>
    <p:sldId id="363" r:id="rId13"/>
    <p:sldId id="362" r:id="rId14"/>
    <p:sldId id="364" r:id="rId15"/>
    <p:sldId id="367" r:id="rId16"/>
    <p:sldId id="374" r:id="rId17"/>
    <p:sldId id="370" r:id="rId18"/>
    <p:sldId id="372" r:id="rId19"/>
    <p:sldId id="373" r:id="rId20"/>
    <p:sldId id="368" r:id="rId21"/>
    <p:sldId id="262" r:id="rId22"/>
    <p:sldId id="328" r:id="rId23"/>
    <p:sldId id="306" r:id="rId24"/>
    <p:sldId id="329" r:id="rId25"/>
    <p:sldId id="330" r:id="rId26"/>
    <p:sldId id="331" r:id="rId27"/>
    <p:sldId id="332" r:id="rId28"/>
    <p:sldId id="333" r:id="rId29"/>
    <p:sldId id="334" r:id="rId30"/>
    <p:sldId id="335" r:id="rId31"/>
    <p:sldId id="336" r:id="rId32"/>
    <p:sldId id="337" r:id="rId33"/>
    <p:sldId id="338" r:id="rId34"/>
    <p:sldId id="339" r:id="rId35"/>
    <p:sldId id="340" r:id="rId36"/>
    <p:sldId id="341" r:id="rId37"/>
    <p:sldId id="343" r:id="rId38"/>
    <p:sldId id="344" r:id="rId39"/>
    <p:sldId id="345" r:id="rId40"/>
    <p:sldId id="351" r:id="rId41"/>
    <p:sldId id="359" r:id="rId42"/>
    <p:sldId id="360" r:id="rId43"/>
    <p:sldId id="354" r:id="rId44"/>
    <p:sldId id="361" r:id="rId45"/>
    <p:sldId id="30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E3E8"/>
    <a:srgbClr val="BBFDFF"/>
    <a:srgbClr val="BFDBDD"/>
    <a:srgbClr val="930100"/>
    <a:srgbClr val="007C80"/>
    <a:srgbClr val="137781"/>
    <a:srgbClr val="86B9BD"/>
    <a:srgbClr val="91D8DE"/>
    <a:srgbClr val="FFFFFF"/>
    <a:srgbClr val="F3FB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705"/>
    <p:restoredTop sz="74610" autoAdjust="0"/>
  </p:normalViewPr>
  <p:slideViewPr>
    <p:cSldViewPr snapToGrid="0">
      <p:cViewPr varScale="1">
        <p:scale>
          <a:sx n="83" d="100"/>
          <a:sy n="83" d="100"/>
        </p:scale>
        <p:origin x="1056" y="90"/>
      </p:cViewPr>
      <p:guideLst/>
    </p:cSldViewPr>
  </p:slideViewPr>
  <p:notesTextViewPr>
    <p:cViewPr>
      <p:scale>
        <a:sx n="114" d="100"/>
        <a:sy n="114"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https://niace340.sharepoint.com/sites/learningandwork/RD/proj/New%20Project%20Codes/593DKA-00-Adult%20Participation%20in%20Learning%20Survey%202024/4.%20Reporting/data%20visualisation/Copy%20of%20APLS2024_Data_Visualisation%20(2).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23964908516461E-2"/>
          <c:y val="2.8568253494895161E-2"/>
          <c:w val="0.96313168529446813"/>
          <c:h val="0.84620140274077438"/>
        </c:manualLayout>
      </c:layout>
      <c:barChart>
        <c:barDir val="col"/>
        <c:grouping val="clustered"/>
        <c:varyColors val="0"/>
        <c:ser>
          <c:idx val="0"/>
          <c:order val="0"/>
          <c:tx>
            <c:strRef>
              <c:f>'Figure 2'!$B$1</c:f>
              <c:strCache>
                <c:ptCount val="1"/>
                <c:pt idx="0">
                  <c:v>Series 1</c:v>
                </c:pt>
              </c:strCache>
            </c:strRef>
          </c:tx>
          <c:spPr>
            <a:solidFill>
              <a:srgbClr val="EE7E3B"/>
            </a:solidFill>
            <a:ln>
              <a:noFill/>
            </a:ln>
            <a:effectLst/>
          </c:spPr>
          <c:invertIfNegative val="0"/>
          <c:dLbls>
            <c:dLbl>
              <c:idx val="25"/>
              <c:layout>
                <c:manualLayout>
                  <c:x val="1.306051371353939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B41-471D-A21B-AA485F97979E}"/>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'Figure 2'!$A$2:$A$30</c:f>
              <c:numCache>
                <c:formatCode>General</c:formatCode>
                <c:ptCount val="29"/>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'Figure 2'!$B$2:$B$30</c:f>
              <c:numCache>
                <c:formatCode>General</c:formatCode>
                <c:ptCount val="29"/>
                <c:pt idx="0" formatCode="0%">
                  <c:v>0.4</c:v>
                </c:pt>
                <c:pt idx="3" formatCode="0%">
                  <c:v>0.4</c:v>
                </c:pt>
                <c:pt idx="4" formatCode="0%">
                  <c:v>0.41</c:v>
                </c:pt>
                <c:pt idx="5" formatCode="0%">
                  <c:v>0.46</c:v>
                </c:pt>
                <c:pt idx="6" formatCode="0%">
                  <c:v>0.42</c:v>
                </c:pt>
                <c:pt idx="7" formatCode="0%">
                  <c:v>0.39</c:v>
                </c:pt>
                <c:pt idx="8" formatCode="0%">
                  <c:v>0.38</c:v>
                </c:pt>
                <c:pt idx="9" formatCode="0%">
                  <c:v>0.42</c:v>
                </c:pt>
                <c:pt idx="10" formatCode="0%">
                  <c:v>0.42</c:v>
                </c:pt>
                <c:pt idx="11" formatCode="0%">
                  <c:v>0.42</c:v>
                </c:pt>
                <c:pt idx="12" formatCode="0%">
                  <c:v>0.38</c:v>
                </c:pt>
                <c:pt idx="13" formatCode="0%">
                  <c:v>0.39</c:v>
                </c:pt>
                <c:pt idx="14" formatCode="0%">
                  <c:v>0.43</c:v>
                </c:pt>
                <c:pt idx="15" formatCode="0%">
                  <c:v>0.39</c:v>
                </c:pt>
                <c:pt idx="16" formatCode="0%">
                  <c:v>0.38</c:v>
                </c:pt>
                <c:pt idx="17" formatCode="0%">
                  <c:v>0.38</c:v>
                </c:pt>
                <c:pt idx="18" formatCode="0%">
                  <c:v>0.38</c:v>
                </c:pt>
                <c:pt idx="19" formatCode="0%">
                  <c:v>0.41</c:v>
                </c:pt>
                <c:pt idx="21" formatCode="0%">
                  <c:v>0.37</c:v>
                </c:pt>
                <c:pt idx="22" formatCode="0%">
                  <c:v>0.35</c:v>
                </c:pt>
                <c:pt idx="23" formatCode="0%">
                  <c:v>0.33</c:v>
                </c:pt>
                <c:pt idx="25" formatCode="0%">
                  <c:v>0.44</c:v>
                </c:pt>
                <c:pt idx="26" formatCode="0%">
                  <c:v>0.42</c:v>
                </c:pt>
                <c:pt idx="27" formatCode="0%">
                  <c:v>0.49</c:v>
                </c:pt>
                <c:pt idx="28" formatCode="0%">
                  <c:v>0.52</c:v>
                </c:pt>
              </c:numCache>
            </c:numRef>
          </c:val>
          <c:extLst>
            <c:ext xmlns:c16="http://schemas.microsoft.com/office/drawing/2014/chart" uri="{C3380CC4-5D6E-409C-BE32-E72D297353CC}">
              <c16:uniqueId val="{00000001-FB41-471D-A21B-AA485F97979E}"/>
            </c:ext>
          </c:extLst>
        </c:ser>
        <c:dLbls>
          <c:showLegendKey val="0"/>
          <c:showVal val="0"/>
          <c:showCatName val="0"/>
          <c:showSerName val="0"/>
          <c:showPercent val="0"/>
          <c:showBubbleSize val="0"/>
        </c:dLbls>
        <c:gapWidth val="219"/>
        <c:overlap val="-27"/>
        <c:axId val="879522079"/>
        <c:axId val="879519999"/>
      </c:barChart>
      <c:catAx>
        <c:axId val="87952207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79519999"/>
        <c:crosses val="autoZero"/>
        <c:auto val="1"/>
        <c:lblAlgn val="ctr"/>
        <c:lblOffset val="100"/>
        <c:noMultiLvlLbl val="0"/>
      </c:catAx>
      <c:valAx>
        <c:axId val="879519999"/>
        <c:scaling>
          <c:orientation val="minMax"/>
        </c:scaling>
        <c:delete val="1"/>
        <c:axPos val="l"/>
        <c:numFmt formatCode="0%" sourceLinked="1"/>
        <c:majorTickMark val="out"/>
        <c:minorTickMark val="none"/>
        <c:tickLblPos val="nextTo"/>
        <c:crossAx val="8795220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837698-5B51-41F3-8E9D-B01CDF71FBD9}" type="doc">
      <dgm:prSet loTypeId="urn:microsoft.com/office/officeart/2005/8/layout/list1" loCatId="list" qsTypeId="urn:microsoft.com/office/officeart/2005/8/quickstyle/simple3" qsCatId="simple" csTypeId="urn:microsoft.com/office/officeart/2005/8/colors/accent2_3" csCatId="accent2" phldr="1"/>
      <dgm:spPr/>
      <dgm:t>
        <a:bodyPr/>
        <a:lstStyle/>
        <a:p>
          <a:endParaRPr lang="en-US"/>
        </a:p>
      </dgm:t>
    </dgm:pt>
    <dgm:pt modelId="{B049721E-77AD-4835-9D33-9505B5EDDA29}">
      <dgm:prSet custT="1"/>
      <dgm:spPr/>
      <dgm:t>
        <a:bodyPr/>
        <a:lstStyle/>
        <a:p>
          <a:r>
            <a:rPr lang="en-US" sz="2100" b="0">
              <a:latin typeface="Avenir Next LT Pro" panose="020B0504020202020204" pitchFamily="34" charset="77"/>
              <a:cs typeface="Arial" panose="020B0604020202020204" pitchFamily="34" charset="0"/>
            </a:rPr>
            <a:t>Work package 1</a:t>
          </a:r>
        </a:p>
      </dgm:t>
    </dgm:pt>
    <dgm:pt modelId="{DA797E4A-396B-45D5-93B1-E37435801375}" type="sib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45C8A0A4-4368-40C4-BB3E-7668C6C610D6}" type="par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1CA7AB3B-4B9E-4141-A373-48EE29C96F84}">
      <dgm:prSet custT="1"/>
      <dgm:spPr/>
      <dgm:t>
        <a:bodyPr/>
        <a:lstStyle/>
        <a:p>
          <a:pPr algn="l">
            <a:buFont typeface="Arial" panose="020B0604020202020204" pitchFamily="34" charset="0"/>
            <a:buChar char="•"/>
          </a:pPr>
          <a:r>
            <a:rPr lang="en-GB" sz="2100" b="0" i="0">
              <a:solidFill>
                <a:srgbClr val="000000"/>
              </a:solidFill>
              <a:effectLst/>
              <a:latin typeface="Avenir Next LT Pro" panose="020B0504020202020204" pitchFamily="34" charset="77"/>
            </a:rPr>
            <a:t>To investigate the (potential lack of) consistency of the current statistical evidence base on ALE across the four countries of the UK and Ireland</a:t>
          </a:r>
          <a:endParaRPr lang="en-US" sz="2100" b="0" i="0">
            <a:latin typeface="Avenir Next LT Pro" panose="020B0504020202020204" pitchFamily="34" charset="77"/>
            <a:cs typeface="Arial" panose="020B0604020202020204" pitchFamily="34" charset="0"/>
          </a:endParaRPr>
        </a:p>
      </dgm:t>
    </dgm:pt>
    <dgm:pt modelId="{CB5D74A3-8B23-C547-BB90-7C2826377EEC}" type="sibTrans" cxnId="{1C4915AC-1AF5-5046-9328-3357D8DC5903}">
      <dgm:prSet/>
      <dgm:spPr/>
      <dgm:t>
        <a:bodyPr/>
        <a:lstStyle/>
        <a:p>
          <a:endParaRPr lang="en-GB">
            <a:latin typeface="Avenir Book" panose="02000503020000020003" pitchFamily="2" charset="0"/>
          </a:endParaRPr>
        </a:p>
      </dgm:t>
    </dgm:pt>
    <dgm:pt modelId="{3F3AA11E-55BF-EE41-8491-0D2DC32F2FB8}" type="parTrans" cxnId="{1C4915AC-1AF5-5046-9328-3357D8DC5903}">
      <dgm:prSet/>
      <dgm:spPr/>
      <dgm:t>
        <a:bodyPr/>
        <a:lstStyle/>
        <a:p>
          <a:endParaRPr lang="en-GB">
            <a:latin typeface="Avenir Book" panose="02000503020000020003" pitchFamily="2" charset="0"/>
          </a:endParaRPr>
        </a:p>
      </dgm:t>
    </dgm:pt>
    <dgm:pt modelId="{4633A335-5AF7-408B-A720-DB4C545CCD75}">
      <dgm:prSet custT="1"/>
      <dgm:spPr/>
      <dgm:t>
        <a:bodyPr/>
        <a:lstStyle/>
        <a:p>
          <a:r>
            <a:rPr lang="en-US" sz="2100" b="0">
              <a:latin typeface="Avenir Next LT Pro" panose="020B0504020202020204" pitchFamily="34" charset="77"/>
              <a:cs typeface="Arial" panose="020B0604020202020204" pitchFamily="34" charset="0"/>
            </a:rPr>
            <a:t>Work package 2</a:t>
          </a:r>
        </a:p>
      </dgm:t>
    </dgm:pt>
    <dgm:pt modelId="{A79699FF-EEB6-4C3C-BB1F-D0046A493FB7}" type="sib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F77B76BA-3C94-406C-8EBB-DBD875DB768E}" type="par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42C6CF54-DCF8-4586-B4C6-01CE8ECD1706}">
      <dgm:prSet custT="1"/>
      <dgm:spPr/>
      <dgm:t>
        <a:bodyPr/>
        <a:lstStyle/>
        <a:p>
          <a:pPr algn="l">
            <a:buFont typeface="Arial" panose="020B0604020202020204" pitchFamily="34" charset="0"/>
            <a:buChar char="•"/>
          </a:pPr>
          <a:r>
            <a:rPr lang="en-GB" sz="2100" b="0" i="0">
              <a:solidFill>
                <a:srgbClr val="000000"/>
              </a:solidFill>
              <a:effectLst/>
              <a:latin typeface="Avenir Next LT Pro" panose="020B0504020202020204" pitchFamily="34" charset="77"/>
            </a:rPr>
            <a:t>To identify factors that contributed to the decline in ALE participation against economic, societal and political changes in the past 25 years</a:t>
          </a:r>
          <a:endParaRPr lang="en-US" sz="2100" b="0" i="0">
            <a:latin typeface="Avenir Next LT Pro" panose="020B0504020202020204" pitchFamily="34" charset="77"/>
            <a:cs typeface="Arial" panose="020B0604020202020204" pitchFamily="34" charset="0"/>
          </a:endParaRPr>
        </a:p>
      </dgm:t>
    </dgm:pt>
    <dgm:pt modelId="{F75865C6-2EB4-482D-89EC-C97A127792CC}" type="sib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63B7366E-4A1B-4AC4-A7A6-668DC42F5138}" type="par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8F5FA814-852E-A447-B506-F792A0B0CD7B}">
      <dgm:prSet custT="1"/>
      <dgm:spPr/>
      <dgm:t>
        <a:bodyPr/>
        <a:lstStyle/>
        <a:p>
          <a:r>
            <a:rPr lang="en-GB" sz="2100">
              <a:latin typeface="Avenir Next LT Pro" panose="020B0504020202020204" pitchFamily="34" charset="77"/>
            </a:rPr>
            <a:t>Work package 3</a:t>
          </a:r>
        </a:p>
      </dgm:t>
    </dgm:pt>
    <dgm:pt modelId="{3559A621-AD30-E74A-8A3A-95B460A85CF1}" type="parTrans" cxnId="{BC317A6A-828A-E948-B176-A4ECA3D1A68D}">
      <dgm:prSet/>
      <dgm:spPr/>
      <dgm:t>
        <a:bodyPr/>
        <a:lstStyle/>
        <a:p>
          <a:endParaRPr lang="en-GB"/>
        </a:p>
      </dgm:t>
    </dgm:pt>
    <dgm:pt modelId="{9D69441F-CDBF-F142-89F3-D1826F7D7827}" type="sibTrans" cxnId="{BC317A6A-828A-E948-B176-A4ECA3D1A68D}">
      <dgm:prSet/>
      <dgm:spPr/>
      <dgm:t>
        <a:bodyPr/>
        <a:lstStyle/>
        <a:p>
          <a:endParaRPr lang="en-GB"/>
        </a:p>
      </dgm:t>
    </dgm:pt>
    <dgm:pt modelId="{4CC3BF2F-D6E0-A24F-9491-F9FC12C6DC72}">
      <dgm:prSet custT="1"/>
      <dgm:spPr/>
      <dgm:t>
        <a:bodyPr/>
        <a:lstStyle/>
        <a:p>
          <a:pPr>
            <a:buFont typeface="Arial" panose="020B0604020202020204" pitchFamily="34" charset="0"/>
            <a:buChar char="•"/>
          </a:pPr>
          <a:r>
            <a:rPr lang="en-GB" sz="2100" b="0" i="0">
              <a:solidFill>
                <a:srgbClr val="000000"/>
              </a:solidFill>
              <a:effectLst/>
              <a:latin typeface="Avenir Next LT Pro" panose="020B0504020202020204" pitchFamily="34" charset="77"/>
            </a:rPr>
            <a:t>To investigate convergence and divergence of ALE discourses between the devolved administrations of the UK and Ireland with a specific focus on the role of evidence-based policy making through documentary analyses and in-depth interviews</a:t>
          </a:r>
          <a:endParaRPr lang="en-GB" sz="2100" b="0" i="0">
            <a:latin typeface="Avenir Next LT Pro" panose="020B0504020202020204" pitchFamily="34" charset="77"/>
          </a:endParaRPr>
        </a:p>
      </dgm:t>
    </dgm:pt>
    <dgm:pt modelId="{6DAAFD76-C3C4-8144-AA72-05C21D42BC17}" type="parTrans" cxnId="{CBEF59DB-2548-F84C-A920-07D42953E2C8}">
      <dgm:prSet/>
      <dgm:spPr/>
      <dgm:t>
        <a:bodyPr/>
        <a:lstStyle/>
        <a:p>
          <a:endParaRPr lang="en-GB"/>
        </a:p>
      </dgm:t>
    </dgm:pt>
    <dgm:pt modelId="{CF501E96-130D-C346-AD88-FC7E085FE422}" type="sibTrans" cxnId="{CBEF59DB-2548-F84C-A920-07D42953E2C8}">
      <dgm:prSet/>
      <dgm:spPr/>
      <dgm:t>
        <a:bodyPr/>
        <a:lstStyle/>
        <a:p>
          <a:endParaRPr lang="en-GB"/>
        </a:p>
      </dgm:t>
    </dgm:pt>
    <dgm:pt modelId="{2FD881FF-BF08-2542-AF99-632975ECBAB5}" type="pres">
      <dgm:prSet presAssocID="{5B837698-5B51-41F3-8E9D-B01CDF71FBD9}" presName="linear" presStyleCnt="0">
        <dgm:presLayoutVars>
          <dgm:dir/>
          <dgm:animLvl val="lvl"/>
          <dgm:resizeHandles val="exact"/>
        </dgm:presLayoutVars>
      </dgm:prSet>
      <dgm:spPr/>
    </dgm:pt>
    <dgm:pt modelId="{2FCAFC30-C313-1147-A94C-1C7A13A7E171}" type="pres">
      <dgm:prSet presAssocID="{B049721E-77AD-4835-9D33-9505B5EDDA29}" presName="parentLin" presStyleCnt="0"/>
      <dgm:spPr/>
    </dgm:pt>
    <dgm:pt modelId="{63EB06CF-3EDE-9948-AE19-85A61BCEC853}" type="pres">
      <dgm:prSet presAssocID="{B049721E-77AD-4835-9D33-9505B5EDDA29}" presName="parentLeftMargin" presStyleLbl="node1" presStyleIdx="0" presStyleCnt="3"/>
      <dgm:spPr/>
    </dgm:pt>
    <dgm:pt modelId="{76DC8B45-2B5E-A145-A9B9-BDB435F826A9}" type="pres">
      <dgm:prSet presAssocID="{B049721E-77AD-4835-9D33-9505B5EDDA29}" presName="parentText" presStyleLbl="node1" presStyleIdx="0" presStyleCnt="3" custScaleX="56987" custScaleY="37205">
        <dgm:presLayoutVars>
          <dgm:chMax val="0"/>
          <dgm:bulletEnabled val="1"/>
        </dgm:presLayoutVars>
      </dgm:prSet>
      <dgm:spPr/>
    </dgm:pt>
    <dgm:pt modelId="{4D59C3C1-6136-F942-B1F9-69781F7F06E2}" type="pres">
      <dgm:prSet presAssocID="{B049721E-77AD-4835-9D33-9505B5EDDA29}" presName="negativeSpace" presStyleCnt="0"/>
      <dgm:spPr/>
    </dgm:pt>
    <dgm:pt modelId="{DAEC48A6-3093-C94C-A3AB-66C147C9501E}" type="pres">
      <dgm:prSet presAssocID="{B049721E-77AD-4835-9D33-9505B5EDDA29}" presName="childText" presStyleLbl="conFgAcc1" presStyleIdx="0" presStyleCnt="3">
        <dgm:presLayoutVars>
          <dgm:bulletEnabled val="1"/>
        </dgm:presLayoutVars>
      </dgm:prSet>
      <dgm:spPr/>
    </dgm:pt>
    <dgm:pt modelId="{B0669994-3027-9A41-AA41-5DD7609E6E0E}" type="pres">
      <dgm:prSet presAssocID="{DA797E4A-396B-45D5-93B1-E37435801375}" presName="spaceBetweenRectangles" presStyleCnt="0"/>
      <dgm:spPr/>
    </dgm:pt>
    <dgm:pt modelId="{A7F0012A-D39B-7244-9460-5CC4CE0B15F8}" type="pres">
      <dgm:prSet presAssocID="{4633A335-5AF7-408B-A720-DB4C545CCD75}" presName="parentLin" presStyleCnt="0"/>
      <dgm:spPr/>
    </dgm:pt>
    <dgm:pt modelId="{52FCAB36-1BB0-B344-927D-9FE7439572E7}" type="pres">
      <dgm:prSet presAssocID="{4633A335-5AF7-408B-A720-DB4C545CCD75}" presName="parentLeftMargin" presStyleLbl="node1" presStyleIdx="0" presStyleCnt="3"/>
      <dgm:spPr/>
    </dgm:pt>
    <dgm:pt modelId="{FEAEFB81-7D1C-F144-A35F-69F949425C1B}" type="pres">
      <dgm:prSet presAssocID="{4633A335-5AF7-408B-A720-DB4C545CCD75}" presName="parentText" presStyleLbl="node1" presStyleIdx="1" presStyleCnt="3" custScaleX="56987" custScaleY="37826">
        <dgm:presLayoutVars>
          <dgm:chMax val="0"/>
          <dgm:bulletEnabled val="1"/>
        </dgm:presLayoutVars>
      </dgm:prSet>
      <dgm:spPr/>
    </dgm:pt>
    <dgm:pt modelId="{F5BF1487-BB31-7C40-9C53-D1531B2B53DD}" type="pres">
      <dgm:prSet presAssocID="{4633A335-5AF7-408B-A720-DB4C545CCD75}" presName="negativeSpace" presStyleCnt="0"/>
      <dgm:spPr/>
    </dgm:pt>
    <dgm:pt modelId="{1EA230E0-8F3D-3845-AE05-9CEE42A8BCB5}" type="pres">
      <dgm:prSet presAssocID="{4633A335-5AF7-408B-A720-DB4C545CCD75}" presName="childText" presStyleLbl="conFgAcc1" presStyleIdx="1" presStyleCnt="3">
        <dgm:presLayoutVars>
          <dgm:bulletEnabled val="1"/>
        </dgm:presLayoutVars>
      </dgm:prSet>
      <dgm:spPr/>
    </dgm:pt>
    <dgm:pt modelId="{B1A841F9-8E62-D543-9AD0-5FF0F9F5CBBE}" type="pres">
      <dgm:prSet presAssocID="{A79699FF-EEB6-4C3C-BB1F-D0046A493FB7}" presName="spaceBetweenRectangles" presStyleCnt="0"/>
      <dgm:spPr/>
    </dgm:pt>
    <dgm:pt modelId="{96736CA0-ED5E-754C-A3EF-8B7ED3639BC6}" type="pres">
      <dgm:prSet presAssocID="{8F5FA814-852E-A447-B506-F792A0B0CD7B}" presName="parentLin" presStyleCnt="0"/>
      <dgm:spPr/>
    </dgm:pt>
    <dgm:pt modelId="{47186C37-F835-9D46-8FD9-A36BFA18A612}" type="pres">
      <dgm:prSet presAssocID="{8F5FA814-852E-A447-B506-F792A0B0CD7B}" presName="parentLeftMargin" presStyleLbl="node1" presStyleIdx="1" presStyleCnt="3"/>
      <dgm:spPr/>
    </dgm:pt>
    <dgm:pt modelId="{D776597D-C533-934E-868D-ECBCD6D23AA4}" type="pres">
      <dgm:prSet presAssocID="{8F5FA814-852E-A447-B506-F792A0B0CD7B}" presName="parentText" presStyleLbl="node1" presStyleIdx="2" presStyleCnt="3" custScaleX="56987" custScaleY="34299">
        <dgm:presLayoutVars>
          <dgm:chMax val="0"/>
          <dgm:bulletEnabled val="1"/>
        </dgm:presLayoutVars>
      </dgm:prSet>
      <dgm:spPr/>
    </dgm:pt>
    <dgm:pt modelId="{3DD7F803-3D8F-254D-9C08-61F6FEE0D7F4}" type="pres">
      <dgm:prSet presAssocID="{8F5FA814-852E-A447-B506-F792A0B0CD7B}" presName="negativeSpace" presStyleCnt="0"/>
      <dgm:spPr/>
    </dgm:pt>
    <dgm:pt modelId="{32C06138-1DF6-E845-85AB-2B848450D432}" type="pres">
      <dgm:prSet presAssocID="{8F5FA814-852E-A447-B506-F792A0B0CD7B}" presName="childText" presStyleLbl="conFgAcc1" presStyleIdx="2" presStyleCnt="3">
        <dgm:presLayoutVars>
          <dgm:bulletEnabled val="1"/>
        </dgm:presLayoutVars>
      </dgm:prSet>
      <dgm:spPr/>
    </dgm:pt>
  </dgm:ptLst>
  <dgm:cxnLst>
    <dgm:cxn modelId="{D3C7EE15-086B-534F-B212-1D88680AF562}" type="presOf" srcId="{1CA7AB3B-4B9E-4141-A373-48EE29C96F84}" destId="{DAEC48A6-3093-C94C-A3AB-66C147C9501E}" srcOrd="0" destOrd="0" presId="urn:microsoft.com/office/officeart/2005/8/layout/list1"/>
    <dgm:cxn modelId="{23978E1E-3189-9448-A3AE-F2BCD3369117}" type="presOf" srcId="{8F5FA814-852E-A447-B506-F792A0B0CD7B}" destId="{D776597D-C533-934E-868D-ECBCD6D23AA4}" srcOrd="1" destOrd="0" presId="urn:microsoft.com/office/officeart/2005/8/layout/list1"/>
    <dgm:cxn modelId="{B005A825-5A43-B14D-9256-52FE00081A6E}" type="presOf" srcId="{B049721E-77AD-4835-9D33-9505B5EDDA29}" destId="{76DC8B45-2B5E-A145-A9B9-BDB435F826A9}" srcOrd="1" destOrd="0" presId="urn:microsoft.com/office/officeart/2005/8/layout/list1"/>
    <dgm:cxn modelId="{2F893E2B-8B0A-2A49-BBB2-39EEDC2CB90B}" type="presOf" srcId="{B049721E-77AD-4835-9D33-9505B5EDDA29}" destId="{63EB06CF-3EDE-9948-AE19-85A61BCEC853}" srcOrd="0" destOrd="0" presId="urn:microsoft.com/office/officeart/2005/8/layout/list1"/>
    <dgm:cxn modelId="{26D49944-1794-0948-981B-13AC714CC2FD}" type="presOf" srcId="{4CC3BF2F-D6E0-A24F-9491-F9FC12C6DC72}" destId="{32C06138-1DF6-E845-85AB-2B848450D432}" srcOrd="0" destOrd="0" presId="urn:microsoft.com/office/officeart/2005/8/layout/list1"/>
    <dgm:cxn modelId="{BC317A6A-828A-E948-B176-A4ECA3D1A68D}" srcId="{5B837698-5B51-41F3-8E9D-B01CDF71FBD9}" destId="{8F5FA814-852E-A447-B506-F792A0B0CD7B}" srcOrd="2" destOrd="0" parTransId="{3559A621-AD30-E74A-8A3A-95B460A85CF1}" sibTransId="{9D69441F-CDBF-F142-89F3-D1826F7D7827}"/>
    <dgm:cxn modelId="{CA6D8A4A-8D68-4FF5-A800-C6A33C330A84}" srcId="{4633A335-5AF7-408B-A720-DB4C545CCD75}" destId="{42C6CF54-DCF8-4586-B4C6-01CE8ECD1706}" srcOrd="0" destOrd="0" parTransId="{63B7366E-4A1B-4AC4-A7A6-668DC42F5138}" sibTransId="{F75865C6-2EB4-482D-89EC-C97A127792CC}"/>
    <dgm:cxn modelId="{F2A26955-D051-BC44-8E30-0486CB30D3F0}" type="presOf" srcId="{4633A335-5AF7-408B-A720-DB4C545CCD75}" destId="{FEAEFB81-7D1C-F144-A35F-69F949425C1B}" srcOrd="1" destOrd="0" presId="urn:microsoft.com/office/officeart/2005/8/layout/list1"/>
    <dgm:cxn modelId="{D16C2588-D5C8-9740-90BA-1557A96326F3}" type="presOf" srcId="{5B837698-5B51-41F3-8E9D-B01CDF71FBD9}" destId="{2FD881FF-BF08-2542-AF99-632975ECBAB5}" srcOrd="0" destOrd="0" presId="urn:microsoft.com/office/officeart/2005/8/layout/list1"/>
    <dgm:cxn modelId="{E23FC997-9630-3240-B359-BC2873AA01A9}" type="presOf" srcId="{4633A335-5AF7-408B-A720-DB4C545CCD75}" destId="{52FCAB36-1BB0-B344-927D-9FE7439572E7}" srcOrd="0" destOrd="0" presId="urn:microsoft.com/office/officeart/2005/8/layout/list1"/>
    <dgm:cxn modelId="{1C4915AC-1AF5-5046-9328-3357D8DC5903}" srcId="{B049721E-77AD-4835-9D33-9505B5EDDA29}" destId="{1CA7AB3B-4B9E-4141-A373-48EE29C96F84}" srcOrd="0" destOrd="0" parTransId="{3F3AA11E-55BF-EE41-8491-0D2DC32F2FB8}" sibTransId="{CB5D74A3-8B23-C547-BB90-7C2826377EEC}"/>
    <dgm:cxn modelId="{7D3C58B7-F4D4-DC4C-9449-47EB57DC2FAF}" type="presOf" srcId="{42C6CF54-DCF8-4586-B4C6-01CE8ECD1706}" destId="{1EA230E0-8F3D-3845-AE05-9CEE42A8BCB5}" srcOrd="0" destOrd="0" presId="urn:microsoft.com/office/officeart/2005/8/layout/list1"/>
    <dgm:cxn modelId="{CAE69BBB-ECC3-AB48-B2F9-4F9A71DC5B0A}" type="presOf" srcId="{8F5FA814-852E-A447-B506-F792A0B0CD7B}" destId="{47186C37-F835-9D46-8FD9-A36BFA18A612}" srcOrd="0" destOrd="0" presId="urn:microsoft.com/office/officeart/2005/8/layout/list1"/>
    <dgm:cxn modelId="{0E6263D9-B43C-446D-BE17-7840256072FE}" srcId="{5B837698-5B51-41F3-8E9D-B01CDF71FBD9}" destId="{4633A335-5AF7-408B-A720-DB4C545CCD75}" srcOrd="1" destOrd="0" parTransId="{F77B76BA-3C94-406C-8EBB-DBD875DB768E}" sibTransId="{A79699FF-EEB6-4C3C-BB1F-D0046A493FB7}"/>
    <dgm:cxn modelId="{CBEF59DB-2548-F84C-A920-07D42953E2C8}" srcId="{8F5FA814-852E-A447-B506-F792A0B0CD7B}" destId="{4CC3BF2F-D6E0-A24F-9491-F9FC12C6DC72}" srcOrd="0" destOrd="0" parTransId="{6DAAFD76-C3C4-8144-AA72-05C21D42BC17}" sibTransId="{CF501E96-130D-C346-AD88-FC7E085FE422}"/>
    <dgm:cxn modelId="{D1F700ED-994A-4DD9-BCFB-A687FF62A872}" srcId="{5B837698-5B51-41F3-8E9D-B01CDF71FBD9}" destId="{B049721E-77AD-4835-9D33-9505B5EDDA29}" srcOrd="0" destOrd="0" parTransId="{45C8A0A4-4368-40C4-BB3E-7668C6C610D6}" sibTransId="{DA797E4A-396B-45D5-93B1-E37435801375}"/>
    <dgm:cxn modelId="{485EEFAE-9E29-7C46-BB00-F9A68316602C}" type="presParOf" srcId="{2FD881FF-BF08-2542-AF99-632975ECBAB5}" destId="{2FCAFC30-C313-1147-A94C-1C7A13A7E171}" srcOrd="0" destOrd="0" presId="urn:microsoft.com/office/officeart/2005/8/layout/list1"/>
    <dgm:cxn modelId="{288D883D-EB2F-4D42-8A84-AF766FD9AB74}" type="presParOf" srcId="{2FCAFC30-C313-1147-A94C-1C7A13A7E171}" destId="{63EB06CF-3EDE-9948-AE19-85A61BCEC853}" srcOrd="0" destOrd="0" presId="urn:microsoft.com/office/officeart/2005/8/layout/list1"/>
    <dgm:cxn modelId="{A30FC758-C65D-8B4D-B43A-7863D70084D1}" type="presParOf" srcId="{2FCAFC30-C313-1147-A94C-1C7A13A7E171}" destId="{76DC8B45-2B5E-A145-A9B9-BDB435F826A9}" srcOrd="1" destOrd="0" presId="urn:microsoft.com/office/officeart/2005/8/layout/list1"/>
    <dgm:cxn modelId="{87D6256F-FC00-5B44-955F-41D8BF1E4EBD}" type="presParOf" srcId="{2FD881FF-BF08-2542-AF99-632975ECBAB5}" destId="{4D59C3C1-6136-F942-B1F9-69781F7F06E2}" srcOrd="1" destOrd="0" presId="urn:microsoft.com/office/officeart/2005/8/layout/list1"/>
    <dgm:cxn modelId="{5AEA030F-437E-4440-B28F-E8B575404F3E}" type="presParOf" srcId="{2FD881FF-BF08-2542-AF99-632975ECBAB5}" destId="{DAEC48A6-3093-C94C-A3AB-66C147C9501E}" srcOrd="2" destOrd="0" presId="urn:microsoft.com/office/officeart/2005/8/layout/list1"/>
    <dgm:cxn modelId="{E8F67E89-2518-3549-ACA8-ED6994879ACC}" type="presParOf" srcId="{2FD881FF-BF08-2542-AF99-632975ECBAB5}" destId="{B0669994-3027-9A41-AA41-5DD7609E6E0E}" srcOrd="3" destOrd="0" presId="urn:microsoft.com/office/officeart/2005/8/layout/list1"/>
    <dgm:cxn modelId="{7D3CAC9D-B80C-3245-9AC1-A2B91FCDE4AF}" type="presParOf" srcId="{2FD881FF-BF08-2542-AF99-632975ECBAB5}" destId="{A7F0012A-D39B-7244-9460-5CC4CE0B15F8}" srcOrd="4" destOrd="0" presId="urn:microsoft.com/office/officeart/2005/8/layout/list1"/>
    <dgm:cxn modelId="{3350B72C-BA4F-834B-9369-385D9D81D545}" type="presParOf" srcId="{A7F0012A-D39B-7244-9460-5CC4CE0B15F8}" destId="{52FCAB36-1BB0-B344-927D-9FE7439572E7}" srcOrd="0" destOrd="0" presId="urn:microsoft.com/office/officeart/2005/8/layout/list1"/>
    <dgm:cxn modelId="{9BA07316-230C-7247-8764-5E2E77F5F83D}" type="presParOf" srcId="{A7F0012A-D39B-7244-9460-5CC4CE0B15F8}" destId="{FEAEFB81-7D1C-F144-A35F-69F949425C1B}" srcOrd="1" destOrd="0" presId="urn:microsoft.com/office/officeart/2005/8/layout/list1"/>
    <dgm:cxn modelId="{E07FDF53-E592-D047-AF2E-E2CCF441F2F8}" type="presParOf" srcId="{2FD881FF-BF08-2542-AF99-632975ECBAB5}" destId="{F5BF1487-BB31-7C40-9C53-D1531B2B53DD}" srcOrd="5" destOrd="0" presId="urn:microsoft.com/office/officeart/2005/8/layout/list1"/>
    <dgm:cxn modelId="{57ED3682-26A2-2D41-8647-3595365F0961}" type="presParOf" srcId="{2FD881FF-BF08-2542-AF99-632975ECBAB5}" destId="{1EA230E0-8F3D-3845-AE05-9CEE42A8BCB5}" srcOrd="6" destOrd="0" presId="urn:microsoft.com/office/officeart/2005/8/layout/list1"/>
    <dgm:cxn modelId="{2FADD050-0369-004F-B15E-E6AB1272A68A}" type="presParOf" srcId="{2FD881FF-BF08-2542-AF99-632975ECBAB5}" destId="{B1A841F9-8E62-D543-9AD0-5FF0F9F5CBBE}" srcOrd="7" destOrd="0" presId="urn:microsoft.com/office/officeart/2005/8/layout/list1"/>
    <dgm:cxn modelId="{913876C9-4CAE-2A42-A0E6-C0F52757374F}" type="presParOf" srcId="{2FD881FF-BF08-2542-AF99-632975ECBAB5}" destId="{96736CA0-ED5E-754C-A3EF-8B7ED3639BC6}" srcOrd="8" destOrd="0" presId="urn:microsoft.com/office/officeart/2005/8/layout/list1"/>
    <dgm:cxn modelId="{652172FF-085B-0148-A663-9FF62D0CE460}" type="presParOf" srcId="{96736CA0-ED5E-754C-A3EF-8B7ED3639BC6}" destId="{47186C37-F835-9D46-8FD9-A36BFA18A612}" srcOrd="0" destOrd="0" presId="urn:microsoft.com/office/officeart/2005/8/layout/list1"/>
    <dgm:cxn modelId="{2203E28A-ECD9-C14E-8DE1-DC10669CE9FA}" type="presParOf" srcId="{96736CA0-ED5E-754C-A3EF-8B7ED3639BC6}" destId="{D776597D-C533-934E-868D-ECBCD6D23AA4}" srcOrd="1" destOrd="0" presId="urn:microsoft.com/office/officeart/2005/8/layout/list1"/>
    <dgm:cxn modelId="{A76DC037-A14E-C843-BC0F-84F92CF0B6CB}" type="presParOf" srcId="{2FD881FF-BF08-2542-AF99-632975ECBAB5}" destId="{3DD7F803-3D8F-254D-9C08-61F6FEE0D7F4}" srcOrd="9" destOrd="0" presId="urn:microsoft.com/office/officeart/2005/8/layout/list1"/>
    <dgm:cxn modelId="{55058677-CE84-394F-A1D6-5DC558D6CD6A}" type="presParOf" srcId="{2FD881FF-BF08-2542-AF99-632975ECBAB5}" destId="{32C06138-1DF6-E845-85AB-2B848450D43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837698-5B51-41F3-8E9D-B01CDF71FBD9}" type="doc">
      <dgm:prSet loTypeId="urn:microsoft.com/office/officeart/2005/8/layout/list1" loCatId="list" qsTypeId="urn:microsoft.com/office/officeart/2005/8/quickstyle/simple3" qsCatId="simple" csTypeId="urn:microsoft.com/office/officeart/2005/8/colors/accent2_3" csCatId="accent2" phldr="1"/>
      <dgm:spPr/>
      <dgm:t>
        <a:bodyPr/>
        <a:lstStyle/>
        <a:p>
          <a:endParaRPr lang="en-US"/>
        </a:p>
      </dgm:t>
    </dgm:pt>
    <dgm:pt modelId="{B049721E-77AD-4835-9D33-9505B5EDDA29}">
      <dgm:prSet custT="1"/>
      <dgm:spPr>
        <a:gradFill rotWithShape="0">
          <a:gsLst>
            <a:gs pos="0">
              <a:srgbClr val="86B9BD"/>
            </a:gs>
            <a:gs pos="50000">
              <a:schemeClr val="accent2">
                <a:shade val="80000"/>
                <a:hueOff val="0"/>
                <a:satOff val="0"/>
                <a:lumOff val="0"/>
                <a:alphaOff val="0"/>
                <a:lumMod val="105000"/>
                <a:satMod val="103000"/>
                <a:tint val="73000"/>
              </a:schemeClr>
            </a:gs>
            <a:gs pos="100000">
              <a:schemeClr val="accent2">
                <a:shade val="80000"/>
                <a:hueOff val="0"/>
                <a:satOff val="0"/>
                <a:lumOff val="0"/>
                <a:alphaOff val="0"/>
                <a:lumMod val="105000"/>
                <a:satMod val="109000"/>
                <a:tint val="81000"/>
              </a:schemeClr>
            </a:gs>
          </a:gsLst>
        </a:gradFill>
      </dgm:spPr>
      <dgm:t>
        <a:bodyPr/>
        <a:lstStyle/>
        <a:p>
          <a:r>
            <a:rPr lang="en-US" sz="2500" b="1" dirty="0">
              <a:latin typeface="Avenir Next LT Pro" panose="020B0504020202020204" pitchFamily="34" charset="77"/>
              <a:cs typeface="Arial" panose="020B0604020202020204" pitchFamily="34" charset="0"/>
            </a:rPr>
            <a:t>APiL Survey background</a:t>
          </a:r>
        </a:p>
      </dgm:t>
    </dgm:pt>
    <dgm:pt modelId="{DA797E4A-396B-45D5-93B1-E37435801375}" type="sib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45C8A0A4-4368-40C4-BB3E-7668C6C610D6}" type="par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1CA7AB3B-4B9E-4141-A373-48EE29C96F84}">
      <dgm:prSet custT="1"/>
      <dgm:spPr/>
      <dgm:t>
        <a:bodyPr/>
        <a:lstStyle/>
        <a:p>
          <a:r>
            <a:rPr lang="en-US" sz="2000" dirty="0">
              <a:latin typeface="Avenir Next LT Pro" panose="020B0504020202020204" pitchFamily="34" charset="77"/>
              <a:cs typeface="Arial" panose="020B0604020202020204" pitchFamily="34" charset="0"/>
            </a:rPr>
            <a:t>Learning and Work Institute</a:t>
          </a:r>
        </a:p>
      </dgm:t>
    </dgm:pt>
    <dgm:pt modelId="{CB5D74A3-8B23-C547-BB90-7C2826377EEC}" type="sibTrans" cxnId="{1C4915AC-1AF5-5046-9328-3357D8DC5903}">
      <dgm:prSet/>
      <dgm:spPr/>
      <dgm:t>
        <a:bodyPr/>
        <a:lstStyle/>
        <a:p>
          <a:endParaRPr lang="en-GB">
            <a:latin typeface="Avenir Book" panose="02000503020000020003" pitchFamily="2" charset="0"/>
          </a:endParaRPr>
        </a:p>
      </dgm:t>
    </dgm:pt>
    <dgm:pt modelId="{3F3AA11E-55BF-EE41-8491-0D2DC32F2FB8}" type="parTrans" cxnId="{1C4915AC-1AF5-5046-9328-3357D8DC5903}">
      <dgm:prSet/>
      <dgm:spPr/>
      <dgm:t>
        <a:bodyPr/>
        <a:lstStyle/>
        <a:p>
          <a:endParaRPr lang="en-GB">
            <a:latin typeface="Avenir Book" panose="02000503020000020003" pitchFamily="2" charset="0"/>
          </a:endParaRPr>
        </a:p>
      </dgm:t>
    </dgm:pt>
    <dgm:pt modelId="{4633A335-5AF7-408B-A720-DB4C545CCD75}">
      <dgm:prSet custT="1"/>
      <dgm:spPr>
        <a:gradFill rotWithShape="0">
          <a:gsLst>
            <a:gs pos="0">
              <a:srgbClr val="91D8DE"/>
            </a:gs>
            <a:gs pos="50000">
              <a:schemeClr val="accent2">
                <a:shade val="80000"/>
                <a:hueOff val="52052"/>
                <a:satOff val="-33661"/>
                <a:lumOff val="19163"/>
                <a:alphaOff val="0"/>
                <a:lumMod val="105000"/>
                <a:satMod val="103000"/>
                <a:tint val="73000"/>
              </a:schemeClr>
            </a:gs>
            <a:gs pos="100000">
              <a:schemeClr val="accent2">
                <a:shade val="80000"/>
                <a:hueOff val="52052"/>
                <a:satOff val="-33661"/>
                <a:lumOff val="19163"/>
                <a:alphaOff val="0"/>
                <a:lumMod val="105000"/>
                <a:satMod val="109000"/>
                <a:tint val="81000"/>
              </a:schemeClr>
            </a:gs>
          </a:gsLst>
        </a:gradFill>
      </dgm:spPr>
      <dgm:t>
        <a:bodyPr/>
        <a:lstStyle/>
        <a:p>
          <a:r>
            <a:rPr lang="en-US" sz="2500" b="1" dirty="0">
              <a:latin typeface="Avenir Next LT Pro" panose="020B0504020202020204" pitchFamily="34" charset="77"/>
              <a:cs typeface="Arial" panose="020B0604020202020204" pitchFamily="34" charset="0"/>
            </a:rPr>
            <a:t>APiL Survey (2002-2023) trends</a:t>
          </a:r>
        </a:p>
      </dgm:t>
    </dgm:pt>
    <dgm:pt modelId="{A79699FF-EEB6-4C3C-BB1F-D0046A493FB7}" type="sib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F77B76BA-3C94-406C-8EBB-DBD875DB768E}" type="par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42C6CF54-DCF8-4586-B4C6-01CE8ECD1706}">
      <dgm:prSet custT="1"/>
      <dgm:spPr/>
      <dgm:t>
        <a:bodyPr/>
        <a:lstStyle/>
        <a:p>
          <a:r>
            <a:rPr lang="en-US" sz="2000" dirty="0">
              <a:latin typeface="Avenir Next LT Pro" panose="020B0504020202020204" pitchFamily="34" charset="77"/>
              <a:cs typeface="Arial" panose="020B0604020202020204" pitchFamily="34" charset="0"/>
            </a:rPr>
            <a:t>University of Glasgow &amp; University of Nottingham</a:t>
          </a:r>
        </a:p>
      </dgm:t>
    </dgm:pt>
    <dgm:pt modelId="{F75865C6-2EB4-482D-89EC-C97A127792CC}" type="sib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63B7366E-4A1B-4AC4-A7A6-668DC42F5138}" type="par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2033086E-02F8-2942-9032-A194B954B3C8}">
      <dgm:prSet custT="1"/>
      <dgm:spPr>
        <a:solidFill>
          <a:srgbClr val="BFDBDD"/>
        </a:solidFill>
      </dgm:spPr>
      <dgm:t>
        <a:bodyPr/>
        <a:lstStyle/>
        <a:p>
          <a:r>
            <a:rPr lang="en-US" sz="2500" b="1" dirty="0">
              <a:latin typeface="Avenir Next LT Pro" panose="020B0504020202020204" pitchFamily="34" charset="77"/>
              <a:cs typeface="Arial" panose="020B0604020202020204" pitchFamily="34" charset="0"/>
            </a:rPr>
            <a:t>Q&amp;A</a:t>
          </a:r>
        </a:p>
      </dgm:t>
    </dgm:pt>
    <dgm:pt modelId="{35531F88-610D-964D-8D04-04D865E0BFBA}" type="parTrans" cxnId="{9EFCC78A-DC90-2841-9BD1-81E4026E2D49}">
      <dgm:prSet/>
      <dgm:spPr/>
      <dgm:t>
        <a:bodyPr/>
        <a:lstStyle/>
        <a:p>
          <a:endParaRPr lang="en-GB">
            <a:latin typeface="Avenir Book" panose="02000503020000020003" pitchFamily="2" charset="0"/>
          </a:endParaRPr>
        </a:p>
      </dgm:t>
    </dgm:pt>
    <dgm:pt modelId="{30325A7E-E965-7543-812D-51ED8B132441}" type="sibTrans" cxnId="{9EFCC78A-DC90-2841-9BD1-81E4026E2D49}">
      <dgm:prSet/>
      <dgm:spPr/>
      <dgm:t>
        <a:bodyPr/>
        <a:lstStyle/>
        <a:p>
          <a:endParaRPr lang="en-GB">
            <a:latin typeface="Avenir Book" panose="02000503020000020003" pitchFamily="2" charset="0"/>
          </a:endParaRPr>
        </a:p>
      </dgm:t>
    </dgm:pt>
    <dgm:pt modelId="{2FD881FF-BF08-2542-AF99-632975ECBAB5}" type="pres">
      <dgm:prSet presAssocID="{5B837698-5B51-41F3-8E9D-B01CDF71FBD9}" presName="linear" presStyleCnt="0">
        <dgm:presLayoutVars>
          <dgm:dir/>
          <dgm:animLvl val="lvl"/>
          <dgm:resizeHandles val="exact"/>
        </dgm:presLayoutVars>
      </dgm:prSet>
      <dgm:spPr/>
    </dgm:pt>
    <dgm:pt modelId="{2FCAFC30-C313-1147-A94C-1C7A13A7E171}" type="pres">
      <dgm:prSet presAssocID="{B049721E-77AD-4835-9D33-9505B5EDDA29}" presName="parentLin" presStyleCnt="0"/>
      <dgm:spPr/>
    </dgm:pt>
    <dgm:pt modelId="{63EB06CF-3EDE-9948-AE19-85A61BCEC853}" type="pres">
      <dgm:prSet presAssocID="{B049721E-77AD-4835-9D33-9505B5EDDA29}" presName="parentLeftMargin" presStyleLbl="node1" presStyleIdx="0" presStyleCnt="3"/>
      <dgm:spPr/>
    </dgm:pt>
    <dgm:pt modelId="{76DC8B45-2B5E-A145-A9B9-BDB435F826A9}" type="pres">
      <dgm:prSet presAssocID="{B049721E-77AD-4835-9D33-9505B5EDDA29}" presName="parentText" presStyleLbl="node1" presStyleIdx="0" presStyleCnt="3">
        <dgm:presLayoutVars>
          <dgm:chMax val="0"/>
          <dgm:bulletEnabled val="1"/>
        </dgm:presLayoutVars>
      </dgm:prSet>
      <dgm:spPr/>
    </dgm:pt>
    <dgm:pt modelId="{4D59C3C1-6136-F942-B1F9-69781F7F06E2}" type="pres">
      <dgm:prSet presAssocID="{B049721E-77AD-4835-9D33-9505B5EDDA29}" presName="negativeSpace" presStyleCnt="0"/>
      <dgm:spPr/>
    </dgm:pt>
    <dgm:pt modelId="{DAEC48A6-3093-C94C-A3AB-66C147C9501E}" type="pres">
      <dgm:prSet presAssocID="{B049721E-77AD-4835-9D33-9505B5EDDA29}" presName="childText" presStyleLbl="conFgAcc1" presStyleIdx="0" presStyleCnt="3">
        <dgm:presLayoutVars>
          <dgm:bulletEnabled val="1"/>
        </dgm:presLayoutVars>
      </dgm:prSet>
      <dgm:spPr/>
    </dgm:pt>
    <dgm:pt modelId="{B0669994-3027-9A41-AA41-5DD7609E6E0E}" type="pres">
      <dgm:prSet presAssocID="{DA797E4A-396B-45D5-93B1-E37435801375}" presName="spaceBetweenRectangles" presStyleCnt="0"/>
      <dgm:spPr/>
    </dgm:pt>
    <dgm:pt modelId="{A7F0012A-D39B-7244-9460-5CC4CE0B15F8}" type="pres">
      <dgm:prSet presAssocID="{4633A335-5AF7-408B-A720-DB4C545CCD75}" presName="parentLin" presStyleCnt="0"/>
      <dgm:spPr/>
    </dgm:pt>
    <dgm:pt modelId="{52FCAB36-1BB0-B344-927D-9FE7439572E7}" type="pres">
      <dgm:prSet presAssocID="{4633A335-5AF7-408B-A720-DB4C545CCD75}" presName="parentLeftMargin" presStyleLbl="node1" presStyleIdx="0" presStyleCnt="3"/>
      <dgm:spPr/>
    </dgm:pt>
    <dgm:pt modelId="{FEAEFB81-7D1C-F144-A35F-69F949425C1B}" type="pres">
      <dgm:prSet presAssocID="{4633A335-5AF7-408B-A720-DB4C545CCD75}" presName="parentText" presStyleLbl="node1" presStyleIdx="1" presStyleCnt="3">
        <dgm:presLayoutVars>
          <dgm:chMax val="0"/>
          <dgm:bulletEnabled val="1"/>
        </dgm:presLayoutVars>
      </dgm:prSet>
      <dgm:spPr/>
    </dgm:pt>
    <dgm:pt modelId="{F5BF1487-BB31-7C40-9C53-D1531B2B53DD}" type="pres">
      <dgm:prSet presAssocID="{4633A335-5AF7-408B-A720-DB4C545CCD75}" presName="negativeSpace" presStyleCnt="0"/>
      <dgm:spPr/>
    </dgm:pt>
    <dgm:pt modelId="{1EA230E0-8F3D-3845-AE05-9CEE42A8BCB5}" type="pres">
      <dgm:prSet presAssocID="{4633A335-5AF7-408B-A720-DB4C545CCD75}" presName="childText" presStyleLbl="conFgAcc1" presStyleIdx="1" presStyleCnt="3">
        <dgm:presLayoutVars>
          <dgm:bulletEnabled val="1"/>
        </dgm:presLayoutVars>
      </dgm:prSet>
      <dgm:spPr/>
    </dgm:pt>
    <dgm:pt modelId="{C62B4E3B-47A7-3340-8674-22503786DCED}" type="pres">
      <dgm:prSet presAssocID="{A79699FF-EEB6-4C3C-BB1F-D0046A493FB7}" presName="spaceBetweenRectangles" presStyleCnt="0"/>
      <dgm:spPr/>
    </dgm:pt>
    <dgm:pt modelId="{2B9EB5CB-6930-434C-BB8D-A92DEEF2CB60}" type="pres">
      <dgm:prSet presAssocID="{2033086E-02F8-2942-9032-A194B954B3C8}" presName="parentLin" presStyleCnt="0"/>
      <dgm:spPr/>
    </dgm:pt>
    <dgm:pt modelId="{7D968DA5-45F4-FF45-B476-FC9E293625CF}" type="pres">
      <dgm:prSet presAssocID="{2033086E-02F8-2942-9032-A194B954B3C8}" presName="parentLeftMargin" presStyleLbl="node1" presStyleIdx="1" presStyleCnt="3"/>
      <dgm:spPr/>
    </dgm:pt>
    <dgm:pt modelId="{B00EF94B-DDC4-324E-A783-05C20C39D888}" type="pres">
      <dgm:prSet presAssocID="{2033086E-02F8-2942-9032-A194B954B3C8}" presName="parentText" presStyleLbl="node1" presStyleIdx="2" presStyleCnt="3">
        <dgm:presLayoutVars>
          <dgm:chMax val="0"/>
          <dgm:bulletEnabled val="1"/>
        </dgm:presLayoutVars>
      </dgm:prSet>
      <dgm:spPr/>
    </dgm:pt>
    <dgm:pt modelId="{BD8D0FAB-6178-6946-ADE1-993CF0E5DA1F}" type="pres">
      <dgm:prSet presAssocID="{2033086E-02F8-2942-9032-A194B954B3C8}" presName="negativeSpace" presStyleCnt="0"/>
      <dgm:spPr/>
    </dgm:pt>
    <dgm:pt modelId="{639E1C8D-BA83-C142-8E71-0B6DEBFF3511}" type="pres">
      <dgm:prSet presAssocID="{2033086E-02F8-2942-9032-A194B954B3C8}" presName="childText" presStyleLbl="conFgAcc1" presStyleIdx="2" presStyleCnt="3">
        <dgm:presLayoutVars>
          <dgm:bulletEnabled val="1"/>
        </dgm:presLayoutVars>
      </dgm:prSet>
      <dgm:spPr/>
    </dgm:pt>
  </dgm:ptLst>
  <dgm:cxnLst>
    <dgm:cxn modelId="{9ECC4005-F60A-234F-BE6A-73AE2FB17349}" type="presOf" srcId="{2033086E-02F8-2942-9032-A194B954B3C8}" destId="{B00EF94B-DDC4-324E-A783-05C20C39D888}" srcOrd="1" destOrd="0" presId="urn:microsoft.com/office/officeart/2005/8/layout/list1"/>
    <dgm:cxn modelId="{D3C7EE15-086B-534F-B212-1D88680AF562}" type="presOf" srcId="{1CA7AB3B-4B9E-4141-A373-48EE29C96F84}" destId="{DAEC48A6-3093-C94C-A3AB-66C147C9501E}" srcOrd="0" destOrd="0" presId="urn:microsoft.com/office/officeart/2005/8/layout/list1"/>
    <dgm:cxn modelId="{B005A825-5A43-B14D-9256-52FE00081A6E}" type="presOf" srcId="{B049721E-77AD-4835-9D33-9505B5EDDA29}" destId="{76DC8B45-2B5E-A145-A9B9-BDB435F826A9}" srcOrd="1" destOrd="0" presId="urn:microsoft.com/office/officeart/2005/8/layout/list1"/>
    <dgm:cxn modelId="{2F893E2B-8B0A-2A49-BBB2-39EEDC2CB90B}" type="presOf" srcId="{B049721E-77AD-4835-9D33-9505B5EDDA29}" destId="{63EB06CF-3EDE-9948-AE19-85A61BCEC853}" srcOrd="0" destOrd="0" presId="urn:microsoft.com/office/officeart/2005/8/layout/list1"/>
    <dgm:cxn modelId="{936A462D-425E-ED43-9A1C-0F1CE45D68AE}" type="presOf" srcId="{2033086E-02F8-2942-9032-A194B954B3C8}" destId="{7D968DA5-45F4-FF45-B476-FC9E293625CF}" srcOrd="0" destOrd="0" presId="urn:microsoft.com/office/officeart/2005/8/layout/list1"/>
    <dgm:cxn modelId="{CA6D8A4A-8D68-4FF5-A800-C6A33C330A84}" srcId="{4633A335-5AF7-408B-A720-DB4C545CCD75}" destId="{42C6CF54-DCF8-4586-B4C6-01CE8ECD1706}" srcOrd="0" destOrd="0" parTransId="{63B7366E-4A1B-4AC4-A7A6-668DC42F5138}" sibTransId="{F75865C6-2EB4-482D-89EC-C97A127792CC}"/>
    <dgm:cxn modelId="{F2A26955-D051-BC44-8E30-0486CB30D3F0}" type="presOf" srcId="{4633A335-5AF7-408B-A720-DB4C545CCD75}" destId="{FEAEFB81-7D1C-F144-A35F-69F949425C1B}" srcOrd="1" destOrd="0" presId="urn:microsoft.com/office/officeart/2005/8/layout/list1"/>
    <dgm:cxn modelId="{D16C2588-D5C8-9740-90BA-1557A96326F3}" type="presOf" srcId="{5B837698-5B51-41F3-8E9D-B01CDF71FBD9}" destId="{2FD881FF-BF08-2542-AF99-632975ECBAB5}" srcOrd="0" destOrd="0" presId="urn:microsoft.com/office/officeart/2005/8/layout/list1"/>
    <dgm:cxn modelId="{9EFCC78A-DC90-2841-9BD1-81E4026E2D49}" srcId="{5B837698-5B51-41F3-8E9D-B01CDF71FBD9}" destId="{2033086E-02F8-2942-9032-A194B954B3C8}" srcOrd="2" destOrd="0" parTransId="{35531F88-610D-964D-8D04-04D865E0BFBA}" sibTransId="{30325A7E-E965-7543-812D-51ED8B132441}"/>
    <dgm:cxn modelId="{E23FC997-9630-3240-B359-BC2873AA01A9}" type="presOf" srcId="{4633A335-5AF7-408B-A720-DB4C545CCD75}" destId="{52FCAB36-1BB0-B344-927D-9FE7439572E7}" srcOrd="0" destOrd="0" presId="urn:microsoft.com/office/officeart/2005/8/layout/list1"/>
    <dgm:cxn modelId="{1C4915AC-1AF5-5046-9328-3357D8DC5903}" srcId="{B049721E-77AD-4835-9D33-9505B5EDDA29}" destId="{1CA7AB3B-4B9E-4141-A373-48EE29C96F84}" srcOrd="0" destOrd="0" parTransId="{3F3AA11E-55BF-EE41-8491-0D2DC32F2FB8}" sibTransId="{CB5D74A3-8B23-C547-BB90-7C2826377EEC}"/>
    <dgm:cxn modelId="{7D3C58B7-F4D4-DC4C-9449-47EB57DC2FAF}" type="presOf" srcId="{42C6CF54-DCF8-4586-B4C6-01CE8ECD1706}" destId="{1EA230E0-8F3D-3845-AE05-9CEE42A8BCB5}" srcOrd="0" destOrd="0" presId="urn:microsoft.com/office/officeart/2005/8/layout/list1"/>
    <dgm:cxn modelId="{0E6263D9-B43C-446D-BE17-7840256072FE}" srcId="{5B837698-5B51-41F3-8E9D-B01CDF71FBD9}" destId="{4633A335-5AF7-408B-A720-DB4C545CCD75}" srcOrd="1" destOrd="0" parTransId="{F77B76BA-3C94-406C-8EBB-DBD875DB768E}" sibTransId="{A79699FF-EEB6-4C3C-BB1F-D0046A493FB7}"/>
    <dgm:cxn modelId="{D1F700ED-994A-4DD9-BCFB-A687FF62A872}" srcId="{5B837698-5B51-41F3-8E9D-B01CDF71FBD9}" destId="{B049721E-77AD-4835-9D33-9505B5EDDA29}" srcOrd="0" destOrd="0" parTransId="{45C8A0A4-4368-40C4-BB3E-7668C6C610D6}" sibTransId="{DA797E4A-396B-45D5-93B1-E37435801375}"/>
    <dgm:cxn modelId="{485EEFAE-9E29-7C46-BB00-F9A68316602C}" type="presParOf" srcId="{2FD881FF-BF08-2542-AF99-632975ECBAB5}" destId="{2FCAFC30-C313-1147-A94C-1C7A13A7E171}" srcOrd="0" destOrd="0" presId="urn:microsoft.com/office/officeart/2005/8/layout/list1"/>
    <dgm:cxn modelId="{288D883D-EB2F-4D42-8A84-AF766FD9AB74}" type="presParOf" srcId="{2FCAFC30-C313-1147-A94C-1C7A13A7E171}" destId="{63EB06CF-3EDE-9948-AE19-85A61BCEC853}" srcOrd="0" destOrd="0" presId="urn:microsoft.com/office/officeart/2005/8/layout/list1"/>
    <dgm:cxn modelId="{A30FC758-C65D-8B4D-B43A-7863D70084D1}" type="presParOf" srcId="{2FCAFC30-C313-1147-A94C-1C7A13A7E171}" destId="{76DC8B45-2B5E-A145-A9B9-BDB435F826A9}" srcOrd="1" destOrd="0" presId="urn:microsoft.com/office/officeart/2005/8/layout/list1"/>
    <dgm:cxn modelId="{87D6256F-FC00-5B44-955F-41D8BF1E4EBD}" type="presParOf" srcId="{2FD881FF-BF08-2542-AF99-632975ECBAB5}" destId="{4D59C3C1-6136-F942-B1F9-69781F7F06E2}" srcOrd="1" destOrd="0" presId="urn:microsoft.com/office/officeart/2005/8/layout/list1"/>
    <dgm:cxn modelId="{5AEA030F-437E-4440-B28F-E8B575404F3E}" type="presParOf" srcId="{2FD881FF-BF08-2542-AF99-632975ECBAB5}" destId="{DAEC48A6-3093-C94C-A3AB-66C147C9501E}" srcOrd="2" destOrd="0" presId="urn:microsoft.com/office/officeart/2005/8/layout/list1"/>
    <dgm:cxn modelId="{E8F67E89-2518-3549-ACA8-ED6994879ACC}" type="presParOf" srcId="{2FD881FF-BF08-2542-AF99-632975ECBAB5}" destId="{B0669994-3027-9A41-AA41-5DD7609E6E0E}" srcOrd="3" destOrd="0" presId="urn:microsoft.com/office/officeart/2005/8/layout/list1"/>
    <dgm:cxn modelId="{7D3CAC9D-B80C-3245-9AC1-A2B91FCDE4AF}" type="presParOf" srcId="{2FD881FF-BF08-2542-AF99-632975ECBAB5}" destId="{A7F0012A-D39B-7244-9460-5CC4CE0B15F8}" srcOrd="4" destOrd="0" presId="urn:microsoft.com/office/officeart/2005/8/layout/list1"/>
    <dgm:cxn modelId="{3350B72C-BA4F-834B-9369-385D9D81D545}" type="presParOf" srcId="{A7F0012A-D39B-7244-9460-5CC4CE0B15F8}" destId="{52FCAB36-1BB0-B344-927D-9FE7439572E7}" srcOrd="0" destOrd="0" presId="urn:microsoft.com/office/officeart/2005/8/layout/list1"/>
    <dgm:cxn modelId="{9BA07316-230C-7247-8764-5E2E77F5F83D}" type="presParOf" srcId="{A7F0012A-D39B-7244-9460-5CC4CE0B15F8}" destId="{FEAEFB81-7D1C-F144-A35F-69F949425C1B}" srcOrd="1" destOrd="0" presId="urn:microsoft.com/office/officeart/2005/8/layout/list1"/>
    <dgm:cxn modelId="{E07FDF53-E592-D047-AF2E-E2CCF441F2F8}" type="presParOf" srcId="{2FD881FF-BF08-2542-AF99-632975ECBAB5}" destId="{F5BF1487-BB31-7C40-9C53-D1531B2B53DD}" srcOrd="5" destOrd="0" presId="urn:microsoft.com/office/officeart/2005/8/layout/list1"/>
    <dgm:cxn modelId="{57ED3682-26A2-2D41-8647-3595365F0961}" type="presParOf" srcId="{2FD881FF-BF08-2542-AF99-632975ECBAB5}" destId="{1EA230E0-8F3D-3845-AE05-9CEE42A8BCB5}" srcOrd="6" destOrd="0" presId="urn:microsoft.com/office/officeart/2005/8/layout/list1"/>
    <dgm:cxn modelId="{69D8CA08-8893-FC44-B2D7-5D3B46C34CA4}" type="presParOf" srcId="{2FD881FF-BF08-2542-AF99-632975ECBAB5}" destId="{C62B4E3B-47A7-3340-8674-22503786DCED}" srcOrd="7" destOrd="0" presId="urn:microsoft.com/office/officeart/2005/8/layout/list1"/>
    <dgm:cxn modelId="{11D5FB9D-0455-E741-8B19-54434736A44C}" type="presParOf" srcId="{2FD881FF-BF08-2542-AF99-632975ECBAB5}" destId="{2B9EB5CB-6930-434C-BB8D-A92DEEF2CB60}" srcOrd="8" destOrd="0" presId="urn:microsoft.com/office/officeart/2005/8/layout/list1"/>
    <dgm:cxn modelId="{1B54DB0B-004B-7D4E-A377-23A8E8F26FD0}" type="presParOf" srcId="{2B9EB5CB-6930-434C-BB8D-A92DEEF2CB60}" destId="{7D968DA5-45F4-FF45-B476-FC9E293625CF}" srcOrd="0" destOrd="0" presId="urn:microsoft.com/office/officeart/2005/8/layout/list1"/>
    <dgm:cxn modelId="{BBAB9873-7B50-B449-83E8-01B3CB7E2175}" type="presParOf" srcId="{2B9EB5CB-6930-434C-BB8D-A92DEEF2CB60}" destId="{B00EF94B-DDC4-324E-A783-05C20C39D888}" srcOrd="1" destOrd="0" presId="urn:microsoft.com/office/officeart/2005/8/layout/list1"/>
    <dgm:cxn modelId="{BA42F1E2-573D-E14E-8A6B-EF799BF405AB}" type="presParOf" srcId="{2FD881FF-BF08-2542-AF99-632975ECBAB5}" destId="{BD8D0FAB-6178-6946-ADE1-993CF0E5DA1F}" srcOrd="9" destOrd="0" presId="urn:microsoft.com/office/officeart/2005/8/layout/list1"/>
    <dgm:cxn modelId="{D4F2CB34-FA04-1F49-896B-EBBF3C4EBFC6}" type="presParOf" srcId="{2FD881FF-BF08-2542-AF99-632975ECBAB5}" destId="{639E1C8D-BA83-C142-8E71-0B6DEBFF351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837698-5B51-41F3-8E9D-B01CDF71FBD9}" type="doc">
      <dgm:prSet loTypeId="urn:microsoft.com/office/officeart/2005/8/layout/list1" loCatId="list" qsTypeId="urn:microsoft.com/office/officeart/2005/8/quickstyle/simple3" qsCatId="simple" csTypeId="urn:microsoft.com/office/officeart/2005/8/colors/accent2_3" csCatId="accent2" phldr="1"/>
      <dgm:spPr/>
      <dgm:t>
        <a:bodyPr/>
        <a:lstStyle/>
        <a:p>
          <a:endParaRPr lang="en-US"/>
        </a:p>
      </dgm:t>
    </dgm:pt>
    <dgm:pt modelId="{B049721E-77AD-4835-9D33-9505B5EDDA29}">
      <dgm:prSet custT="1"/>
      <dgm:spPr/>
      <dgm:t>
        <a:bodyPr/>
        <a:lstStyle/>
        <a:p>
          <a:r>
            <a:rPr lang="en-GB" sz="2500" b="1" dirty="0">
              <a:effectLst/>
              <a:latin typeface="Avenir Next LT Pro" panose="020B0504020202020204" pitchFamily="34" charset="77"/>
              <a:ea typeface="Aptos" panose="020B0004020202020204" pitchFamily="34" charset="0"/>
              <a:cs typeface="Arial" panose="020B0604020202020204" pitchFamily="34" charset="0"/>
            </a:rPr>
            <a:t>What do we know about how adults’ participation in learning and education has changed over the past 20 years?</a:t>
          </a:r>
          <a:endParaRPr lang="en-US" sz="2500" b="1" dirty="0">
            <a:latin typeface="Avenir Next LT Pro" panose="020B0504020202020204" pitchFamily="34" charset="77"/>
            <a:cs typeface="Arial" panose="020B0604020202020204" pitchFamily="34" charset="0"/>
          </a:endParaRPr>
        </a:p>
      </dgm:t>
    </dgm:pt>
    <dgm:pt modelId="{DA797E4A-396B-45D5-93B1-E37435801375}" type="sibTrans" cxnId="{D1F700ED-994A-4DD9-BCFB-A687FF62A872}">
      <dgm:prSet/>
      <dgm:spPr/>
      <dgm:t>
        <a:bodyPr/>
        <a:lstStyle/>
        <a:p>
          <a:endParaRPr lang="en-US">
            <a:latin typeface="Avenir Next LT Pro" panose="020B0504020202020204" pitchFamily="34" charset="77"/>
            <a:cs typeface="Arial" panose="020B0604020202020204" pitchFamily="34" charset="0"/>
          </a:endParaRPr>
        </a:p>
      </dgm:t>
    </dgm:pt>
    <dgm:pt modelId="{45C8A0A4-4368-40C4-BB3E-7668C6C610D6}" type="parTrans" cxnId="{D1F700ED-994A-4DD9-BCFB-A687FF62A872}">
      <dgm:prSet/>
      <dgm:spPr/>
      <dgm:t>
        <a:bodyPr/>
        <a:lstStyle/>
        <a:p>
          <a:endParaRPr lang="en-US">
            <a:latin typeface="Avenir Next LT Pro" panose="020B0504020202020204" pitchFamily="34" charset="77"/>
            <a:cs typeface="Arial" panose="020B0604020202020204" pitchFamily="34" charset="0"/>
          </a:endParaRPr>
        </a:p>
      </dgm:t>
    </dgm:pt>
    <dgm:pt modelId="{1CA7AB3B-4B9E-4141-A373-48EE29C96F84}">
      <dgm:prSet custT="1"/>
      <dgm:spPr/>
      <dgm:t>
        <a:bodyPr/>
        <a:lstStyle/>
        <a:p>
          <a:r>
            <a:rPr lang="en-US" sz="2300" dirty="0">
              <a:latin typeface="Avenir Next LT Pro" panose="020B0504020202020204" pitchFamily="34" charset="77"/>
              <a:cs typeface="Arial" panose="020B0604020202020204" pitchFamily="34" charset="0"/>
            </a:rPr>
            <a:t>Years 2002-2023 (except 2016, 2020)</a:t>
          </a:r>
        </a:p>
      </dgm:t>
    </dgm:pt>
    <dgm:pt modelId="{CB5D74A3-8B23-C547-BB90-7C2826377EEC}" type="sibTrans" cxnId="{1C4915AC-1AF5-5046-9328-3357D8DC5903}">
      <dgm:prSet/>
      <dgm:spPr/>
      <dgm:t>
        <a:bodyPr/>
        <a:lstStyle/>
        <a:p>
          <a:endParaRPr lang="en-GB">
            <a:latin typeface="Avenir Next LT Pro" panose="020B0504020202020204" pitchFamily="34" charset="77"/>
          </a:endParaRPr>
        </a:p>
      </dgm:t>
    </dgm:pt>
    <dgm:pt modelId="{3F3AA11E-55BF-EE41-8491-0D2DC32F2FB8}" type="parTrans" cxnId="{1C4915AC-1AF5-5046-9328-3357D8DC5903}">
      <dgm:prSet/>
      <dgm:spPr/>
      <dgm:t>
        <a:bodyPr/>
        <a:lstStyle/>
        <a:p>
          <a:endParaRPr lang="en-GB">
            <a:latin typeface="Avenir Next LT Pro" panose="020B0504020202020204" pitchFamily="34" charset="77"/>
          </a:endParaRPr>
        </a:p>
      </dgm:t>
    </dgm:pt>
    <dgm:pt modelId="{4633A335-5AF7-408B-A720-DB4C545CCD75}">
      <dgm:prSet custT="1"/>
      <dgm:spPr/>
      <dgm:t>
        <a:bodyPr/>
        <a:lstStyle/>
        <a:p>
          <a:r>
            <a:rPr lang="en-GB" sz="2500" b="1" dirty="0">
              <a:effectLst/>
              <a:latin typeface="Avenir Next LT Pro" panose="020B0504020202020204" pitchFamily="34" charset="77"/>
              <a:ea typeface="Aptos" panose="020B0004020202020204" pitchFamily="34" charset="0"/>
              <a:cs typeface="Arial" panose="020B0604020202020204" pitchFamily="34" charset="0"/>
            </a:rPr>
            <a:t>What patterns of participation do we observe in the adult population?</a:t>
          </a:r>
          <a:endParaRPr lang="en-US" sz="2500" b="1" dirty="0">
            <a:latin typeface="Avenir Next LT Pro" panose="020B0504020202020204" pitchFamily="34" charset="77"/>
            <a:cs typeface="Arial" panose="020B0604020202020204" pitchFamily="34" charset="0"/>
          </a:endParaRPr>
        </a:p>
      </dgm:t>
    </dgm:pt>
    <dgm:pt modelId="{A79699FF-EEB6-4C3C-BB1F-D0046A493FB7}" type="sibTrans" cxnId="{0E6263D9-B43C-446D-BE17-7840256072FE}">
      <dgm:prSet/>
      <dgm:spPr/>
      <dgm:t>
        <a:bodyPr/>
        <a:lstStyle/>
        <a:p>
          <a:endParaRPr lang="en-US">
            <a:latin typeface="Avenir Next LT Pro" panose="020B0504020202020204" pitchFamily="34" charset="77"/>
            <a:cs typeface="Arial" panose="020B0604020202020204" pitchFamily="34" charset="0"/>
          </a:endParaRPr>
        </a:p>
      </dgm:t>
    </dgm:pt>
    <dgm:pt modelId="{F77B76BA-3C94-406C-8EBB-DBD875DB768E}" type="parTrans" cxnId="{0E6263D9-B43C-446D-BE17-7840256072FE}">
      <dgm:prSet/>
      <dgm:spPr/>
      <dgm:t>
        <a:bodyPr/>
        <a:lstStyle/>
        <a:p>
          <a:endParaRPr lang="en-US">
            <a:latin typeface="Avenir Next LT Pro" panose="020B0504020202020204" pitchFamily="34" charset="77"/>
            <a:cs typeface="Arial" panose="020B0604020202020204" pitchFamily="34" charset="0"/>
          </a:endParaRPr>
        </a:p>
      </dgm:t>
    </dgm:pt>
    <dgm:pt modelId="{42C6CF54-DCF8-4586-B4C6-01CE8ECD1706}">
      <dgm:prSet custT="1"/>
      <dgm:spPr/>
      <dgm:t>
        <a:bodyPr/>
        <a:lstStyle/>
        <a:p>
          <a:r>
            <a:rPr lang="en-US" sz="2300" dirty="0">
              <a:latin typeface="Avenir Next LT Pro" panose="020B0504020202020204" pitchFamily="34" charset="77"/>
              <a:cs typeface="Arial" panose="020B0604020202020204" pitchFamily="34" charset="0"/>
            </a:rPr>
            <a:t>Adults aged 25-64 in the UK</a:t>
          </a:r>
        </a:p>
      </dgm:t>
    </dgm:pt>
    <dgm:pt modelId="{F75865C6-2EB4-482D-89EC-C97A127792CC}" type="sibTrans" cxnId="{CA6D8A4A-8D68-4FF5-A800-C6A33C330A84}">
      <dgm:prSet/>
      <dgm:spPr/>
      <dgm:t>
        <a:bodyPr/>
        <a:lstStyle/>
        <a:p>
          <a:endParaRPr lang="en-US">
            <a:latin typeface="Avenir Next LT Pro" panose="020B0504020202020204" pitchFamily="34" charset="77"/>
            <a:cs typeface="Arial" panose="020B0604020202020204" pitchFamily="34" charset="0"/>
          </a:endParaRPr>
        </a:p>
      </dgm:t>
    </dgm:pt>
    <dgm:pt modelId="{63B7366E-4A1B-4AC4-A7A6-668DC42F5138}" type="parTrans" cxnId="{CA6D8A4A-8D68-4FF5-A800-C6A33C330A84}">
      <dgm:prSet/>
      <dgm:spPr/>
      <dgm:t>
        <a:bodyPr/>
        <a:lstStyle/>
        <a:p>
          <a:endParaRPr lang="en-US">
            <a:latin typeface="Avenir Next LT Pro" panose="020B0504020202020204" pitchFamily="34" charset="77"/>
            <a:cs typeface="Arial" panose="020B0604020202020204" pitchFamily="34" charset="0"/>
          </a:endParaRPr>
        </a:p>
      </dgm:t>
    </dgm:pt>
    <dgm:pt modelId="{2FD881FF-BF08-2542-AF99-632975ECBAB5}" type="pres">
      <dgm:prSet presAssocID="{5B837698-5B51-41F3-8E9D-B01CDF71FBD9}" presName="linear" presStyleCnt="0">
        <dgm:presLayoutVars>
          <dgm:dir/>
          <dgm:animLvl val="lvl"/>
          <dgm:resizeHandles val="exact"/>
        </dgm:presLayoutVars>
      </dgm:prSet>
      <dgm:spPr/>
    </dgm:pt>
    <dgm:pt modelId="{A7F0012A-D39B-7244-9460-5CC4CE0B15F8}" type="pres">
      <dgm:prSet presAssocID="{4633A335-5AF7-408B-A720-DB4C545CCD75}" presName="parentLin" presStyleCnt="0"/>
      <dgm:spPr/>
    </dgm:pt>
    <dgm:pt modelId="{52FCAB36-1BB0-B344-927D-9FE7439572E7}" type="pres">
      <dgm:prSet presAssocID="{4633A335-5AF7-408B-A720-DB4C545CCD75}" presName="parentLeftMargin" presStyleLbl="node1" presStyleIdx="0" presStyleCnt="2"/>
      <dgm:spPr/>
    </dgm:pt>
    <dgm:pt modelId="{FEAEFB81-7D1C-F144-A35F-69F949425C1B}" type="pres">
      <dgm:prSet presAssocID="{4633A335-5AF7-408B-A720-DB4C545CCD75}" presName="parentText" presStyleLbl="node1" presStyleIdx="0" presStyleCnt="2" custScaleX="135343">
        <dgm:presLayoutVars>
          <dgm:chMax val="0"/>
          <dgm:bulletEnabled val="1"/>
        </dgm:presLayoutVars>
      </dgm:prSet>
      <dgm:spPr/>
    </dgm:pt>
    <dgm:pt modelId="{F5BF1487-BB31-7C40-9C53-D1531B2B53DD}" type="pres">
      <dgm:prSet presAssocID="{4633A335-5AF7-408B-A720-DB4C545CCD75}" presName="negativeSpace" presStyleCnt="0"/>
      <dgm:spPr/>
    </dgm:pt>
    <dgm:pt modelId="{1EA230E0-8F3D-3845-AE05-9CEE42A8BCB5}" type="pres">
      <dgm:prSet presAssocID="{4633A335-5AF7-408B-A720-DB4C545CCD75}" presName="childText" presStyleLbl="conFgAcc1" presStyleIdx="0" presStyleCnt="2">
        <dgm:presLayoutVars>
          <dgm:bulletEnabled val="1"/>
        </dgm:presLayoutVars>
      </dgm:prSet>
      <dgm:spPr/>
    </dgm:pt>
    <dgm:pt modelId="{31508457-EF79-254A-BB46-0DEC26ED7B71}" type="pres">
      <dgm:prSet presAssocID="{A79699FF-EEB6-4C3C-BB1F-D0046A493FB7}" presName="spaceBetweenRectangles" presStyleCnt="0"/>
      <dgm:spPr/>
    </dgm:pt>
    <dgm:pt modelId="{2FCAFC30-C313-1147-A94C-1C7A13A7E171}" type="pres">
      <dgm:prSet presAssocID="{B049721E-77AD-4835-9D33-9505B5EDDA29}" presName="parentLin" presStyleCnt="0"/>
      <dgm:spPr/>
    </dgm:pt>
    <dgm:pt modelId="{63EB06CF-3EDE-9948-AE19-85A61BCEC853}" type="pres">
      <dgm:prSet presAssocID="{B049721E-77AD-4835-9D33-9505B5EDDA29}" presName="parentLeftMargin" presStyleLbl="node1" presStyleIdx="0" presStyleCnt="2"/>
      <dgm:spPr/>
    </dgm:pt>
    <dgm:pt modelId="{76DC8B45-2B5E-A145-A9B9-BDB435F826A9}" type="pres">
      <dgm:prSet presAssocID="{B049721E-77AD-4835-9D33-9505B5EDDA29}" presName="parentText" presStyleLbl="node1" presStyleIdx="1" presStyleCnt="2" custScaleX="135343">
        <dgm:presLayoutVars>
          <dgm:chMax val="0"/>
          <dgm:bulletEnabled val="1"/>
        </dgm:presLayoutVars>
      </dgm:prSet>
      <dgm:spPr/>
    </dgm:pt>
    <dgm:pt modelId="{4D59C3C1-6136-F942-B1F9-69781F7F06E2}" type="pres">
      <dgm:prSet presAssocID="{B049721E-77AD-4835-9D33-9505B5EDDA29}" presName="negativeSpace" presStyleCnt="0"/>
      <dgm:spPr/>
    </dgm:pt>
    <dgm:pt modelId="{DAEC48A6-3093-C94C-A3AB-66C147C9501E}" type="pres">
      <dgm:prSet presAssocID="{B049721E-77AD-4835-9D33-9505B5EDDA29}" presName="childText" presStyleLbl="conFgAcc1" presStyleIdx="1" presStyleCnt="2">
        <dgm:presLayoutVars>
          <dgm:bulletEnabled val="1"/>
        </dgm:presLayoutVars>
      </dgm:prSet>
      <dgm:spPr/>
    </dgm:pt>
  </dgm:ptLst>
  <dgm:cxnLst>
    <dgm:cxn modelId="{18CA850D-E9A8-4F4B-A8ED-B805AEA8106D}" type="presOf" srcId="{4633A335-5AF7-408B-A720-DB4C545CCD75}" destId="{52FCAB36-1BB0-B344-927D-9FE7439572E7}" srcOrd="0" destOrd="0" presId="urn:microsoft.com/office/officeart/2005/8/layout/list1"/>
    <dgm:cxn modelId="{CA6D8A4A-8D68-4FF5-A800-C6A33C330A84}" srcId="{4633A335-5AF7-408B-A720-DB4C545CCD75}" destId="{42C6CF54-DCF8-4586-B4C6-01CE8ECD1706}" srcOrd="0" destOrd="0" parTransId="{63B7366E-4A1B-4AC4-A7A6-668DC42F5138}" sibTransId="{F75865C6-2EB4-482D-89EC-C97A127792CC}"/>
    <dgm:cxn modelId="{846AEB52-9065-D54D-B341-9C40C1C3C908}" type="presOf" srcId="{B049721E-77AD-4835-9D33-9505B5EDDA29}" destId="{63EB06CF-3EDE-9948-AE19-85A61BCEC853}" srcOrd="0" destOrd="0" presId="urn:microsoft.com/office/officeart/2005/8/layout/list1"/>
    <dgm:cxn modelId="{28BBDE85-8009-484F-A87C-A07FAD8BFA09}" type="presOf" srcId="{B049721E-77AD-4835-9D33-9505B5EDDA29}" destId="{76DC8B45-2B5E-A145-A9B9-BDB435F826A9}" srcOrd="1" destOrd="0" presId="urn:microsoft.com/office/officeart/2005/8/layout/list1"/>
    <dgm:cxn modelId="{5548D887-9F21-9C46-8A26-DAFBAA673DC0}" type="presOf" srcId="{42C6CF54-DCF8-4586-B4C6-01CE8ECD1706}" destId="{1EA230E0-8F3D-3845-AE05-9CEE42A8BCB5}" srcOrd="0" destOrd="0" presId="urn:microsoft.com/office/officeart/2005/8/layout/list1"/>
    <dgm:cxn modelId="{D16C2588-D5C8-9740-90BA-1557A96326F3}" type="presOf" srcId="{5B837698-5B51-41F3-8E9D-B01CDF71FBD9}" destId="{2FD881FF-BF08-2542-AF99-632975ECBAB5}" srcOrd="0" destOrd="0" presId="urn:microsoft.com/office/officeart/2005/8/layout/list1"/>
    <dgm:cxn modelId="{7C9678A9-8270-3A4D-BB36-8514058E5CC1}" type="presOf" srcId="{1CA7AB3B-4B9E-4141-A373-48EE29C96F84}" destId="{DAEC48A6-3093-C94C-A3AB-66C147C9501E}" srcOrd="0" destOrd="0" presId="urn:microsoft.com/office/officeart/2005/8/layout/list1"/>
    <dgm:cxn modelId="{1C4915AC-1AF5-5046-9328-3357D8DC5903}" srcId="{B049721E-77AD-4835-9D33-9505B5EDDA29}" destId="{1CA7AB3B-4B9E-4141-A373-48EE29C96F84}" srcOrd="0" destOrd="0" parTransId="{3F3AA11E-55BF-EE41-8491-0D2DC32F2FB8}" sibTransId="{CB5D74A3-8B23-C547-BB90-7C2826377EEC}"/>
    <dgm:cxn modelId="{351192C8-E235-884A-AA27-D20785D036DD}" type="presOf" srcId="{4633A335-5AF7-408B-A720-DB4C545CCD75}" destId="{FEAEFB81-7D1C-F144-A35F-69F949425C1B}" srcOrd="1" destOrd="0" presId="urn:microsoft.com/office/officeart/2005/8/layout/list1"/>
    <dgm:cxn modelId="{0E6263D9-B43C-446D-BE17-7840256072FE}" srcId="{5B837698-5B51-41F3-8E9D-B01CDF71FBD9}" destId="{4633A335-5AF7-408B-A720-DB4C545CCD75}" srcOrd="0" destOrd="0" parTransId="{F77B76BA-3C94-406C-8EBB-DBD875DB768E}" sibTransId="{A79699FF-EEB6-4C3C-BB1F-D0046A493FB7}"/>
    <dgm:cxn modelId="{D1F700ED-994A-4DD9-BCFB-A687FF62A872}" srcId="{5B837698-5B51-41F3-8E9D-B01CDF71FBD9}" destId="{B049721E-77AD-4835-9D33-9505B5EDDA29}" srcOrd="1" destOrd="0" parTransId="{45C8A0A4-4368-40C4-BB3E-7668C6C610D6}" sibTransId="{DA797E4A-396B-45D5-93B1-E37435801375}"/>
    <dgm:cxn modelId="{C5BB8221-9109-9940-B995-F1D57608F776}" type="presParOf" srcId="{2FD881FF-BF08-2542-AF99-632975ECBAB5}" destId="{A7F0012A-D39B-7244-9460-5CC4CE0B15F8}" srcOrd="0" destOrd="0" presId="urn:microsoft.com/office/officeart/2005/8/layout/list1"/>
    <dgm:cxn modelId="{2D8ED211-2EAF-084D-84F8-1C2965D79BD7}" type="presParOf" srcId="{A7F0012A-D39B-7244-9460-5CC4CE0B15F8}" destId="{52FCAB36-1BB0-B344-927D-9FE7439572E7}" srcOrd="0" destOrd="0" presId="urn:microsoft.com/office/officeart/2005/8/layout/list1"/>
    <dgm:cxn modelId="{A9CF4768-A5C8-8F47-84AF-D41848F9CE5E}" type="presParOf" srcId="{A7F0012A-D39B-7244-9460-5CC4CE0B15F8}" destId="{FEAEFB81-7D1C-F144-A35F-69F949425C1B}" srcOrd="1" destOrd="0" presId="urn:microsoft.com/office/officeart/2005/8/layout/list1"/>
    <dgm:cxn modelId="{A0114758-7CB7-FF46-8EC9-9803E923E801}" type="presParOf" srcId="{2FD881FF-BF08-2542-AF99-632975ECBAB5}" destId="{F5BF1487-BB31-7C40-9C53-D1531B2B53DD}" srcOrd="1" destOrd="0" presId="urn:microsoft.com/office/officeart/2005/8/layout/list1"/>
    <dgm:cxn modelId="{07CCD713-C092-7844-BC7B-0E006A114187}" type="presParOf" srcId="{2FD881FF-BF08-2542-AF99-632975ECBAB5}" destId="{1EA230E0-8F3D-3845-AE05-9CEE42A8BCB5}" srcOrd="2" destOrd="0" presId="urn:microsoft.com/office/officeart/2005/8/layout/list1"/>
    <dgm:cxn modelId="{319341DC-95DC-064C-9825-D2C1BE33CE09}" type="presParOf" srcId="{2FD881FF-BF08-2542-AF99-632975ECBAB5}" destId="{31508457-EF79-254A-BB46-0DEC26ED7B71}" srcOrd="3" destOrd="0" presId="urn:microsoft.com/office/officeart/2005/8/layout/list1"/>
    <dgm:cxn modelId="{370022F5-7BBE-F346-8DE7-6AE02F6DB3D1}" type="presParOf" srcId="{2FD881FF-BF08-2542-AF99-632975ECBAB5}" destId="{2FCAFC30-C313-1147-A94C-1C7A13A7E171}" srcOrd="4" destOrd="0" presId="urn:microsoft.com/office/officeart/2005/8/layout/list1"/>
    <dgm:cxn modelId="{24ED9AC4-1E0F-BC46-ADD5-91C782522C63}" type="presParOf" srcId="{2FCAFC30-C313-1147-A94C-1C7A13A7E171}" destId="{63EB06CF-3EDE-9948-AE19-85A61BCEC853}" srcOrd="0" destOrd="0" presId="urn:microsoft.com/office/officeart/2005/8/layout/list1"/>
    <dgm:cxn modelId="{9214EB40-603D-2C45-9C8D-A6830A07814F}" type="presParOf" srcId="{2FCAFC30-C313-1147-A94C-1C7A13A7E171}" destId="{76DC8B45-2B5E-A145-A9B9-BDB435F826A9}" srcOrd="1" destOrd="0" presId="urn:microsoft.com/office/officeart/2005/8/layout/list1"/>
    <dgm:cxn modelId="{DB7DB0CC-EB77-194E-A4DC-9651E73126CA}" type="presParOf" srcId="{2FD881FF-BF08-2542-AF99-632975ECBAB5}" destId="{4D59C3C1-6136-F942-B1F9-69781F7F06E2}" srcOrd="5" destOrd="0" presId="urn:microsoft.com/office/officeart/2005/8/layout/list1"/>
    <dgm:cxn modelId="{17C1EFE2-8FED-4F43-A1A9-02D6DEE5DEE7}" type="presParOf" srcId="{2FD881FF-BF08-2542-AF99-632975ECBAB5}" destId="{DAEC48A6-3093-C94C-A3AB-66C147C9501E}"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25B722-472F-47A5-A4DB-850F1226B136}" type="doc">
      <dgm:prSet loTypeId="urn:microsoft.com/office/officeart/2005/8/layout/default" loCatId="list" qsTypeId="urn:microsoft.com/office/officeart/2005/8/quickstyle/simple3" qsCatId="simple" csTypeId="urn:microsoft.com/office/officeart/2005/8/colors/accent3_2" csCatId="accent3" phldr="1"/>
      <dgm:spPr/>
      <dgm:t>
        <a:bodyPr/>
        <a:lstStyle/>
        <a:p>
          <a:endParaRPr lang="en-US"/>
        </a:p>
      </dgm:t>
    </dgm:pt>
    <dgm:pt modelId="{313BC8F2-6BDA-46BF-AF8C-FA9681650371}">
      <dgm:prSet custT="1"/>
      <dgm:spPr>
        <a:solidFill>
          <a:srgbClr val="C0DCDE"/>
        </a:solidFill>
      </dgm:spPr>
      <dgm:t>
        <a:bodyPr/>
        <a:lstStyle/>
        <a:p>
          <a:r>
            <a:rPr lang="en-US" sz="1550" b="1"/>
            <a:t>Exact age</a:t>
          </a:r>
        </a:p>
      </dgm:t>
    </dgm:pt>
    <dgm:pt modelId="{544B0A42-6035-4850-83D5-56170751ABA6}" type="parTrans" cxnId="{63696289-F445-4BA3-A371-AB93E45E37C0}">
      <dgm:prSet/>
      <dgm:spPr/>
      <dgm:t>
        <a:bodyPr/>
        <a:lstStyle/>
        <a:p>
          <a:endParaRPr lang="en-US"/>
        </a:p>
      </dgm:t>
    </dgm:pt>
    <dgm:pt modelId="{2B248968-C1BA-4588-941E-1C66E2B54A5D}" type="sibTrans" cxnId="{63696289-F445-4BA3-A371-AB93E45E37C0}">
      <dgm:prSet/>
      <dgm:spPr/>
      <dgm:t>
        <a:bodyPr/>
        <a:lstStyle/>
        <a:p>
          <a:endParaRPr lang="en-US"/>
        </a:p>
      </dgm:t>
    </dgm:pt>
    <dgm:pt modelId="{7CE1F901-A3CB-4FD4-BF4C-FB6DD7E52F69}">
      <dgm:prSet custT="1"/>
      <dgm:spPr>
        <a:solidFill>
          <a:srgbClr val="C0DCDE"/>
        </a:solidFill>
      </dgm:spPr>
      <dgm:t>
        <a:bodyPr/>
        <a:lstStyle/>
        <a:p>
          <a:r>
            <a:rPr lang="en-GB" sz="1550" b="1"/>
            <a:t>Nation/Region </a:t>
          </a:r>
          <a:r>
            <a:rPr lang="en-GB" sz="1550"/>
            <a:t>(Scotland, England, etc.)</a:t>
          </a:r>
          <a:endParaRPr lang="en-US" sz="1550"/>
        </a:p>
      </dgm:t>
    </dgm:pt>
    <dgm:pt modelId="{DB75D26F-C4EA-4875-B806-812E9DFE416E}" type="parTrans" cxnId="{AD12390E-C553-41F9-A4C4-A246A6DA70B1}">
      <dgm:prSet/>
      <dgm:spPr/>
      <dgm:t>
        <a:bodyPr/>
        <a:lstStyle/>
        <a:p>
          <a:endParaRPr lang="en-US"/>
        </a:p>
      </dgm:t>
    </dgm:pt>
    <dgm:pt modelId="{31D6C188-C437-43B5-B331-DFFB2A653586}" type="sibTrans" cxnId="{AD12390E-C553-41F9-A4C4-A246A6DA70B1}">
      <dgm:prSet/>
      <dgm:spPr/>
      <dgm:t>
        <a:bodyPr/>
        <a:lstStyle/>
        <a:p>
          <a:endParaRPr lang="en-US"/>
        </a:p>
      </dgm:t>
    </dgm:pt>
    <dgm:pt modelId="{1C9A75AD-0794-4DEB-9076-B2D7921B76F4}">
      <dgm:prSet custT="1"/>
      <dgm:spPr>
        <a:solidFill>
          <a:srgbClr val="C0DCDE"/>
        </a:solidFill>
      </dgm:spPr>
      <dgm:t>
        <a:bodyPr/>
        <a:lstStyle/>
        <a:p>
          <a:r>
            <a:rPr lang="en-GB" sz="1550" b="1"/>
            <a:t>Ethnicity binary </a:t>
          </a:r>
          <a:r>
            <a:rPr lang="en-GB" sz="1550"/>
            <a:t>(White, Minority ethnic)</a:t>
          </a:r>
          <a:endParaRPr lang="en-US" sz="1550"/>
        </a:p>
      </dgm:t>
    </dgm:pt>
    <dgm:pt modelId="{7262C274-945E-4C06-A5B7-28B5EE27265C}" type="parTrans" cxnId="{5AE5AE52-FBC2-4FEB-93E3-5E3DB0771BD1}">
      <dgm:prSet/>
      <dgm:spPr/>
      <dgm:t>
        <a:bodyPr/>
        <a:lstStyle/>
        <a:p>
          <a:endParaRPr lang="en-US"/>
        </a:p>
      </dgm:t>
    </dgm:pt>
    <dgm:pt modelId="{E1EBF700-AD40-4893-85AF-32BEED70F6FE}" type="sibTrans" cxnId="{5AE5AE52-FBC2-4FEB-93E3-5E3DB0771BD1}">
      <dgm:prSet/>
      <dgm:spPr/>
      <dgm:t>
        <a:bodyPr/>
        <a:lstStyle/>
        <a:p>
          <a:endParaRPr lang="en-US"/>
        </a:p>
      </dgm:t>
    </dgm:pt>
    <dgm:pt modelId="{8AE3489A-A92D-415F-A7A1-5F4623E36AD4}">
      <dgm:prSet custT="1"/>
      <dgm:spPr>
        <a:solidFill>
          <a:srgbClr val="C0DCDE"/>
        </a:solidFill>
      </dgm:spPr>
      <dgm:t>
        <a:bodyPr/>
        <a:lstStyle/>
        <a:p>
          <a:r>
            <a:rPr lang="en-GB" sz="1550" b="1"/>
            <a:t>Ethnicity category</a:t>
          </a:r>
          <a:r>
            <a:rPr lang="en-GB" sz="1550" b="0"/>
            <a:t> </a:t>
          </a:r>
          <a:br>
            <a:rPr lang="en-GB" sz="1550" b="0"/>
          </a:br>
          <a:r>
            <a:rPr lang="en-GB" sz="1550" b="0"/>
            <a:t>(</a:t>
          </a:r>
          <a:r>
            <a:rPr lang="en-GB" sz="1550"/>
            <a:t>Mixed, Asian, Black, etc.)</a:t>
          </a:r>
          <a:endParaRPr lang="en-US" sz="1550"/>
        </a:p>
      </dgm:t>
    </dgm:pt>
    <dgm:pt modelId="{4D1DC216-4227-4C02-8B69-517FCF14094E}" type="parTrans" cxnId="{92513AC2-1B53-477A-BCC6-2856A0F4D294}">
      <dgm:prSet/>
      <dgm:spPr/>
      <dgm:t>
        <a:bodyPr/>
        <a:lstStyle/>
        <a:p>
          <a:endParaRPr lang="en-US"/>
        </a:p>
      </dgm:t>
    </dgm:pt>
    <dgm:pt modelId="{AA977A92-B6D5-41AC-8B79-DF6751A931DE}" type="sibTrans" cxnId="{92513AC2-1B53-477A-BCC6-2856A0F4D294}">
      <dgm:prSet/>
      <dgm:spPr/>
      <dgm:t>
        <a:bodyPr/>
        <a:lstStyle/>
        <a:p>
          <a:endParaRPr lang="en-US"/>
        </a:p>
      </dgm:t>
    </dgm:pt>
    <dgm:pt modelId="{5C8BC5F3-0004-4569-A986-C19865788238}">
      <dgm:prSet custT="1"/>
      <dgm:spPr>
        <a:solidFill>
          <a:srgbClr val="C0DCDE"/>
        </a:solidFill>
      </dgm:spPr>
      <dgm:t>
        <a:bodyPr/>
        <a:lstStyle/>
        <a:p>
          <a:r>
            <a:rPr lang="en-GB" sz="1550" b="1"/>
            <a:t>Gender </a:t>
          </a:r>
          <a:br>
            <a:rPr lang="en-GB" sz="1550" b="1"/>
          </a:br>
          <a:r>
            <a:rPr lang="en-GB" sz="1550"/>
            <a:t>(women, men)</a:t>
          </a:r>
          <a:endParaRPr lang="en-US" sz="1550"/>
        </a:p>
      </dgm:t>
    </dgm:pt>
    <dgm:pt modelId="{C981A930-10E6-42A6-AD22-9B552DA4AEEF}" type="parTrans" cxnId="{14E25720-4F26-434F-A96C-D3CE9E0B4EE6}">
      <dgm:prSet/>
      <dgm:spPr/>
      <dgm:t>
        <a:bodyPr/>
        <a:lstStyle/>
        <a:p>
          <a:endParaRPr lang="en-US"/>
        </a:p>
      </dgm:t>
    </dgm:pt>
    <dgm:pt modelId="{81A3CBBF-5C41-4034-9625-4C0EB8FCA67B}" type="sibTrans" cxnId="{14E25720-4F26-434F-A96C-D3CE9E0B4EE6}">
      <dgm:prSet/>
      <dgm:spPr/>
      <dgm:t>
        <a:bodyPr/>
        <a:lstStyle/>
        <a:p>
          <a:endParaRPr lang="en-US"/>
        </a:p>
      </dgm:t>
    </dgm:pt>
    <dgm:pt modelId="{672647A5-7864-4AD1-8B5A-6C1BE7EDEB4C}">
      <dgm:prSet custT="1"/>
      <dgm:spPr>
        <a:solidFill>
          <a:srgbClr val="C0DCDE"/>
        </a:solidFill>
      </dgm:spPr>
      <dgm:t>
        <a:bodyPr/>
        <a:lstStyle/>
        <a:p>
          <a:r>
            <a:rPr lang="en-GB" sz="1550" b="1"/>
            <a:t>Age category </a:t>
          </a:r>
          <a:br>
            <a:rPr lang="en-GB" sz="1550" b="1"/>
          </a:br>
          <a:r>
            <a:rPr lang="en-GB" sz="1550"/>
            <a:t>(25-34, 35-44, etc.)</a:t>
          </a:r>
          <a:endParaRPr lang="en-US" sz="1550"/>
        </a:p>
      </dgm:t>
    </dgm:pt>
    <dgm:pt modelId="{94A4A3BE-2BEC-4B0E-8818-AA751DB88090}" type="parTrans" cxnId="{FAB3EC39-043F-49D7-B724-BF7B49315D08}">
      <dgm:prSet/>
      <dgm:spPr/>
      <dgm:t>
        <a:bodyPr/>
        <a:lstStyle/>
        <a:p>
          <a:endParaRPr lang="en-US"/>
        </a:p>
      </dgm:t>
    </dgm:pt>
    <dgm:pt modelId="{BB411371-68AA-431E-B6CF-54266D5EE22C}" type="sibTrans" cxnId="{FAB3EC39-043F-49D7-B724-BF7B49315D08}">
      <dgm:prSet/>
      <dgm:spPr/>
      <dgm:t>
        <a:bodyPr/>
        <a:lstStyle/>
        <a:p>
          <a:endParaRPr lang="en-US"/>
        </a:p>
      </dgm:t>
    </dgm:pt>
    <dgm:pt modelId="{0A141FE7-BB81-440F-96FF-B45684C683CE}">
      <dgm:prSet custT="1"/>
      <dgm:spPr>
        <a:solidFill>
          <a:srgbClr val="C0DCDE"/>
        </a:solidFill>
      </dgm:spPr>
      <dgm:t>
        <a:bodyPr/>
        <a:lstStyle/>
        <a:p>
          <a:r>
            <a:rPr lang="en-GB" sz="1550" b="1"/>
            <a:t>Age left FT education </a:t>
          </a:r>
          <a:br>
            <a:rPr lang="en-GB" sz="1550" b="1"/>
          </a:br>
          <a:r>
            <a:rPr lang="en-GB" sz="1550"/>
            <a:t>(below 21, 21+)</a:t>
          </a:r>
          <a:endParaRPr lang="en-US" sz="1550"/>
        </a:p>
      </dgm:t>
    </dgm:pt>
    <dgm:pt modelId="{7BC3538C-FBDC-454E-B6AB-AC8D43B71166}" type="parTrans" cxnId="{03B1FF73-C097-4948-97D1-009B14784029}">
      <dgm:prSet/>
      <dgm:spPr/>
      <dgm:t>
        <a:bodyPr/>
        <a:lstStyle/>
        <a:p>
          <a:endParaRPr lang="en-US"/>
        </a:p>
      </dgm:t>
    </dgm:pt>
    <dgm:pt modelId="{F9DFFB01-A6A9-422C-9A18-6F2D30460A5A}" type="sibTrans" cxnId="{03B1FF73-C097-4948-97D1-009B14784029}">
      <dgm:prSet/>
      <dgm:spPr/>
      <dgm:t>
        <a:bodyPr/>
        <a:lstStyle/>
        <a:p>
          <a:endParaRPr lang="en-US"/>
        </a:p>
      </dgm:t>
    </dgm:pt>
    <dgm:pt modelId="{E65BEF8D-404E-4FCD-9061-3DBEF00DB5C6}">
      <dgm:prSet custT="1"/>
      <dgm:spPr>
        <a:solidFill>
          <a:srgbClr val="C0DCDE"/>
        </a:solidFill>
      </dgm:spPr>
      <dgm:t>
        <a:bodyPr/>
        <a:lstStyle/>
        <a:p>
          <a:r>
            <a:rPr lang="en-GB" sz="1550" b="1"/>
            <a:t>Full-time employment</a:t>
          </a:r>
          <a:r>
            <a:rPr lang="en-GB" sz="1550"/>
            <a:t> </a:t>
          </a:r>
          <a:br>
            <a:rPr lang="en-GB" sz="1550"/>
          </a:br>
          <a:r>
            <a:rPr lang="en-GB" sz="1550"/>
            <a:t>(yes, no)</a:t>
          </a:r>
          <a:endParaRPr lang="en-US" sz="1550"/>
        </a:p>
      </dgm:t>
    </dgm:pt>
    <dgm:pt modelId="{3F1782B6-95D7-46F4-A05A-7C88BF2164B2}" type="parTrans" cxnId="{B6F001D1-F8D8-4ACB-845E-B619D1B926E0}">
      <dgm:prSet/>
      <dgm:spPr/>
      <dgm:t>
        <a:bodyPr/>
        <a:lstStyle/>
        <a:p>
          <a:endParaRPr lang="en-US"/>
        </a:p>
      </dgm:t>
    </dgm:pt>
    <dgm:pt modelId="{B28E65D3-984D-4C78-A406-F5372996260A}" type="sibTrans" cxnId="{B6F001D1-F8D8-4ACB-845E-B619D1B926E0}">
      <dgm:prSet/>
      <dgm:spPr/>
      <dgm:t>
        <a:bodyPr/>
        <a:lstStyle/>
        <a:p>
          <a:endParaRPr lang="en-US"/>
        </a:p>
      </dgm:t>
    </dgm:pt>
    <dgm:pt modelId="{A00A41E8-0D41-493D-8429-BE6EA6B3F126}">
      <dgm:prSet custT="1"/>
      <dgm:spPr>
        <a:solidFill>
          <a:srgbClr val="C0DCDE"/>
        </a:solidFill>
      </dgm:spPr>
      <dgm:t>
        <a:bodyPr/>
        <a:lstStyle/>
        <a:p>
          <a:r>
            <a:rPr lang="en-GB" sz="1550" b="1"/>
            <a:t>Social grade </a:t>
          </a:r>
          <a:br>
            <a:rPr lang="en-GB" sz="1550" b="1"/>
          </a:br>
          <a:r>
            <a:rPr lang="en-GB" sz="1550"/>
            <a:t>(AB, C1, C2, DE)</a:t>
          </a:r>
          <a:endParaRPr lang="en-US" sz="1550"/>
        </a:p>
      </dgm:t>
    </dgm:pt>
    <dgm:pt modelId="{2B065464-EB01-406C-876D-EB2F4BC2A7A7}" type="parTrans" cxnId="{F77E177B-8A44-47E6-A27C-9AB303130A81}">
      <dgm:prSet/>
      <dgm:spPr/>
      <dgm:t>
        <a:bodyPr/>
        <a:lstStyle/>
        <a:p>
          <a:endParaRPr lang="en-US"/>
        </a:p>
      </dgm:t>
    </dgm:pt>
    <dgm:pt modelId="{557C7F4D-9478-4A24-93D7-8515774FCE82}" type="sibTrans" cxnId="{F77E177B-8A44-47E6-A27C-9AB303130A81}">
      <dgm:prSet/>
      <dgm:spPr/>
      <dgm:t>
        <a:bodyPr/>
        <a:lstStyle/>
        <a:p>
          <a:endParaRPr lang="en-US"/>
        </a:p>
      </dgm:t>
    </dgm:pt>
    <dgm:pt modelId="{B1B92EEE-D88D-F341-9819-A41D8FB57298}">
      <dgm:prSet custT="1"/>
      <dgm:spPr>
        <a:solidFill>
          <a:srgbClr val="C0DCDE"/>
        </a:solidFill>
      </dgm:spPr>
      <dgm:t>
        <a:bodyPr/>
        <a:lstStyle/>
        <a:p>
          <a:r>
            <a:rPr lang="en-GB" sz="1550" b="1"/>
            <a:t>Area</a:t>
          </a:r>
          <a:r>
            <a:rPr lang="en-GB" sz="1550"/>
            <a:t> </a:t>
          </a:r>
          <a:br>
            <a:rPr lang="en-GB" sz="1550"/>
          </a:br>
          <a:r>
            <a:rPr lang="en-GB" sz="1550"/>
            <a:t>(urban, rural)</a:t>
          </a:r>
        </a:p>
      </dgm:t>
    </dgm:pt>
    <dgm:pt modelId="{803106C2-5A23-A848-AEF3-7C9AA794E863}" type="parTrans" cxnId="{13A09772-614B-0E43-ADFD-C4505E26205C}">
      <dgm:prSet/>
      <dgm:spPr/>
      <dgm:t>
        <a:bodyPr/>
        <a:lstStyle/>
        <a:p>
          <a:endParaRPr lang="en-GB"/>
        </a:p>
      </dgm:t>
    </dgm:pt>
    <dgm:pt modelId="{D7EDEE43-5E51-2142-ABA7-86674DFF08C2}" type="sibTrans" cxnId="{13A09772-614B-0E43-ADFD-C4505E26205C}">
      <dgm:prSet/>
      <dgm:spPr/>
      <dgm:t>
        <a:bodyPr/>
        <a:lstStyle/>
        <a:p>
          <a:endParaRPr lang="en-GB"/>
        </a:p>
      </dgm:t>
    </dgm:pt>
    <dgm:pt modelId="{9AAD9140-C1D0-3344-A19B-34B0EBC2664A}">
      <dgm:prSet custT="1"/>
      <dgm:spPr>
        <a:solidFill>
          <a:srgbClr val="C0DCDE"/>
        </a:solidFill>
      </dgm:spPr>
      <dgm:t>
        <a:bodyPr/>
        <a:lstStyle/>
        <a:p>
          <a:r>
            <a:rPr lang="en-GB" sz="1550" b="1"/>
            <a:t>Work status</a:t>
          </a:r>
          <a:r>
            <a:rPr lang="en-GB" sz="1550"/>
            <a:t> </a:t>
          </a:r>
          <a:br>
            <a:rPr lang="en-GB" sz="1550"/>
          </a:br>
          <a:r>
            <a:rPr lang="en-GB" sz="1550"/>
            <a:t>(full-time, part-time, retired, etc.)</a:t>
          </a:r>
        </a:p>
      </dgm:t>
    </dgm:pt>
    <dgm:pt modelId="{576B439B-3356-7646-A48C-4729DD8F3A9D}" type="parTrans" cxnId="{5738342B-81E2-9243-ADDB-9E6EC7997936}">
      <dgm:prSet/>
      <dgm:spPr/>
      <dgm:t>
        <a:bodyPr/>
        <a:lstStyle/>
        <a:p>
          <a:endParaRPr lang="en-GB"/>
        </a:p>
      </dgm:t>
    </dgm:pt>
    <dgm:pt modelId="{64D16E8C-B466-B244-AF22-9C866871A77A}" type="sibTrans" cxnId="{5738342B-81E2-9243-ADDB-9E6EC7997936}">
      <dgm:prSet/>
      <dgm:spPr/>
      <dgm:t>
        <a:bodyPr/>
        <a:lstStyle/>
        <a:p>
          <a:endParaRPr lang="en-GB"/>
        </a:p>
      </dgm:t>
    </dgm:pt>
    <dgm:pt modelId="{3D43B68E-D29F-D244-978B-75534ABAD915}">
      <dgm:prSet custT="1"/>
      <dgm:spPr>
        <a:solidFill>
          <a:srgbClr val="C0DCDE"/>
        </a:solidFill>
      </dgm:spPr>
      <dgm:t>
        <a:bodyPr/>
        <a:lstStyle/>
        <a:p>
          <a:r>
            <a:rPr lang="en-US" sz="1550" b="1"/>
            <a:t>Chief income earner in household</a:t>
          </a:r>
          <a:r>
            <a:rPr lang="en-US" sz="1550"/>
            <a:t> </a:t>
          </a:r>
          <a:br>
            <a:rPr lang="en-US" sz="1550"/>
          </a:br>
          <a:r>
            <a:rPr lang="en-US" sz="1550"/>
            <a:t>(yes, no)</a:t>
          </a:r>
          <a:endParaRPr lang="en-GB" sz="1550"/>
        </a:p>
      </dgm:t>
    </dgm:pt>
    <dgm:pt modelId="{8A3BB04C-4295-2240-8C70-C696921EB853}" type="parTrans" cxnId="{A22582BE-5EA8-9E41-BFBA-7DEAA9B4AB45}">
      <dgm:prSet/>
      <dgm:spPr/>
      <dgm:t>
        <a:bodyPr/>
        <a:lstStyle/>
        <a:p>
          <a:endParaRPr lang="en-GB"/>
        </a:p>
      </dgm:t>
    </dgm:pt>
    <dgm:pt modelId="{1DFE115D-B022-4849-B755-A05A9DA8167D}" type="sibTrans" cxnId="{A22582BE-5EA8-9E41-BFBA-7DEAA9B4AB45}">
      <dgm:prSet/>
      <dgm:spPr/>
      <dgm:t>
        <a:bodyPr/>
        <a:lstStyle/>
        <a:p>
          <a:endParaRPr lang="en-GB"/>
        </a:p>
      </dgm:t>
    </dgm:pt>
    <dgm:pt modelId="{49EAA3CA-9B94-8A4F-B84E-04361C0A0645}">
      <dgm:prSet custT="1"/>
      <dgm:spPr>
        <a:solidFill>
          <a:srgbClr val="C0DCDE"/>
        </a:solidFill>
      </dgm:spPr>
      <dgm:t>
        <a:bodyPr/>
        <a:lstStyle/>
        <a:p>
          <a:r>
            <a:rPr lang="en-US" sz="1550" b="1"/>
            <a:t>Principal shopper in household</a:t>
          </a:r>
          <a:r>
            <a:rPr lang="en-US" sz="1550"/>
            <a:t> </a:t>
          </a:r>
          <a:br>
            <a:rPr lang="en-US" sz="1550"/>
          </a:br>
          <a:r>
            <a:rPr lang="en-US" sz="1550"/>
            <a:t>(yes, no)</a:t>
          </a:r>
          <a:endParaRPr lang="en-GB" sz="1550"/>
        </a:p>
      </dgm:t>
    </dgm:pt>
    <dgm:pt modelId="{41327387-BE6D-FD42-897F-DC376134CAF4}" type="parTrans" cxnId="{4BE66519-A03F-0043-9BA7-8FC6EABD330D}">
      <dgm:prSet/>
      <dgm:spPr/>
      <dgm:t>
        <a:bodyPr/>
        <a:lstStyle/>
        <a:p>
          <a:endParaRPr lang="en-GB"/>
        </a:p>
      </dgm:t>
    </dgm:pt>
    <dgm:pt modelId="{134F11A3-5E94-9C44-89F3-8423CB0193CA}" type="sibTrans" cxnId="{4BE66519-A03F-0043-9BA7-8FC6EABD330D}">
      <dgm:prSet/>
      <dgm:spPr/>
      <dgm:t>
        <a:bodyPr/>
        <a:lstStyle/>
        <a:p>
          <a:endParaRPr lang="en-GB"/>
        </a:p>
      </dgm:t>
    </dgm:pt>
    <dgm:pt modelId="{69308C60-FB33-8248-BC20-DF28A396DE7B}">
      <dgm:prSet custT="1"/>
      <dgm:spPr>
        <a:solidFill>
          <a:srgbClr val="C0DCDE"/>
        </a:solidFill>
      </dgm:spPr>
      <dgm:t>
        <a:bodyPr/>
        <a:lstStyle/>
        <a:p>
          <a:r>
            <a:rPr lang="en-US" sz="1550" b="1"/>
            <a:t>Tenure </a:t>
          </a:r>
          <a:br>
            <a:rPr lang="en-US" sz="1550" b="1"/>
          </a:br>
          <a:r>
            <a:rPr lang="en-US" sz="1550"/>
            <a:t>(mortgage, rent private, etc.)</a:t>
          </a:r>
        </a:p>
      </dgm:t>
    </dgm:pt>
    <dgm:pt modelId="{58E9A5B5-908A-F748-8669-1FC945EC4B55}" type="parTrans" cxnId="{0A9EEEF1-BAAB-F047-A85B-D95B9F6040F6}">
      <dgm:prSet/>
      <dgm:spPr/>
      <dgm:t>
        <a:bodyPr/>
        <a:lstStyle/>
        <a:p>
          <a:endParaRPr lang="en-GB"/>
        </a:p>
      </dgm:t>
    </dgm:pt>
    <dgm:pt modelId="{276EDC24-FE09-C641-8DE7-E6BF0A6175F2}" type="sibTrans" cxnId="{0A9EEEF1-BAAB-F047-A85B-D95B9F6040F6}">
      <dgm:prSet/>
      <dgm:spPr/>
      <dgm:t>
        <a:bodyPr/>
        <a:lstStyle/>
        <a:p>
          <a:endParaRPr lang="en-GB"/>
        </a:p>
      </dgm:t>
    </dgm:pt>
    <dgm:pt modelId="{0C8ED9E9-0F51-9543-94B7-8E99A1EEC27F}">
      <dgm:prSet custT="1"/>
      <dgm:spPr>
        <a:solidFill>
          <a:srgbClr val="C0DCDE"/>
        </a:solidFill>
      </dgm:spPr>
      <dgm:t>
        <a:bodyPr/>
        <a:lstStyle/>
        <a:p>
          <a:r>
            <a:rPr lang="en-US" sz="1550" b="1"/>
            <a:t>Internet access </a:t>
          </a:r>
          <a:r>
            <a:rPr lang="en-US" sz="1550"/>
            <a:t>(yes, no)</a:t>
          </a:r>
        </a:p>
      </dgm:t>
    </dgm:pt>
    <dgm:pt modelId="{CC978DF9-3BC6-114F-918B-87FF840DC441}" type="parTrans" cxnId="{19A6FA0D-7814-D84B-9529-DA948A9AD7AB}">
      <dgm:prSet/>
      <dgm:spPr/>
      <dgm:t>
        <a:bodyPr/>
        <a:lstStyle/>
        <a:p>
          <a:endParaRPr lang="en-GB"/>
        </a:p>
      </dgm:t>
    </dgm:pt>
    <dgm:pt modelId="{A7BD5217-B524-264E-8D9A-1664798EAC1A}" type="sibTrans" cxnId="{19A6FA0D-7814-D84B-9529-DA948A9AD7AB}">
      <dgm:prSet/>
      <dgm:spPr/>
      <dgm:t>
        <a:bodyPr/>
        <a:lstStyle/>
        <a:p>
          <a:endParaRPr lang="en-GB"/>
        </a:p>
      </dgm:t>
    </dgm:pt>
    <dgm:pt modelId="{D9314EEE-3B99-E641-ACE2-328D146CF361}">
      <dgm:prSet custT="1"/>
      <dgm:spPr>
        <a:solidFill>
          <a:srgbClr val="C0DCDE"/>
        </a:solidFill>
      </dgm:spPr>
      <dgm:t>
        <a:bodyPr/>
        <a:lstStyle/>
        <a:p>
          <a:r>
            <a:rPr lang="en-US" sz="1550" b="1"/>
            <a:t>Marital status </a:t>
          </a:r>
          <a:r>
            <a:rPr lang="en-US" sz="1550"/>
            <a:t>(married, single, etc.)</a:t>
          </a:r>
        </a:p>
      </dgm:t>
    </dgm:pt>
    <dgm:pt modelId="{79ACD1C6-BDFE-FE42-A5C0-CB58B694C685}" type="parTrans" cxnId="{1A2E0B34-A20B-594D-BE47-4437EA05DE7A}">
      <dgm:prSet/>
      <dgm:spPr/>
      <dgm:t>
        <a:bodyPr/>
        <a:lstStyle/>
        <a:p>
          <a:endParaRPr lang="en-GB"/>
        </a:p>
      </dgm:t>
    </dgm:pt>
    <dgm:pt modelId="{2F79AA76-17FB-0247-BA37-8E75C5A5094C}" type="sibTrans" cxnId="{1A2E0B34-A20B-594D-BE47-4437EA05DE7A}">
      <dgm:prSet/>
      <dgm:spPr/>
      <dgm:t>
        <a:bodyPr/>
        <a:lstStyle/>
        <a:p>
          <a:endParaRPr lang="en-GB"/>
        </a:p>
      </dgm:t>
    </dgm:pt>
    <dgm:pt modelId="{BB044B8C-78B0-8B4C-A623-6F923A25C7C4}">
      <dgm:prSet custT="1"/>
      <dgm:spPr>
        <a:solidFill>
          <a:srgbClr val="C0DCDE"/>
        </a:solidFill>
      </dgm:spPr>
      <dgm:t>
        <a:bodyPr/>
        <a:lstStyle/>
        <a:p>
          <a:r>
            <a:rPr lang="en-US" sz="1550" b="1"/>
            <a:t>Children</a:t>
          </a:r>
          <a:r>
            <a:rPr lang="en-US" sz="1550"/>
            <a:t> </a:t>
          </a:r>
          <a:br>
            <a:rPr lang="en-US" sz="1550"/>
          </a:br>
          <a:r>
            <a:rPr lang="en-US" sz="1550"/>
            <a:t>(yes, no)</a:t>
          </a:r>
        </a:p>
      </dgm:t>
    </dgm:pt>
    <dgm:pt modelId="{9FC5FDD4-0D9F-9C47-9E34-1AB05CF577CE}" type="parTrans" cxnId="{D9CE1F61-4560-8447-BBBB-F0321C2BAAB5}">
      <dgm:prSet/>
      <dgm:spPr/>
      <dgm:t>
        <a:bodyPr/>
        <a:lstStyle/>
        <a:p>
          <a:endParaRPr lang="en-GB"/>
        </a:p>
      </dgm:t>
    </dgm:pt>
    <dgm:pt modelId="{6C2CD79F-3421-0F49-979B-963B9E62C636}" type="sibTrans" cxnId="{D9CE1F61-4560-8447-BBBB-F0321C2BAAB5}">
      <dgm:prSet/>
      <dgm:spPr/>
      <dgm:t>
        <a:bodyPr/>
        <a:lstStyle/>
        <a:p>
          <a:endParaRPr lang="en-GB"/>
        </a:p>
      </dgm:t>
    </dgm:pt>
    <dgm:pt modelId="{CDA3D66C-D9C0-9346-8A09-B06907929B3D}" type="pres">
      <dgm:prSet presAssocID="{9C25B722-472F-47A5-A4DB-850F1226B136}" presName="diagram" presStyleCnt="0">
        <dgm:presLayoutVars>
          <dgm:dir/>
          <dgm:resizeHandles val="exact"/>
        </dgm:presLayoutVars>
      </dgm:prSet>
      <dgm:spPr/>
    </dgm:pt>
    <dgm:pt modelId="{A661AE34-5605-A641-9F7C-B30F5D654B25}" type="pres">
      <dgm:prSet presAssocID="{313BC8F2-6BDA-46BF-AF8C-FA9681650371}" presName="node" presStyleLbl="node1" presStyleIdx="0" presStyleCnt="17">
        <dgm:presLayoutVars>
          <dgm:bulletEnabled val="1"/>
        </dgm:presLayoutVars>
      </dgm:prSet>
      <dgm:spPr/>
    </dgm:pt>
    <dgm:pt modelId="{1C9B75BD-D441-494D-9067-B367F3F0FE5E}" type="pres">
      <dgm:prSet presAssocID="{2B248968-C1BA-4588-941E-1C66E2B54A5D}" presName="sibTrans" presStyleCnt="0"/>
      <dgm:spPr/>
    </dgm:pt>
    <dgm:pt modelId="{6447BD44-B39E-CB46-B0FE-80FC4BFE5D50}" type="pres">
      <dgm:prSet presAssocID="{672647A5-7864-4AD1-8B5A-6C1BE7EDEB4C}" presName="node" presStyleLbl="node1" presStyleIdx="1" presStyleCnt="17">
        <dgm:presLayoutVars>
          <dgm:bulletEnabled val="1"/>
        </dgm:presLayoutVars>
      </dgm:prSet>
      <dgm:spPr/>
    </dgm:pt>
    <dgm:pt modelId="{1D1DE415-6D28-6044-BE3C-5ACEA8E248D1}" type="pres">
      <dgm:prSet presAssocID="{BB411371-68AA-431E-B6CF-54266D5EE22C}" presName="sibTrans" presStyleCnt="0"/>
      <dgm:spPr/>
    </dgm:pt>
    <dgm:pt modelId="{D8D4AE45-CD78-C54C-8444-FF14E4074FE7}" type="pres">
      <dgm:prSet presAssocID="{0A141FE7-BB81-440F-96FF-B45684C683CE}" presName="node" presStyleLbl="node1" presStyleIdx="2" presStyleCnt="17">
        <dgm:presLayoutVars>
          <dgm:bulletEnabled val="1"/>
        </dgm:presLayoutVars>
      </dgm:prSet>
      <dgm:spPr/>
    </dgm:pt>
    <dgm:pt modelId="{254FB205-8E9E-E242-A3ED-D3F0D0A65F05}" type="pres">
      <dgm:prSet presAssocID="{F9DFFB01-A6A9-422C-9A18-6F2D30460A5A}" presName="sibTrans" presStyleCnt="0"/>
      <dgm:spPr/>
    </dgm:pt>
    <dgm:pt modelId="{C4CAFAE2-2503-8F4E-8279-C63E7E700F2B}" type="pres">
      <dgm:prSet presAssocID="{5C8BC5F3-0004-4569-A986-C19865788238}" presName="node" presStyleLbl="node1" presStyleIdx="3" presStyleCnt="17">
        <dgm:presLayoutVars>
          <dgm:bulletEnabled val="1"/>
        </dgm:presLayoutVars>
      </dgm:prSet>
      <dgm:spPr/>
    </dgm:pt>
    <dgm:pt modelId="{59136B33-364B-9849-B055-294A31F20D50}" type="pres">
      <dgm:prSet presAssocID="{81A3CBBF-5C41-4034-9625-4C0EB8FCA67B}" presName="sibTrans" presStyleCnt="0"/>
      <dgm:spPr/>
    </dgm:pt>
    <dgm:pt modelId="{4BAE839B-F78D-9645-8E7D-3B30376B2726}" type="pres">
      <dgm:prSet presAssocID="{1C9A75AD-0794-4DEB-9076-B2D7921B76F4}" presName="node" presStyleLbl="node1" presStyleIdx="4" presStyleCnt="17">
        <dgm:presLayoutVars>
          <dgm:bulletEnabled val="1"/>
        </dgm:presLayoutVars>
      </dgm:prSet>
      <dgm:spPr/>
    </dgm:pt>
    <dgm:pt modelId="{6AB8B5A3-1626-2C47-A92F-83BD63849A60}" type="pres">
      <dgm:prSet presAssocID="{E1EBF700-AD40-4893-85AF-32BEED70F6FE}" presName="sibTrans" presStyleCnt="0"/>
      <dgm:spPr/>
    </dgm:pt>
    <dgm:pt modelId="{F6CD6A3D-C805-9340-B4D4-34379FAA2664}" type="pres">
      <dgm:prSet presAssocID="{8AE3489A-A92D-415F-A7A1-5F4623E36AD4}" presName="node" presStyleLbl="node1" presStyleIdx="5" presStyleCnt="17">
        <dgm:presLayoutVars>
          <dgm:bulletEnabled val="1"/>
        </dgm:presLayoutVars>
      </dgm:prSet>
      <dgm:spPr/>
    </dgm:pt>
    <dgm:pt modelId="{9116D6FC-FC88-3843-8EBE-09D08A93C82B}" type="pres">
      <dgm:prSet presAssocID="{AA977A92-B6D5-41AC-8B79-DF6751A931DE}" presName="sibTrans" presStyleCnt="0"/>
      <dgm:spPr/>
    </dgm:pt>
    <dgm:pt modelId="{25F98331-0619-3746-B5CF-20E680E554DB}" type="pres">
      <dgm:prSet presAssocID="{7CE1F901-A3CB-4FD4-BF4C-FB6DD7E52F69}" presName="node" presStyleLbl="node1" presStyleIdx="6" presStyleCnt="17">
        <dgm:presLayoutVars>
          <dgm:bulletEnabled val="1"/>
        </dgm:presLayoutVars>
      </dgm:prSet>
      <dgm:spPr/>
    </dgm:pt>
    <dgm:pt modelId="{CA06932B-164F-D244-9EB6-798107D0A1E4}" type="pres">
      <dgm:prSet presAssocID="{31D6C188-C437-43B5-B331-DFFB2A653586}" presName="sibTrans" presStyleCnt="0"/>
      <dgm:spPr/>
    </dgm:pt>
    <dgm:pt modelId="{0708A280-F643-B44C-8E6D-2960E86510A8}" type="pres">
      <dgm:prSet presAssocID="{B1B92EEE-D88D-F341-9819-A41D8FB57298}" presName="node" presStyleLbl="node1" presStyleIdx="7" presStyleCnt="17">
        <dgm:presLayoutVars>
          <dgm:bulletEnabled val="1"/>
        </dgm:presLayoutVars>
      </dgm:prSet>
      <dgm:spPr/>
    </dgm:pt>
    <dgm:pt modelId="{056C4CFC-8893-7248-B367-DA5DE33305C7}" type="pres">
      <dgm:prSet presAssocID="{D7EDEE43-5E51-2142-ABA7-86674DFF08C2}" presName="sibTrans" presStyleCnt="0"/>
      <dgm:spPr/>
    </dgm:pt>
    <dgm:pt modelId="{B06C880C-5EBE-6D4E-AFFB-6F3BB2E35423}" type="pres">
      <dgm:prSet presAssocID="{9AAD9140-C1D0-3344-A19B-34B0EBC2664A}" presName="node" presStyleLbl="node1" presStyleIdx="8" presStyleCnt="17">
        <dgm:presLayoutVars>
          <dgm:bulletEnabled val="1"/>
        </dgm:presLayoutVars>
      </dgm:prSet>
      <dgm:spPr/>
    </dgm:pt>
    <dgm:pt modelId="{B67F67AB-AD81-864B-90F2-339C724428B6}" type="pres">
      <dgm:prSet presAssocID="{64D16E8C-B466-B244-AF22-9C866871A77A}" presName="sibTrans" presStyleCnt="0"/>
      <dgm:spPr/>
    </dgm:pt>
    <dgm:pt modelId="{FAAD4AE1-9F59-2848-86CD-FBC5A6FA51AE}" type="pres">
      <dgm:prSet presAssocID="{E65BEF8D-404E-4FCD-9061-3DBEF00DB5C6}" presName="node" presStyleLbl="node1" presStyleIdx="9" presStyleCnt="17">
        <dgm:presLayoutVars>
          <dgm:bulletEnabled val="1"/>
        </dgm:presLayoutVars>
      </dgm:prSet>
      <dgm:spPr/>
    </dgm:pt>
    <dgm:pt modelId="{25BAC55E-3754-A747-9A8F-E6D844F55280}" type="pres">
      <dgm:prSet presAssocID="{B28E65D3-984D-4C78-A406-F5372996260A}" presName="sibTrans" presStyleCnt="0"/>
      <dgm:spPr/>
    </dgm:pt>
    <dgm:pt modelId="{51767448-98A3-4441-8A17-29A9C1C3801F}" type="pres">
      <dgm:prSet presAssocID="{A00A41E8-0D41-493D-8429-BE6EA6B3F126}" presName="node" presStyleLbl="node1" presStyleIdx="10" presStyleCnt="17">
        <dgm:presLayoutVars>
          <dgm:bulletEnabled val="1"/>
        </dgm:presLayoutVars>
      </dgm:prSet>
      <dgm:spPr/>
    </dgm:pt>
    <dgm:pt modelId="{C29DF391-9518-B245-BB4D-653399B01D55}" type="pres">
      <dgm:prSet presAssocID="{557C7F4D-9478-4A24-93D7-8515774FCE82}" presName="sibTrans" presStyleCnt="0"/>
      <dgm:spPr/>
    </dgm:pt>
    <dgm:pt modelId="{C0F0A6B6-D644-6C40-A448-EFE09054A7B4}" type="pres">
      <dgm:prSet presAssocID="{3D43B68E-D29F-D244-978B-75534ABAD915}" presName="node" presStyleLbl="node1" presStyleIdx="11" presStyleCnt="17">
        <dgm:presLayoutVars>
          <dgm:bulletEnabled val="1"/>
        </dgm:presLayoutVars>
      </dgm:prSet>
      <dgm:spPr/>
    </dgm:pt>
    <dgm:pt modelId="{CD890756-A46B-3C4C-A02E-315CADB81372}" type="pres">
      <dgm:prSet presAssocID="{1DFE115D-B022-4849-B755-A05A9DA8167D}" presName="sibTrans" presStyleCnt="0"/>
      <dgm:spPr/>
    </dgm:pt>
    <dgm:pt modelId="{0DD7C842-12F4-DF40-9733-A7B13D589CFE}" type="pres">
      <dgm:prSet presAssocID="{49EAA3CA-9B94-8A4F-B84E-04361C0A0645}" presName="node" presStyleLbl="node1" presStyleIdx="12" presStyleCnt="17">
        <dgm:presLayoutVars>
          <dgm:bulletEnabled val="1"/>
        </dgm:presLayoutVars>
      </dgm:prSet>
      <dgm:spPr/>
    </dgm:pt>
    <dgm:pt modelId="{2D44DDD7-BC70-8C40-BBC2-41E911835D24}" type="pres">
      <dgm:prSet presAssocID="{134F11A3-5E94-9C44-89F3-8423CB0193CA}" presName="sibTrans" presStyleCnt="0"/>
      <dgm:spPr/>
    </dgm:pt>
    <dgm:pt modelId="{23B8967E-9163-FB4C-89FC-1E9D1CFF33C7}" type="pres">
      <dgm:prSet presAssocID="{69308C60-FB33-8248-BC20-DF28A396DE7B}" presName="node" presStyleLbl="node1" presStyleIdx="13" presStyleCnt="17">
        <dgm:presLayoutVars>
          <dgm:bulletEnabled val="1"/>
        </dgm:presLayoutVars>
      </dgm:prSet>
      <dgm:spPr/>
    </dgm:pt>
    <dgm:pt modelId="{F4F21F44-C78A-3041-8FD4-92153986F5E2}" type="pres">
      <dgm:prSet presAssocID="{276EDC24-FE09-C641-8DE7-E6BF0A6175F2}" presName="sibTrans" presStyleCnt="0"/>
      <dgm:spPr/>
    </dgm:pt>
    <dgm:pt modelId="{E44AD9A3-BC90-B24A-93CF-090ED0E4A876}" type="pres">
      <dgm:prSet presAssocID="{0C8ED9E9-0F51-9543-94B7-8E99A1EEC27F}" presName="node" presStyleLbl="node1" presStyleIdx="14" presStyleCnt="17">
        <dgm:presLayoutVars>
          <dgm:bulletEnabled val="1"/>
        </dgm:presLayoutVars>
      </dgm:prSet>
      <dgm:spPr/>
    </dgm:pt>
    <dgm:pt modelId="{0046809D-9D7B-7746-B73F-FFEE94E333B5}" type="pres">
      <dgm:prSet presAssocID="{A7BD5217-B524-264E-8D9A-1664798EAC1A}" presName="sibTrans" presStyleCnt="0"/>
      <dgm:spPr/>
    </dgm:pt>
    <dgm:pt modelId="{9354715A-548D-4446-8A02-27696094629B}" type="pres">
      <dgm:prSet presAssocID="{D9314EEE-3B99-E641-ACE2-328D146CF361}" presName="node" presStyleLbl="node1" presStyleIdx="15" presStyleCnt="17">
        <dgm:presLayoutVars>
          <dgm:bulletEnabled val="1"/>
        </dgm:presLayoutVars>
      </dgm:prSet>
      <dgm:spPr/>
    </dgm:pt>
    <dgm:pt modelId="{C836E951-1EA7-4A46-BF13-12622F0B85B0}" type="pres">
      <dgm:prSet presAssocID="{2F79AA76-17FB-0247-BA37-8E75C5A5094C}" presName="sibTrans" presStyleCnt="0"/>
      <dgm:spPr/>
    </dgm:pt>
    <dgm:pt modelId="{B337758D-83C1-7A40-82B3-20C73EDF14B9}" type="pres">
      <dgm:prSet presAssocID="{BB044B8C-78B0-8B4C-A623-6F923A25C7C4}" presName="node" presStyleLbl="node1" presStyleIdx="16" presStyleCnt="17">
        <dgm:presLayoutVars>
          <dgm:bulletEnabled val="1"/>
        </dgm:presLayoutVars>
      </dgm:prSet>
      <dgm:spPr/>
    </dgm:pt>
  </dgm:ptLst>
  <dgm:cxnLst>
    <dgm:cxn modelId="{19A6FA0D-7814-D84B-9529-DA948A9AD7AB}" srcId="{9C25B722-472F-47A5-A4DB-850F1226B136}" destId="{0C8ED9E9-0F51-9543-94B7-8E99A1EEC27F}" srcOrd="14" destOrd="0" parTransId="{CC978DF9-3BC6-114F-918B-87FF840DC441}" sibTransId="{A7BD5217-B524-264E-8D9A-1664798EAC1A}"/>
    <dgm:cxn modelId="{AD12390E-C553-41F9-A4C4-A246A6DA70B1}" srcId="{9C25B722-472F-47A5-A4DB-850F1226B136}" destId="{7CE1F901-A3CB-4FD4-BF4C-FB6DD7E52F69}" srcOrd="6" destOrd="0" parTransId="{DB75D26F-C4EA-4875-B806-812E9DFE416E}" sibTransId="{31D6C188-C437-43B5-B331-DFFB2A653586}"/>
    <dgm:cxn modelId="{4BE66519-A03F-0043-9BA7-8FC6EABD330D}" srcId="{9C25B722-472F-47A5-A4DB-850F1226B136}" destId="{49EAA3CA-9B94-8A4F-B84E-04361C0A0645}" srcOrd="12" destOrd="0" parTransId="{41327387-BE6D-FD42-897F-DC376134CAF4}" sibTransId="{134F11A3-5E94-9C44-89F3-8423CB0193CA}"/>
    <dgm:cxn modelId="{9C44531F-62B8-7A42-99D1-743DF80E5AA7}" type="presOf" srcId="{672647A5-7864-4AD1-8B5A-6C1BE7EDEB4C}" destId="{6447BD44-B39E-CB46-B0FE-80FC4BFE5D50}" srcOrd="0" destOrd="0" presId="urn:microsoft.com/office/officeart/2005/8/layout/default"/>
    <dgm:cxn modelId="{14E25720-4F26-434F-A96C-D3CE9E0B4EE6}" srcId="{9C25B722-472F-47A5-A4DB-850F1226B136}" destId="{5C8BC5F3-0004-4569-A986-C19865788238}" srcOrd="3" destOrd="0" parTransId="{C981A930-10E6-42A6-AD22-9B552DA4AEEF}" sibTransId="{81A3CBBF-5C41-4034-9625-4C0EB8FCA67B}"/>
    <dgm:cxn modelId="{5738342B-81E2-9243-ADDB-9E6EC7997936}" srcId="{9C25B722-472F-47A5-A4DB-850F1226B136}" destId="{9AAD9140-C1D0-3344-A19B-34B0EBC2664A}" srcOrd="8" destOrd="0" parTransId="{576B439B-3356-7646-A48C-4729DD8F3A9D}" sibTransId="{64D16E8C-B466-B244-AF22-9C866871A77A}"/>
    <dgm:cxn modelId="{1A2E0B34-A20B-594D-BE47-4437EA05DE7A}" srcId="{9C25B722-472F-47A5-A4DB-850F1226B136}" destId="{D9314EEE-3B99-E641-ACE2-328D146CF361}" srcOrd="15" destOrd="0" parTransId="{79ACD1C6-BDFE-FE42-A5C0-CB58B694C685}" sibTransId="{2F79AA76-17FB-0247-BA37-8E75C5A5094C}"/>
    <dgm:cxn modelId="{399F2E37-B806-1947-9CF6-C2864A9EDE3C}" type="presOf" srcId="{BB044B8C-78B0-8B4C-A623-6F923A25C7C4}" destId="{B337758D-83C1-7A40-82B3-20C73EDF14B9}" srcOrd="0" destOrd="0" presId="urn:microsoft.com/office/officeart/2005/8/layout/default"/>
    <dgm:cxn modelId="{FAB3EC39-043F-49D7-B724-BF7B49315D08}" srcId="{9C25B722-472F-47A5-A4DB-850F1226B136}" destId="{672647A5-7864-4AD1-8B5A-6C1BE7EDEB4C}" srcOrd="1" destOrd="0" parTransId="{94A4A3BE-2BEC-4B0E-8818-AA751DB88090}" sibTransId="{BB411371-68AA-431E-B6CF-54266D5EE22C}"/>
    <dgm:cxn modelId="{95E3CD3D-1DF4-F844-B1D5-AC06951EADEF}" type="presOf" srcId="{5C8BC5F3-0004-4569-A986-C19865788238}" destId="{C4CAFAE2-2503-8F4E-8279-C63E7E700F2B}" srcOrd="0" destOrd="0" presId="urn:microsoft.com/office/officeart/2005/8/layout/default"/>
    <dgm:cxn modelId="{D9CE1F61-4560-8447-BBBB-F0321C2BAAB5}" srcId="{9C25B722-472F-47A5-A4DB-850F1226B136}" destId="{BB044B8C-78B0-8B4C-A623-6F923A25C7C4}" srcOrd="16" destOrd="0" parTransId="{9FC5FDD4-0D9F-9C47-9E34-1AB05CF577CE}" sibTransId="{6C2CD79F-3421-0F49-979B-963B9E62C636}"/>
    <dgm:cxn modelId="{BED7FC44-5291-0B44-9F8D-FE18A2D9EF49}" type="presOf" srcId="{0A141FE7-BB81-440F-96FF-B45684C683CE}" destId="{D8D4AE45-CD78-C54C-8444-FF14E4074FE7}" srcOrd="0" destOrd="0" presId="urn:microsoft.com/office/officeart/2005/8/layout/default"/>
    <dgm:cxn modelId="{F18B9770-9A19-AA4E-9759-9E044E96A916}" type="presOf" srcId="{8AE3489A-A92D-415F-A7A1-5F4623E36AD4}" destId="{F6CD6A3D-C805-9340-B4D4-34379FAA2664}" srcOrd="0" destOrd="0" presId="urn:microsoft.com/office/officeart/2005/8/layout/default"/>
    <dgm:cxn modelId="{13A09772-614B-0E43-ADFD-C4505E26205C}" srcId="{9C25B722-472F-47A5-A4DB-850F1226B136}" destId="{B1B92EEE-D88D-F341-9819-A41D8FB57298}" srcOrd="7" destOrd="0" parTransId="{803106C2-5A23-A848-AEF3-7C9AA794E863}" sibTransId="{D7EDEE43-5E51-2142-ABA7-86674DFF08C2}"/>
    <dgm:cxn modelId="{5AE5AE52-FBC2-4FEB-93E3-5E3DB0771BD1}" srcId="{9C25B722-472F-47A5-A4DB-850F1226B136}" destId="{1C9A75AD-0794-4DEB-9076-B2D7921B76F4}" srcOrd="4" destOrd="0" parTransId="{7262C274-945E-4C06-A5B7-28B5EE27265C}" sibTransId="{E1EBF700-AD40-4893-85AF-32BEED70F6FE}"/>
    <dgm:cxn modelId="{03B1FF73-C097-4948-97D1-009B14784029}" srcId="{9C25B722-472F-47A5-A4DB-850F1226B136}" destId="{0A141FE7-BB81-440F-96FF-B45684C683CE}" srcOrd="2" destOrd="0" parTransId="{7BC3538C-FBDC-454E-B6AB-AC8D43B71166}" sibTransId="{F9DFFB01-A6A9-422C-9A18-6F2D30460A5A}"/>
    <dgm:cxn modelId="{F77E177B-8A44-47E6-A27C-9AB303130A81}" srcId="{9C25B722-472F-47A5-A4DB-850F1226B136}" destId="{A00A41E8-0D41-493D-8429-BE6EA6B3F126}" srcOrd="10" destOrd="0" parTransId="{2B065464-EB01-406C-876D-EB2F4BC2A7A7}" sibTransId="{557C7F4D-9478-4A24-93D7-8515774FCE82}"/>
    <dgm:cxn modelId="{BB975A7C-5F8B-3543-A60E-1C561F97F0A9}" type="presOf" srcId="{D9314EEE-3B99-E641-ACE2-328D146CF361}" destId="{9354715A-548D-4446-8A02-27696094629B}" srcOrd="0" destOrd="0" presId="urn:microsoft.com/office/officeart/2005/8/layout/default"/>
    <dgm:cxn modelId="{0E38CA80-4E11-4643-AEFF-6E99570454AF}" type="presOf" srcId="{69308C60-FB33-8248-BC20-DF28A396DE7B}" destId="{23B8967E-9163-FB4C-89FC-1E9D1CFF33C7}" srcOrd="0" destOrd="0" presId="urn:microsoft.com/office/officeart/2005/8/layout/default"/>
    <dgm:cxn modelId="{0D28EE86-B147-CC41-8014-9BD167D978EB}" type="presOf" srcId="{1C9A75AD-0794-4DEB-9076-B2D7921B76F4}" destId="{4BAE839B-F78D-9645-8E7D-3B30376B2726}" srcOrd="0" destOrd="0" presId="urn:microsoft.com/office/officeart/2005/8/layout/default"/>
    <dgm:cxn modelId="{66C51F89-98F6-D846-8587-BC07108FD572}" type="presOf" srcId="{313BC8F2-6BDA-46BF-AF8C-FA9681650371}" destId="{A661AE34-5605-A641-9F7C-B30F5D654B25}" srcOrd="0" destOrd="0" presId="urn:microsoft.com/office/officeart/2005/8/layout/default"/>
    <dgm:cxn modelId="{63696289-F445-4BA3-A371-AB93E45E37C0}" srcId="{9C25B722-472F-47A5-A4DB-850F1226B136}" destId="{313BC8F2-6BDA-46BF-AF8C-FA9681650371}" srcOrd="0" destOrd="0" parTransId="{544B0A42-6035-4850-83D5-56170751ABA6}" sibTransId="{2B248968-C1BA-4588-941E-1C66E2B54A5D}"/>
    <dgm:cxn modelId="{D531C4A2-9853-C443-AB2C-B4F366A06C97}" type="presOf" srcId="{49EAA3CA-9B94-8A4F-B84E-04361C0A0645}" destId="{0DD7C842-12F4-DF40-9733-A7B13D589CFE}" srcOrd="0" destOrd="0" presId="urn:microsoft.com/office/officeart/2005/8/layout/default"/>
    <dgm:cxn modelId="{A22582BE-5EA8-9E41-BFBA-7DEAA9B4AB45}" srcId="{9C25B722-472F-47A5-A4DB-850F1226B136}" destId="{3D43B68E-D29F-D244-978B-75534ABAD915}" srcOrd="11" destOrd="0" parTransId="{8A3BB04C-4295-2240-8C70-C696921EB853}" sibTransId="{1DFE115D-B022-4849-B755-A05A9DA8167D}"/>
    <dgm:cxn modelId="{3AD4FFC1-90C4-2242-946D-B9D61549AB99}" type="presOf" srcId="{E65BEF8D-404E-4FCD-9061-3DBEF00DB5C6}" destId="{FAAD4AE1-9F59-2848-86CD-FBC5A6FA51AE}" srcOrd="0" destOrd="0" presId="urn:microsoft.com/office/officeart/2005/8/layout/default"/>
    <dgm:cxn modelId="{92513AC2-1B53-477A-BCC6-2856A0F4D294}" srcId="{9C25B722-472F-47A5-A4DB-850F1226B136}" destId="{8AE3489A-A92D-415F-A7A1-5F4623E36AD4}" srcOrd="5" destOrd="0" parTransId="{4D1DC216-4227-4C02-8B69-517FCF14094E}" sibTransId="{AA977A92-B6D5-41AC-8B79-DF6751A931DE}"/>
    <dgm:cxn modelId="{B4F7F2C3-7776-0E47-A7A7-05F39F720A3A}" type="presOf" srcId="{3D43B68E-D29F-D244-978B-75534ABAD915}" destId="{C0F0A6B6-D644-6C40-A448-EFE09054A7B4}" srcOrd="0" destOrd="0" presId="urn:microsoft.com/office/officeart/2005/8/layout/default"/>
    <dgm:cxn modelId="{F27312C4-E62D-6B44-BC22-63A87CFD5F02}" type="presOf" srcId="{7CE1F901-A3CB-4FD4-BF4C-FB6DD7E52F69}" destId="{25F98331-0619-3746-B5CF-20E680E554DB}" srcOrd="0" destOrd="0" presId="urn:microsoft.com/office/officeart/2005/8/layout/default"/>
    <dgm:cxn modelId="{5CAC59C8-FC58-7A4B-8BFC-BD10495E45AE}" type="presOf" srcId="{9AAD9140-C1D0-3344-A19B-34B0EBC2664A}" destId="{B06C880C-5EBE-6D4E-AFFB-6F3BB2E35423}" srcOrd="0" destOrd="0" presId="urn:microsoft.com/office/officeart/2005/8/layout/default"/>
    <dgm:cxn modelId="{B6F001D1-F8D8-4ACB-845E-B619D1B926E0}" srcId="{9C25B722-472F-47A5-A4DB-850F1226B136}" destId="{E65BEF8D-404E-4FCD-9061-3DBEF00DB5C6}" srcOrd="9" destOrd="0" parTransId="{3F1782B6-95D7-46F4-A05A-7C88BF2164B2}" sibTransId="{B28E65D3-984D-4C78-A406-F5372996260A}"/>
    <dgm:cxn modelId="{2D6C55D8-C6B1-6846-B01C-6CCCD795FA9D}" type="presOf" srcId="{0C8ED9E9-0F51-9543-94B7-8E99A1EEC27F}" destId="{E44AD9A3-BC90-B24A-93CF-090ED0E4A876}" srcOrd="0" destOrd="0" presId="urn:microsoft.com/office/officeart/2005/8/layout/default"/>
    <dgm:cxn modelId="{659BADE6-335F-4D4A-B4DD-4FBC03F25D1F}" type="presOf" srcId="{B1B92EEE-D88D-F341-9819-A41D8FB57298}" destId="{0708A280-F643-B44C-8E6D-2960E86510A8}" srcOrd="0" destOrd="0" presId="urn:microsoft.com/office/officeart/2005/8/layout/default"/>
    <dgm:cxn modelId="{AFE28BE8-B9AD-0D4B-82C6-9EBF36FF0933}" type="presOf" srcId="{9C25B722-472F-47A5-A4DB-850F1226B136}" destId="{CDA3D66C-D9C0-9346-8A09-B06907929B3D}" srcOrd="0" destOrd="0" presId="urn:microsoft.com/office/officeart/2005/8/layout/default"/>
    <dgm:cxn modelId="{B15E87EC-C4F8-9047-AB90-957F32FBB05A}" type="presOf" srcId="{A00A41E8-0D41-493D-8429-BE6EA6B3F126}" destId="{51767448-98A3-4441-8A17-29A9C1C3801F}" srcOrd="0" destOrd="0" presId="urn:microsoft.com/office/officeart/2005/8/layout/default"/>
    <dgm:cxn modelId="{0A9EEEF1-BAAB-F047-A85B-D95B9F6040F6}" srcId="{9C25B722-472F-47A5-A4DB-850F1226B136}" destId="{69308C60-FB33-8248-BC20-DF28A396DE7B}" srcOrd="13" destOrd="0" parTransId="{58E9A5B5-908A-F748-8669-1FC945EC4B55}" sibTransId="{276EDC24-FE09-C641-8DE7-E6BF0A6175F2}"/>
    <dgm:cxn modelId="{7F69ECFC-0BA9-A441-A458-B093C59875B5}" type="presParOf" srcId="{CDA3D66C-D9C0-9346-8A09-B06907929B3D}" destId="{A661AE34-5605-A641-9F7C-B30F5D654B25}" srcOrd="0" destOrd="0" presId="urn:microsoft.com/office/officeart/2005/8/layout/default"/>
    <dgm:cxn modelId="{BC5046B7-AFB2-E44D-8D4B-68B2EE8958B0}" type="presParOf" srcId="{CDA3D66C-D9C0-9346-8A09-B06907929B3D}" destId="{1C9B75BD-D441-494D-9067-B367F3F0FE5E}" srcOrd="1" destOrd="0" presId="urn:microsoft.com/office/officeart/2005/8/layout/default"/>
    <dgm:cxn modelId="{987755D0-59FD-5B4B-B122-B32EBBA50951}" type="presParOf" srcId="{CDA3D66C-D9C0-9346-8A09-B06907929B3D}" destId="{6447BD44-B39E-CB46-B0FE-80FC4BFE5D50}" srcOrd="2" destOrd="0" presId="urn:microsoft.com/office/officeart/2005/8/layout/default"/>
    <dgm:cxn modelId="{E3B902C8-1F45-AD48-8007-7BDEF067459B}" type="presParOf" srcId="{CDA3D66C-D9C0-9346-8A09-B06907929B3D}" destId="{1D1DE415-6D28-6044-BE3C-5ACEA8E248D1}" srcOrd="3" destOrd="0" presId="urn:microsoft.com/office/officeart/2005/8/layout/default"/>
    <dgm:cxn modelId="{BAA5361F-4CC2-024F-A0AF-9D8E7AE5F5F4}" type="presParOf" srcId="{CDA3D66C-D9C0-9346-8A09-B06907929B3D}" destId="{D8D4AE45-CD78-C54C-8444-FF14E4074FE7}" srcOrd="4" destOrd="0" presId="urn:microsoft.com/office/officeart/2005/8/layout/default"/>
    <dgm:cxn modelId="{1E61A4CA-E19C-8247-B0FA-8D40BAE61D41}" type="presParOf" srcId="{CDA3D66C-D9C0-9346-8A09-B06907929B3D}" destId="{254FB205-8E9E-E242-A3ED-D3F0D0A65F05}" srcOrd="5" destOrd="0" presId="urn:microsoft.com/office/officeart/2005/8/layout/default"/>
    <dgm:cxn modelId="{B178C51A-A66F-B74A-A134-B5E2CD6CBC4A}" type="presParOf" srcId="{CDA3D66C-D9C0-9346-8A09-B06907929B3D}" destId="{C4CAFAE2-2503-8F4E-8279-C63E7E700F2B}" srcOrd="6" destOrd="0" presId="urn:microsoft.com/office/officeart/2005/8/layout/default"/>
    <dgm:cxn modelId="{13A15006-C799-9F4E-B424-54B61031E1FC}" type="presParOf" srcId="{CDA3D66C-D9C0-9346-8A09-B06907929B3D}" destId="{59136B33-364B-9849-B055-294A31F20D50}" srcOrd="7" destOrd="0" presId="urn:microsoft.com/office/officeart/2005/8/layout/default"/>
    <dgm:cxn modelId="{44EE832E-7510-9B4F-8234-6488F7019509}" type="presParOf" srcId="{CDA3D66C-D9C0-9346-8A09-B06907929B3D}" destId="{4BAE839B-F78D-9645-8E7D-3B30376B2726}" srcOrd="8" destOrd="0" presId="urn:microsoft.com/office/officeart/2005/8/layout/default"/>
    <dgm:cxn modelId="{F7270352-29EC-CB4E-AA41-5A41E52FC5E5}" type="presParOf" srcId="{CDA3D66C-D9C0-9346-8A09-B06907929B3D}" destId="{6AB8B5A3-1626-2C47-A92F-83BD63849A60}" srcOrd="9" destOrd="0" presId="urn:microsoft.com/office/officeart/2005/8/layout/default"/>
    <dgm:cxn modelId="{99F8E337-6637-124D-B1D8-F7602BB170AD}" type="presParOf" srcId="{CDA3D66C-D9C0-9346-8A09-B06907929B3D}" destId="{F6CD6A3D-C805-9340-B4D4-34379FAA2664}" srcOrd="10" destOrd="0" presId="urn:microsoft.com/office/officeart/2005/8/layout/default"/>
    <dgm:cxn modelId="{28662676-9EA2-6E41-AB43-59AC3AF85B76}" type="presParOf" srcId="{CDA3D66C-D9C0-9346-8A09-B06907929B3D}" destId="{9116D6FC-FC88-3843-8EBE-09D08A93C82B}" srcOrd="11" destOrd="0" presId="urn:microsoft.com/office/officeart/2005/8/layout/default"/>
    <dgm:cxn modelId="{8C6F0D31-D072-B04C-A504-B9BAF0B74A22}" type="presParOf" srcId="{CDA3D66C-D9C0-9346-8A09-B06907929B3D}" destId="{25F98331-0619-3746-B5CF-20E680E554DB}" srcOrd="12" destOrd="0" presId="urn:microsoft.com/office/officeart/2005/8/layout/default"/>
    <dgm:cxn modelId="{53BA8C4D-7434-FA43-9781-DCE49D6C6F15}" type="presParOf" srcId="{CDA3D66C-D9C0-9346-8A09-B06907929B3D}" destId="{CA06932B-164F-D244-9EB6-798107D0A1E4}" srcOrd="13" destOrd="0" presId="urn:microsoft.com/office/officeart/2005/8/layout/default"/>
    <dgm:cxn modelId="{D9B7CA80-B3A2-3548-91F6-66360267661E}" type="presParOf" srcId="{CDA3D66C-D9C0-9346-8A09-B06907929B3D}" destId="{0708A280-F643-B44C-8E6D-2960E86510A8}" srcOrd="14" destOrd="0" presId="urn:microsoft.com/office/officeart/2005/8/layout/default"/>
    <dgm:cxn modelId="{BF9A57EF-EE6F-B745-A10E-90C9C0E969A6}" type="presParOf" srcId="{CDA3D66C-D9C0-9346-8A09-B06907929B3D}" destId="{056C4CFC-8893-7248-B367-DA5DE33305C7}" srcOrd="15" destOrd="0" presId="urn:microsoft.com/office/officeart/2005/8/layout/default"/>
    <dgm:cxn modelId="{4231DFDE-2632-6744-9685-498A4B9996CC}" type="presParOf" srcId="{CDA3D66C-D9C0-9346-8A09-B06907929B3D}" destId="{B06C880C-5EBE-6D4E-AFFB-6F3BB2E35423}" srcOrd="16" destOrd="0" presId="urn:microsoft.com/office/officeart/2005/8/layout/default"/>
    <dgm:cxn modelId="{4EECF3FA-911D-004C-8AE8-965DE3B6243D}" type="presParOf" srcId="{CDA3D66C-D9C0-9346-8A09-B06907929B3D}" destId="{B67F67AB-AD81-864B-90F2-339C724428B6}" srcOrd="17" destOrd="0" presId="urn:microsoft.com/office/officeart/2005/8/layout/default"/>
    <dgm:cxn modelId="{56A51391-0B0B-3A41-A87F-AC3CA5532D1A}" type="presParOf" srcId="{CDA3D66C-D9C0-9346-8A09-B06907929B3D}" destId="{FAAD4AE1-9F59-2848-86CD-FBC5A6FA51AE}" srcOrd="18" destOrd="0" presId="urn:microsoft.com/office/officeart/2005/8/layout/default"/>
    <dgm:cxn modelId="{AA52BF07-87C1-9E4F-AFBD-03BB61978ECC}" type="presParOf" srcId="{CDA3D66C-D9C0-9346-8A09-B06907929B3D}" destId="{25BAC55E-3754-A747-9A8F-E6D844F55280}" srcOrd="19" destOrd="0" presId="urn:microsoft.com/office/officeart/2005/8/layout/default"/>
    <dgm:cxn modelId="{102050EB-D19D-5340-B215-AFAA5BF1126C}" type="presParOf" srcId="{CDA3D66C-D9C0-9346-8A09-B06907929B3D}" destId="{51767448-98A3-4441-8A17-29A9C1C3801F}" srcOrd="20" destOrd="0" presId="urn:microsoft.com/office/officeart/2005/8/layout/default"/>
    <dgm:cxn modelId="{A82DE3FC-DB28-1F4E-AF3C-EF97C100C0BF}" type="presParOf" srcId="{CDA3D66C-D9C0-9346-8A09-B06907929B3D}" destId="{C29DF391-9518-B245-BB4D-653399B01D55}" srcOrd="21" destOrd="0" presId="urn:microsoft.com/office/officeart/2005/8/layout/default"/>
    <dgm:cxn modelId="{D757396A-F4C9-7A48-A588-4E4DE2544A95}" type="presParOf" srcId="{CDA3D66C-D9C0-9346-8A09-B06907929B3D}" destId="{C0F0A6B6-D644-6C40-A448-EFE09054A7B4}" srcOrd="22" destOrd="0" presId="urn:microsoft.com/office/officeart/2005/8/layout/default"/>
    <dgm:cxn modelId="{7A857376-97B0-5049-B307-4DB28937D19B}" type="presParOf" srcId="{CDA3D66C-D9C0-9346-8A09-B06907929B3D}" destId="{CD890756-A46B-3C4C-A02E-315CADB81372}" srcOrd="23" destOrd="0" presId="urn:microsoft.com/office/officeart/2005/8/layout/default"/>
    <dgm:cxn modelId="{EE7EEA6B-DA6E-1343-9D4E-BE99EA0ECCC4}" type="presParOf" srcId="{CDA3D66C-D9C0-9346-8A09-B06907929B3D}" destId="{0DD7C842-12F4-DF40-9733-A7B13D589CFE}" srcOrd="24" destOrd="0" presId="urn:microsoft.com/office/officeart/2005/8/layout/default"/>
    <dgm:cxn modelId="{38ACD9CA-73D9-2F45-A4DF-672C0FEAEAC8}" type="presParOf" srcId="{CDA3D66C-D9C0-9346-8A09-B06907929B3D}" destId="{2D44DDD7-BC70-8C40-BBC2-41E911835D24}" srcOrd="25" destOrd="0" presId="urn:microsoft.com/office/officeart/2005/8/layout/default"/>
    <dgm:cxn modelId="{A4D749F7-F9B5-5E4B-BCAC-E3CB6968B00F}" type="presParOf" srcId="{CDA3D66C-D9C0-9346-8A09-B06907929B3D}" destId="{23B8967E-9163-FB4C-89FC-1E9D1CFF33C7}" srcOrd="26" destOrd="0" presId="urn:microsoft.com/office/officeart/2005/8/layout/default"/>
    <dgm:cxn modelId="{BD6424D3-5AF9-0042-876A-7CAD0D37B663}" type="presParOf" srcId="{CDA3D66C-D9C0-9346-8A09-B06907929B3D}" destId="{F4F21F44-C78A-3041-8FD4-92153986F5E2}" srcOrd="27" destOrd="0" presId="urn:microsoft.com/office/officeart/2005/8/layout/default"/>
    <dgm:cxn modelId="{7D08753E-13B4-EC41-BA3A-FEFE76043B29}" type="presParOf" srcId="{CDA3D66C-D9C0-9346-8A09-B06907929B3D}" destId="{E44AD9A3-BC90-B24A-93CF-090ED0E4A876}" srcOrd="28" destOrd="0" presId="urn:microsoft.com/office/officeart/2005/8/layout/default"/>
    <dgm:cxn modelId="{1C74AA76-8722-4244-8FBE-818ED1BA814A}" type="presParOf" srcId="{CDA3D66C-D9C0-9346-8A09-B06907929B3D}" destId="{0046809D-9D7B-7746-B73F-FFEE94E333B5}" srcOrd="29" destOrd="0" presId="urn:microsoft.com/office/officeart/2005/8/layout/default"/>
    <dgm:cxn modelId="{6CCE2720-7C4E-844C-B2D5-7F8C66C10CB7}" type="presParOf" srcId="{CDA3D66C-D9C0-9346-8A09-B06907929B3D}" destId="{9354715A-548D-4446-8A02-27696094629B}" srcOrd="30" destOrd="0" presId="urn:microsoft.com/office/officeart/2005/8/layout/default"/>
    <dgm:cxn modelId="{001532C3-A42F-6646-A159-A330A5EAD84F}" type="presParOf" srcId="{CDA3D66C-D9C0-9346-8A09-B06907929B3D}" destId="{C836E951-1EA7-4A46-BF13-12622F0B85B0}" srcOrd="31" destOrd="0" presId="urn:microsoft.com/office/officeart/2005/8/layout/default"/>
    <dgm:cxn modelId="{E0F3980E-4FA0-6740-A6B4-CA9DC58BB191}" type="presParOf" srcId="{CDA3D66C-D9C0-9346-8A09-B06907929B3D}" destId="{B337758D-83C1-7A40-82B3-20C73EDF14B9}" srcOrd="3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86B9BD">
            <a:alpha val="50968"/>
          </a:srgbClr>
        </a:solidFill>
      </dgm:spPr>
      <dgm:t>
        <a:bodyPr/>
        <a:lstStyle/>
        <a:p>
          <a:pPr algn="ctr"/>
          <a:r>
            <a:rPr lang="en-US" sz="2400" b="1" i="0" dirty="0">
              <a:solidFill>
                <a:schemeClr val="tx1"/>
              </a:solidFill>
              <a:latin typeface="Avenir Next LT Pro" panose="020B0504020202020204" pitchFamily="34" charset="77"/>
              <a:cs typeface="Arial" panose="020B0604020202020204" pitchFamily="34" charset="0"/>
            </a:rPr>
            <a:t>Socio-demographic determinants of participation were generally in line with existing literature</a:t>
          </a: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00AEEB9F-BDAD-0747-B0D4-3299A92EA668}">
      <dgm:prSet custT="1"/>
      <dgm:spPr/>
      <dgm:t>
        <a:bodyPr/>
        <a:lstStyle/>
        <a:p>
          <a:pPr algn="l"/>
          <a:r>
            <a:rPr lang="en-GB" sz="1800" b="0" i="0" dirty="0">
              <a:effectLst/>
              <a:latin typeface="Avenir Next LT Pro" panose="020B0504020202020204" pitchFamily="34" charset="77"/>
              <a:ea typeface="Aptos" panose="020B0004020202020204" pitchFamily="34" charset="0"/>
              <a:cs typeface="Arial" panose="020B0604020202020204" pitchFamily="34" charset="0"/>
            </a:rPr>
            <a:t>Actual participation and future learning intentions declined by age and social grade</a:t>
          </a:r>
          <a:endParaRPr lang="en-US" sz="1800" b="0" i="0" dirty="0">
            <a:latin typeface="Avenir Next LT Pro" panose="020B0504020202020204" pitchFamily="34" charset="77"/>
            <a:cs typeface="Arial" panose="020B0604020202020204" pitchFamily="34" charset="0"/>
          </a:endParaRPr>
        </a:p>
      </dgm:t>
    </dgm:pt>
    <dgm:pt modelId="{4E6F4C38-48D3-134D-87E0-600E970C65F1}" type="parTrans" cxnId="{96678747-57CA-9644-BC07-C82E36B16A83}">
      <dgm:prSet/>
      <dgm:spPr/>
      <dgm:t>
        <a:bodyPr/>
        <a:lstStyle/>
        <a:p>
          <a:endParaRPr lang="en-GB"/>
        </a:p>
      </dgm:t>
    </dgm:pt>
    <dgm:pt modelId="{48A8B2E5-6725-3A47-B361-0CB56B192FAF}" type="sibTrans" cxnId="{96678747-57CA-9644-BC07-C82E36B16A83}">
      <dgm:prSet/>
      <dgm:spPr/>
      <dgm:t>
        <a:bodyPr/>
        <a:lstStyle/>
        <a:p>
          <a:endParaRPr lang="en-GB"/>
        </a:p>
      </dgm:t>
    </dgm:pt>
    <dgm:pt modelId="{1E9B4670-8BB7-FF42-8BC5-4922E13B10DA}">
      <dgm:prSet custT="1"/>
      <dgm:spPr/>
      <dgm:t>
        <a:bodyPr/>
        <a:lstStyle/>
        <a:p>
          <a:pPr algn="l"/>
          <a:r>
            <a:rPr lang="en-GB" sz="1800" b="0" i="0" dirty="0">
              <a:effectLst/>
              <a:latin typeface="Avenir Next LT Pro" panose="020B0504020202020204" pitchFamily="34" charset="77"/>
              <a:ea typeface="Aptos" panose="020B0004020202020204" pitchFamily="34" charset="0"/>
              <a:cs typeface="Arial" panose="020B0604020202020204" pitchFamily="34" charset="0"/>
            </a:rPr>
            <a:t>Gendered </a:t>
          </a:r>
          <a:r>
            <a:rPr lang="en-GB" sz="1800" b="0" dirty="0">
              <a:effectLst/>
              <a:latin typeface="Avenir Next LT Pro" panose="020B0504020202020204" pitchFamily="34" charset="77"/>
              <a:ea typeface="Aptos" panose="020B0004020202020204" pitchFamily="34" charset="0"/>
              <a:cs typeface="Arial" panose="020B0604020202020204" pitchFamily="34" charset="0"/>
            </a:rPr>
            <a:t>patterns remain in terms of financial situation and w</a:t>
          </a:r>
          <a:r>
            <a:rPr lang="en-GB" sz="1800" b="0" i="0" dirty="0">
              <a:effectLst/>
              <a:latin typeface="Avenir Next LT Pro" panose="020B0504020202020204" pitchFamily="34" charset="77"/>
              <a:ea typeface="Aptos" panose="020B0004020202020204" pitchFamily="34" charset="0"/>
              <a:cs typeface="Arial" panose="020B0604020202020204" pitchFamily="34" charset="0"/>
            </a:rPr>
            <a:t>ork-life balance</a:t>
          </a:r>
          <a:endParaRPr lang="en-US" sz="1800" b="0" i="0" dirty="0">
            <a:latin typeface="Avenir Next LT Pro" panose="020B0504020202020204" pitchFamily="34" charset="77"/>
            <a:cs typeface="Arial" panose="020B0604020202020204" pitchFamily="34" charset="0"/>
          </a:endParaRPr>
        </a:p>
      </dgm:t>
    </dgm:pt>
    <dgm:pt modelId="{7A1234E0-7E1F-1046-B460-D3A9E68340AD}" type="parTrans" cxnId="{8F96ADF2-EE89-184B-8E21-4DA9A5B8BB16}">
      <dgm:prSet/>
      <dgm:spPr/>
      <dgm:t>
        <a:bodyPr/>
        <a:lstStyle/>
        <a:p>
          <a:endParaRPr lang="en-GB"/>
        </a:p>
      </dgm:t>
    </dgm:pt>
    <dgm:pt modelId="{8669D587-F209-7D4D-B994-3933CB13219E}" type="sibTrans" cxnId="{8F96ADF2-EE89-184B-8E21-4DA9A5B8BB16}">
      <dgm:prSet/>
      <dgm:spPr/>
      <dgm:t>
        <a:bodyPr/>
        <a:lstStyle/>
        <a:p>
          <a:endParaRPr lang="en-GB"/>
        </a:p>
      </dgm:t>
    </dgm:pt>
    <dgm:pt modelId="{BB540794-D3F6-2143-9EED-14C68557EFB2}">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64A20466-BA0C-6241-8072-9581001CF96E}" type="parTrans" cxnId="{94C06843-0F94-724F-8BC4-84111FD6FF34}">
      <dgm:prSet/>
      <dgm:spPr/>
      <dgm:t>
        <a:bodyPr/>
        <a:lstStyle/>
        <a:p>
          <a:endParaRPr lang="en-GB"/>
        </a:p>
      </dgm:t>
    </dgm:pt>
    <dgm:pt modelId="{29D3CE63-A6EF-8C43-B536-36EC2C890A74}" type="sibTrans" cxnId="{94C06843-0F94-724F-8BC4-84111FD6FF34}">
      <dgm:prSet/>
      <dgm:spPr/>
      <dgm:t>
        <a:bodyPr/>
        <a:lstStyle/>
        <a:p>
          <a:endParaRPr lang="en-GB"/>
        </a:p>
      </dgm:t>
    </dgm:pt>
    <dgm:pt modelId="{BA9D60F9-5D62-BA45-8112-2B68E8241248}">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27F83089-8F12-5D4C-8F0D-63141E57235E}" type="parTrans" cxnId="{6EF8C586-3B4A-FB4D-979C-4FCB667BDB2A}">
      <dgm:prSet/>
      <dgm:spPr/>
      <dgm:t>
        <a:bodyPr/>
        <a:lstStyle/>
        <a:p>
          <a:endParaRPr lang="en-GB"/>
        </a:p>
      </dgm:t>
    </dgm:pt>
    <dgm:pt modelId="{CF608DBC-61B4-3345-A090-0B687F6F7B9A}" type="sibTrans" cxnId="{6EF8C586-3B4A-FB4D-979C-4FCB667BDB2A}">
      <dgm:prSet/>
      <dgm:spPr/>
      <dgm:t>
        <a:bodyPr/>
        <a:lstStyle/>
        <a:p>
          <a:endParaRPr lang="en-GB"/>
        </a:p>
      </dgm:t>
    </dgm:pt>
    <dgm:pt modelId="{8A4F55DC-F022-A54A-82B7-2B05116B0A7D}">
      <dgm:prSet custT="1"/>
      <dgm:spPr/>
      <dgm:t>
        <a:bodyPr/>
        <a:lstStyle/>
        <a:p>
          <a:pPr algn="l"/>
          <a:r>
            <a:rPr lang="en-GB" sz="1800" b="0" i="0" dirty="0">
              <a:effectLst/>
              <a:latin typeface="Avenir Next LT Pro" panose="020B0504020202020204" pitchFamily="34" charset="77"/>
              <a:ea typeface="Aptos" panose="020B0004020202020204" pitchFamily="34" charset="0"/>
              <a:cs typeface="Arial" panose="020B0604020202020204" pitchFamily="34" charset="0"/>
            </a:rPr>
            <a:t>Class differences were clearly visible in the data and were more powerful than differences in relation to gender and ethnicity</a:t>
          </a:r>
          <a:endParaRPr lang="en-US" sz="1800" b="0" i="0" dirty="0">
            <a:latin typeface="Avenir Next LT Pro" panose="020B0504020202020204" pitchFamily="34" charset="77"/>
            <a:cs typeface="Arial" panose="020B0604020202020204" pitchFamily="34" charset="0"/>
          </a:endParaRPr>
        </a:p>
      </dgm:t>
    </dgm:pt>
    <dgm:pt modelId="{3467B04B-D50B-2E45-9558-C14C3D5C3280}" type="parTrans" cxnId="{2437715E-2E1C-EE40-84AC-799E5034561B}">
      <dgm:prSet/>
      <dgm:spPr/>
      <dgm:t>
        <a:bodyPr/>
        <a:lstStyle/>
        <a:p>
          <a:endParaRPr lang="en-GB"/>
        </a:p>
      </dgm:t>
    </dgm:pt>
    <dgm:pt modelId="{94FBD194-26B6-6343-AAD4-095FCC2DD904}" type="sibTrans" cxnId="{2437715E-2E1C-EE40-84AC-799E5034561B}">
      <dgm:prSet/>
      <dgm:spPr/>
      <dgm:t>
        <a:bodyPr/>
        <a:lstStyle/>
        <a:p>
          <a:endParaRPr lang="en-GB"/>
        </a:p>
      </dgm:t>
    </dgm:pt>
    <dgm:pt modelId="{5D9CF152-0A4D-0945-B3F8-EEA84F90D874}">
      <dgm:prSet custT="1"/>
      <dgm:spPr/>
      <dgm:t>
        <a:bodyPr/>
        <a:lstStyle/>
        <a:p>
          <a:pPr algn="l"/>
          <a:r>
            <a:rPr lang="en-GB" sz="1800" b="0" i="0" dirty="0">
              <a:effectLst/>
              <a:latin typeface="Avenir Next LT Pro" panose="020B0504020202020204" pitchFamily="34" charset="77"/>
              <a:ea typeface="Aptos" panose="020B0004020202020204" pitchFamily="34" charset="0"/>
              <a:cs typeface="Arial" panose="020B0604020202020204" pitchFamily="34" charset="0"/>
            </a:rPr>
            <a:t>Those in full-time employment participated more but they were also more likely to indicate that their participation was involuntary </a:t>
          </a:r>
          <a:endParaRPr lang="en-US" sz="1800" b="0" i="0" dirty="0">
            <a:latin typeface="Avenir Next LT Pro" panose="020B0504020202020204" pitchFamily="34" charset="77"/>
            <a:cs typeface="Arial" panose="020B0604020202020204" pitchFamily="34" charset="0"/>
          </a:endParaRPr>
        </a:p>
      </dgm:t>
    </dgm:pt>
    <dgm:pt modelId="{2262D81B-2900-CD49-928E-415C738C3381}" type="parTrans" cxnId="{7CC4A6C8-4900-BC46-99A7-339005EA7940}">
      <dgm:prSet/>
      <dgm:spPr/>
      <dgm:t>
        <a:bodyPr/>
        <a:lstStyle/>
        <a:p>
          <a:endParaRPr lang="en-GB"/>
        </a:p>
      </dgm:t>
    </dgm:pt>
    <dgm:pt modelId="{1BDD43ED-3425-7744-A7D4-0E274A42E94C}" type="sibTrans" cxnId="{7CC4A6C8-4900-BC46-99A7-339005EA7940}">
      <dgm:prSet/>
      <dgm:spPr/>
      <dgm:t>
        <a:bodyPr/>
        <a:lstStyle/>
        <a:p>
          <a:endParaRPr lang="en-GB"/>
        </a:p>
      </dgm:t>
    </dgm:pt>
    <dgm:pt modelId="{C5491C75-9B9F-FA4B-9A82-EFBDA278E8CA}">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BFCB57B9-C12B-0842-BF4E-1D043EF0BA06}" type="parTrans" cxnId="{D3E6F97D-59AA-FD4C-A9AE-AE746D1F4795}">
      <dgm:prSet/>
      <dgm:spPr/>
      <dgm:t>
        <a:bodyPr/>
        <a:lstStyle/>
        <a:p>
          <a:endParaRPr lang="en-GB"/>
        </a:p>
      </dgm:t>
    </dgm:pt>
    <dgm:pt modelId="{09EA318F-9553-EF47-856C-6EF65790B4F4}" type="sibTrans" cxnId="{D3E6F97D-59AA-FD4C-A9AE-AE746D1F4795}">
      <dgm:prSet/>
      <dgm:spPr/>
      <dgm:t>
        <a:bodyPr/>
        <a:lstStyle/>
        <a:p>
          <a:endParaRPr lang="en-GB"/>
        </a:p>
      </dgm:t>
    </dgm:pt>
    <dgm:pt modelId="{605A2007-E78D-7A4A-A0A3-1C7C61131434}">
      <dgm:prSet custT="1"/>
      <dgm:spPr/>
      <dgm:t>
        <a:bodyPr/>
        <a:lstStyle/>
        <a:p>
          <a:pPr algn="l"/>
          <a:r>
            <a:rPr lang="en-GB" sz="1800" b="0" dirty="0">
              <a:effectLst/>
              <a:latin typeface="Avenir Next LT Pro" panose="020B0504020202020204" pitchFamily="34" charset="77"/>
              <a:ea typeface="Aptos" panose="020B0004020202020204" pitchFamily="34" charset="0"/>
              <a:cs typeface="Arial" panose="020B0604020202020204" pitchFamily="34" charset="0"/>
            </a:rPr>
            <a:t>Younger adults who finished their initial education at or after age 21, belonging to the highest social grade AB, and are in full-time employment had the highest probability of taking part in adult learning and education</a:t>
          </a:r>
          <a:endParaRPr lang="en-US" sz="1800" b="0" i="0" dirty="0">
            <a:latin typeface="Avenir Next LT Pro" panose="020B0504020202020204" pitchFamily="34" charset="77"/>
            <a:cs typeface="Arial" panose="020B0604020202020204" pitchFamily="34" charset="0"/>
          </a:endParaRPr>
        </a:p>
      </dgm:t>
    </dgm:pt>
    <dgm:pt modelId="{B737F26D-E2B5-9B45-BFB9-89393B4B0700}" type="parTrans" cxnId="{4FF34EF4-4D3F-414E-87F6-47B148A55FD5}">
      <dgm:prSet/>
      <dgm:spPr/>
      <dgm:t>
        <a:bodyPr/>
        <a:lstStyle/>
        <a:p>
          <a:endParaRPr lang="en-GB"/>
        </a:p>
      </dgm:t>
    </dgm:pt>
    <dgm:pt modelId="{2DACB92A-A9C4-1147-AECA-CF965DB4BD2C}" type="sibTrans" cxnId="{4FF34EF4-4D3F-414E-87F6-47B148A55FD5}">
      <dgm:prSet/>
      <dgm:spPr/>
      <dgm:t>
        <a:bodyPr/>
        <a:lstStyle/>
        <a:p>
          <a:endParaRPr lang="en-GB"/>
        </a:p>
      </dgm:t>
    </dgm:pt>
    <dgm:pt modelId="{8C20C11B-1904-EE43-B0EE-45418ECB2938}">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D4E8A165-DC9E-6242-8B67-011DA21C3A65}" type="parTrans" cxnId="{D1E2DEE4-9FFC-D74D-B044-82CDADA5B131}">
      <dgm:prSet/>
      <dgm:spPr/>
      <dgm:t>
        <a:bodyPr/>
        <a:lstStyle/>
        <a:p>
          <a:endParaRPr lang="en-GB"/>
        </a:p>
      </dgm:t>
    </dgm:pt>
    <dgm:pt modelId="{BEC64061-8BD6-5D4B-9DBF-074A5F55E5E1}" type="sibTrans" cxnId="{D1E2DEE4-9FFC-D74D-B044-82CDADA5B131}">
      <dgm:prSet/>
      <dgm:spPr/>
      <dgm:t>
        <a:bodyPr/>
        <a:lstStyle/>
        <a:p>
          <a:endParaRPr lang="en-GB"/>
        </a:p>
      </dgm:t>
    </dgm:pt>
    <dgm:pt modelId="{63C17BB5-FFA4-7644-ABB1-4F81E8676305}">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6EC12700-9DA3-5C4C-9D73-4DAEA776A231}" type="parTrans" cxnId="{F37FD379-EA1F-B44D-914C-01F9E772365F}">
      <dgm:prSet/>
      <dgm:spPr/>
      <dgm:t>
        <a:bodyPr/>
        <a:lstStyle/>
        <a:p>
          <a:endParaRPr lang="en-GB"/>
        </a:p>
      </dgm:t>
    </dgm:pt>
    <dgm:pt modelId="{BA56886B-1EA9-5444-9FCA-E022F6B56DAE}" type="sibTrans" cxnId="{F37FD379-EA1F-B44D-914C-01F9E772365F}">
      <dgm:prSet/>
      <dgm:spPr/>
      <dgm:t>
        <a:bodyPr/>
        <a:lstStyle/>
        <a:p>
          <a:endParaRPr lang="en-GB"/>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dgm:presLayoutVars>
          <dgm:chMax val="0"/>
          <dgm:bulletEnabled val="1"/>
        </dgm:presLayoutVars>
      </dgm:prSet>
      <dgm:spPr/>
    </dgm:pt>
    <dgm:pt modelId="{A1089C9C-EC81-A54F-88E4-C9CF9E48E41B}" type="pres">
      <dgm:prSet presAssocID="{E0EB1A65-786E-434E-8FD2-9D3E8AF65C2F}" presName="childText" presStyleLbl="revTx" presStyleIdx="0" presStyleCnt="1">
        <dgm:presLayoutVars>
          <dgm:bulletEnabled val="1"/>
        </dgm:presLayoutVars>
      </dgm:prSet>
      <dgm:spPr/>
    </dgm:pt>
  </dgm:ptLst>
  <dgm:cxnLst>
    <dgm:cxn modelId="{AFA89C00-408A-754C-BB64-2E1E609E9829}" type="presOf" srcId="{00AEEB9F-BDAD-0747-B0D4-3299A92EA668}" destId="{A1089C9C-EC81-A54F-88E4-C9CF9E48E41B}" srcOrd="0" destOrd="3" presId="urn:microsoft.com/office/officeart/2005/8/layout/vList2"/>
    <dgm:cxn modelId="{F733FC07-408B-3E49-BE97-B351C428EB8F}" type="presOf" srcId="{FBC71469-A0B1-4372-A281-4C7062215E94}" destId="{FC93051D-B784-C14E-B275-16F0B3900604}" srcOrd="0" destOrd="0" presId="urn:microsoft.com/office/officeart/2005/8/layout/vList2"/>
    <dgm:cxn modelId="{78FB801F-6C92-1E48-8335-0EBB01B411CC}" type="presOf" srcId="{BB540794-D3F6-2143-9EED-14C68557EFB2}" destId="{A1089C9C-EC81-A54F-88E4-C9CF9E48E41B}" srcOrd="0" destOrd="6" presId="urn:microsoft.com/office/officeart/2005/8/layout/vList2"/>
    <dgm:cxn modelId="{32EC182C-7F3E-8E4D-83A3-C26584BC9451}" type="presOf" srcId="{605A2007-E78D-7A4A-A0A3-1C7C61131434}" destId="{A1089C9C-EC81-A54F-88E4-C9CF9E48E41B}" srcOrd="0" destOrd="1" presId="urn:microsoft.com/office/officeart/2005/8/layout/vList2"/>
    <dgm:cxn modelId="{D5CB232F-D159-E84C-9F57-F75B30B9BD26}" type="presOf" srcId="{8C20C11B-1904-EE43-B0EE-45418ECB2938}" destId="{A1089C9C-EC81-A54F-88E4-C9CF9E48E41B}" srcOrd="0" destOrd="2" presId="urn:microsoft.com/office/officeart/2005/8/layout/vList2"/>
    <dgm:cxn modelId="{87F2F230-DC61-8F44-971D-75B1C8B1AA03}" type="presOf" srcId="{63C17BB5-FFA4-7644-ABB1-4F81E8676305}" destId="{A1089C9C-EC81-A54F-88E4-C9CF9E48E41B}" srcOrd="0" destOrd="0" presId="urn:microsoft.com/office/officeart/2005/8/layout/vList2"/>
    <dgm:cxn modelId="{62969435-EB8E-9F4C-868B-BB9A8E059ECA}" type="presOf" srcId="{BA9D60F9-5D62-BA45-8112-2B68E8241248}" destId="{A1089C9C-EC81-A54F-88E4-C9CF9E48E41B}" srcOrd="0" destOrd="4" presId="urn:microsoft.com/office/officeart/2005/8/layout/vList2"/>
    <dgm:cxn modelId="{2437715E-2E1C-EE40-84AC-799E5034561B}" srcId="{E0EB1A65-786E-434E-8FD2-9D3E8AF65C2F}" destId="{8A4F55DC-F022-A54A-82B7-2B05116B0A7D}" srcOrd="5" destOrd="0" parTransId="{3467B04B-D50B-2E45-9558-C14C3D5C3280}" sibTransId="{94FBD194-26B6-6343-AAD4-095FCC2DD904}"/>
    <dgm:cxn modelId="{94C06843-0F94-724F-8BC4-84111FD6FF34}" srcId="{E0EB1A65-786E-434E-8FD2-9D3E8AF65C2F}" destId="{BB540794-D3F6-2143-9EED-14C68557EFB2}" srcOrd="6" destOrd="0" parTransId="{64A20466-BA0C-6241-8072-9581001CF96E}" sibTransId="{29D3CE63-A6EF-8C43-B536-36EC2C890A74}"/>
    <dgm:cxn modelId="{96678747-57CA-9644-BC07-C82E36B16A83}" srcId="{E0EB1A65-786E-434E-8FD2-9D3E8AF65C2F}" destId="{00AEEB9F-BDAD-0747-B0D4-3299A92EA668}" srcOrd="3" destOrd="0" parTransId="{4E6F4C38-48D3-134D-87E0-600E970C65F1}" sibTransId="{48A8B2E5-6725-3A47-B361-0CB56B192FAF}"/>
    <dgm:cxn modelId="{24FFCB52-D174-8546-9091-4B548ED67A7F}" type="presOf" srcId="{1E9B4670-8BB7-FF42-8BC5-4922E13B10DA}" destId="{A1089C9C-EC81-A54F-88E4-C9CF9E48E41B}" srcOrd="0" destOrd="7" presId="urn:microsoft.com/office/officeart/2005/8/layout/vList2"/>
    <dgm:cxn modelId="{F37FD379-EA1F-B44D-914C-01F9E772365F}" srcId="{E0EB1A65-786E-434E-8FD2-9D3E8AF65C2F}" destId="{63C17BB5-FFA4-7644-ABB1-4F81E8676305}" srcOrd="0" destOrd="0" parTransId="{6EC12700-9DA3-5C4C-9D73-4DAEA776A231}" sibTransId="{BA56886B-1EA9-5444-9FCA-E022F6B56DAE}"/>
    <dgm:cxn modelId="{D3E6F97D-59AA-FD4C-A9AE-AE746D1F4795}" srcId="{E0EB1A65-786E-434E-8FD2-9D3E8AF65C2F}" destId="{C5491C75-9B9F-FA4B-9A82-EFBDA278E8CA}" srcOrd="8" destOrd="0" parTransId="{BFCB57B9-C12B-0842-BF4E-1D043EF0BA06}" sibTransId="{09EA318F-9553-EF47-856C-6EF65790B4F4}"/>
    <dgm:cxn modelId="{6EF8C586-3B4A-FB4D-979C-4FCB667BDB2A}" srcId="{E0EB1A65-786E-434E-8FD2-9D3E8AF65C2F}" destId="{BA9D60F9-5D62-BA45-8112-2B68E8241248}" srcOrd="4" destOrd="0" parTransId="{27F83089-8F12-5D4C-8F0D-63141E57235E}" sibTransId="{CF608DBC-61B4-3345-A090-0B687F6F7B9A}"/>
    <dgm:cxn modelId="{FF3F69AB-6837-8248-A295-FD7B9776A33A}" type="presOf" srcId="{8A4F55DC-F022-A54A-82B7-2B05116B0A7D}" destId="{A1089C9C-EC81-A54F-88E4-C9CF9E48E41B}" srcOrd="0" destOrd="5" presId="urn:microsoft.com/office/officeart/2005/8/layout/vList2"/>
    <dgm:cxn modelId="{7CC4A6C8-4900-BC46-99A7-339005EA7940}" srcId="{E0EB1A65-786E-434E-8FD2-9D3E8AF65C2F}" destId="{5D9CF152-0A4D-0945-B3F8-EEA84F90D874}" srcOrd="9" destOrd="0" parTransId="{2262D81B-2900-CD49-928E-415C738C3381}" sibTransId="{1BDD43ED-3425-7744-A7D4-0E274A42E94C}"/>
    <dgm:cxn modelId="{971B48CB-73CB-7848-8B17-81649CA375B3}" type="presOf" srcId="{5D9CF152-0A4D-0945-B3F8-EEA84F90D874}" destId="{A1089C9C-EC81-A54F-88E4-C9CF9E48E41B}" srcOrd="0" destOrd="9" presId="urn:microsoft.com/office/officeart/2005/8/layout/vList2"/>
    <dgm:cxn modelId="{7BE56BCB-EE0B-8442-ADD1-36A9ED46342A}" type="presOf" srcId="{E0EB1A65-786E-434E-8FD2-9D3E8AF65C2F}" destId="{75DC52A4-F6B6-BB4E-963D-C024E1059726}" srcOrd="0" destOrd="0" presId="urn:microsoft.com/office/officeart/2005/8/layout/vList2"/>
    <dgm:cxn modelId="{E5716AD1-CD0E-834F-ACBE-5E180859F7DD}" type="presOf" srcId="{C5491C75-9B9F-FA4B-9A82-EFBDA278E8CA}" destId="{A1089C9C-EC81-A54F-88E4-C9CF9E48E41B}" srcOrd="0" destOrd="8" presId="urn:microsoft.com/office/officeart/2005/8/layout/vList2"/>
    <dgm:cxn modelId="{D1E2DEE4-9FFC-D74D-B044-82CDADA5B131}" srcId="{E0EB1A65-786E-434E-8FD2-9D3E8AF65C2F}" destId="{8C20C11B-1904-EE43-B0EE-45418ECB2938}" srcOrd="2" destOrd="0" parTransId="{D4E8A165-DC9E-6242-8B67-011DA21C3A65}" sibTransId="{BEC64061-8BD6-5D4B-9DBF-074A5F55E5E1}"/>
    <dgm:cxn modelId="{8F96ADF2-EE89-184B-8E21-4DA9A5B8BB16}" srcId="{E0EB1A65-786E-434E-8FD2-9D3E8AF65C2F}" destId="{1E9B4670-8BB7-FF42-8BC5-4922E13B10DA}" srcOrd="7" destOrd="0" parTransId="{7A1234E0-7E1F-1046-B460-D3A9E68340AD}" sibTransId="{8669D587-F209-7D4D-B994-3933CB13219E}"/>
    <dgm:cxn modelId="{4FF34EF4-4D3F-414E-87F6-47B148A55FD5}" srcId="{E0EB1A65-786E-434E-8FD2-9D3E8AF65C2F}" destId="{605A2007-E78D-7A4A-A0A3-1C7C61131434}" srcOrd="1" destOrd="0" parTransId="{B737F26D-E2B5-9B45-BFB9-89393B4B0700}" sibTransId="{2DACB92A-A9C4-1147-AECA-CF965DB4BD2C}"/>
    <dgm:cxn modelId="{B2FC25FD-4DD7-4FF2-8B12-763197DC45CD}" srcId="{FBC71469-A0B1-4372-A281-4C7062215E94}" destId="{E0EB1A65-786E-434E-8FD2-9D3E8AF65C2F}" srcOrd="0" destOrd="0" parTransId="{660DC3D1-7FD5-4E1A-B7EB-2747507F5BDA}" sibTransId="{E705C7FD-C274-4C7D-9DD8-DB8D5ABBFFE2}"/>
    <dgm:cxn modelId="{B70C1965-CB99-9F4F-AAE5-1A37A3299106}" type="presParOf" srcId="{FC93051D-B784-C14E-B275-16F0B3900604}" destId="{75DC52A4-F6B6-BB4E-963D-C024E1059726}" srcOrd="0" destOrd="0" presId="urn:microsoft.com/office/officeart/2005/8/layout/vList2"/>
    <dgm:cxn modelId="{DE044912-092A-184F-A7C3-0716F7262937}" type="presParOf" srcId="{FC93051D-B784-C14E-B275-16F0B3900604}" destId="{A1089C9C-EC81-A54F-88E4-C9CF9E48E41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91D8DE">
            <a:alpha val="50968"/>
          </a:srgbClr>
        </a:solidFill>
      </dgm:spPr>
      <dgm:t>
        <a:bodyPr/>
        <a:lstStyle/>
        <a:p>
          <a:pPr algn="ctr"/>
          <a:r>
            <a:rPr lang="en-US" sz="2400" b="1" i="0" dirty="0">
              <a:solidFill>
                <a:schemeClr val="tx1"/>
              </a:solidFill>
              <a:latin typeface="Avenir Next LT Pro" panose="020B0504020202020204" pitchFamily="34" charset="77"/>
              <a:cs typeface="Arial" panose="020B0604020202020204" pitchFamily="34" charset="0"/>
            </a:rPr>
            <a:t>Inequalities in participation were lowest in times where participation rates were also at their lowest</a:t>
          </a: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05A2007-E78D-7A4A-A0A3-1C7C61131434}">
      <dgm:prSet custT="1"/>
      <dgm:spPr/>
      <dgm:t>
        <a:bodyPr/>
        <a:lstStyle/>
        <a:p>
          <a:pPr algn="l"/>
          <a:r>
            <a:rPr lang="en-GB" sz="2000" b="0" i="0" dirty="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The decline in participation rates occurred because of lower engagement among those with the strongest probabilities to participate</a:t>
          </a:r>
          <a:endParaRPr lang="en-US" sz="2000" b="0" i="0" dirty="0">
            <a:solidFill>
              <a:schemeClr val="tx1"/>
            </a:solidFill>
            <a:latin typeface="Avenir Next LT Pro" panose="020B0504020202020204" pitchFamily="34" charset="77"/>
            <a:cs typeface="Arial" panose="020B0604020202020204" pitchFamily="34" charset="0"/>
          </a:endParaRPr>
        </a:p>
      </dgm:t>
    </dgm:pt>
    <dgm:pt modelId="{B737F26D-E2B5-9B45-BFB9-89393B4B0700}" type="parTrans" cxnId="{4FF34EF4-4D3F-414E-87F6-47B148A55FD5}">
      <dgm:prSet/>
      <dgm:spPr/>
      <dgm:t>
        <a:bodyPr/>
        <a:lstStyle/>
        <a:p>
          <a:endParaRPr lang="en-GB"/>
        </a:p>
      </dgm:t>
    </dgm:pt>
    <dgm:pt modelId="{2DACB92A-A9C4-1147-AECA-CF965DB4BD2C}" type="sibTrans" cxnId="{4FF34EF4-4D3F-414E-87F6-47B148A55FD5}">
      <dgm:prSet/>
      <dgm:spPr/>
      <dgm:t>
        <a:bodyPr/>
        <a:lstStyle/>
        <a:p>
          <a:endParaRPr lang="en-GB"/>
        </a:p>
      </dgm:t>
    </dgm:pt>
    <dgm:pt modelId="{63C17BB5-FFA4-7644-ABB1-4F81E8676305}">
      <dgm:prSet custT="1"/>
      <dgm:spPr/>
      <dgm:t>
        <a:bodyPr/>
        <a:lstStyle/>
        <a:p>
          <a:pPr algn="l"/>
          <a:endParaRPr lang="en-US" sz="2000" b="0" i="0" dirty="0">
            <a:solidFill>
              <a:schemeClr val="tx1"/>
            </a:solidFill>
            <a:latin typeface="Avenir Next LT Pro" panose="020B0504020202020204" pitchFamily="34" charset="77"/>
            <a:cs typeface="Arial" panose="020B0604020202020204" pitchFamily="34" charset="0"/>
          </a:endParaRPr>
        </a:p>
      </dgm:t>
    </dgm:pt>
    <dgm:pt modelId="{6EC12700-9DA3-5C4C-9D73-4DAEA776A231}" type="parTrans" cxnId="{F37FD379-EA1F-B44D-914C-01F9E772365F}">
      <dgm:prSet/>
      <dgm:spPr/>
      <dgm:t>
        <a:bodyPr/>
        <a:lstStyle/>
        <a:p>
          <a:endParaRPr lang="en-GB"/>
        </a:p>
      </dgm:t>
    </dgm:pt>
    <dgm:pt modelId="{BA56886B-1EA9-5444-9FCA-E022F6B56DAE}" type="sibTrans" cxnId="{F37FD379-EA1F-B44D-914C-01F9E772365F}">
      <dgm:prSet/>
      <dgm:spPr/>
      <dgm:t>
        <a:bodyPr/>
        <a:lstStyle/>
        <a:p>
          <a:endParaRPr lang="en-GB"/>
        </a:p>
      </dgm:t>
    </dgm:pt>
    <dgm:pt modelId="{F9A112B8-8240-1F4B-A708-FD767F03136D}">
      <dgm:prSet custT="1"/>
      <dgm:spPr/>
      <dgm:t>
        <a:bodyPr/>
        <a:lstStyle/>
        <a:p>
          <a:pPr algn="l"/>
          <a:endParaRPr lang="en-US" sz="2000" b="0" i="0" dirty="0">
            <a:solidFill>
              <a:schemeClr val="tx1"/>
            </a:solidFill>
            <a:latin typeface="Avenir Next LT Pro" panose="020B0504020202020204" pitchFamily="34" charset="77"/>
            <a:cs typeface="Arial" panose="020B0604020202020204" pitchFamily="34" charset="0"/>
          </a:endParaRPr>
        </a:p>
      </dgm:t>
    </dgm:pt>
    <dgm:pt modelId="{D4714B44-29B9-1C41-9245-8011C8450621}" type="parTrans" cxnId="{B5CD0E7E-283F-1844-ADC7-C156301D6E2E}">
      <dgm:prSet/>
      <dgm:spPr/>
      <dgm:t>
        <a:bodyPr/>
        <a:lstStyle/>
        <a:p>
          <a:endParaRPr lang="en-GB"/>
        </a:p>
      </dgm:t>
    </dgm:pt>
    <dgm:pt modelId="{4D6198A2-0649-8843-B4C4-A9054A3D1DC1}" type="sibTrans" cxnId="{B5CD0E7E-283F-1844-ADC7-C156301D6E2E}">
      <dgm:prSet/>
      <dgm:spPr/>
      <dgm:t>
        <a:bodyPr/>
        <a:lstStyle/>
        <a:p>
          <a:endParaRPr lang="en-GB"/>
        </a:p>
      </dgm:t>
    </dgm:pt>
    <dgm:pt modelId="{6DCDFF48-53ED-C747-9465-DD678D38088D}">
      <dgm:prSet custT="1"/>
      <dgm:spPr/>
      <dgm:t>
        <a:bodyPr/>
        <a:lstStyle/>
        <a:p>
          <a:pPr algn="l"/>
          <a:r>
            <a:rPr lang="en-GB" sz="2000" b="0" i="0" dirty="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The decline co-occurred with a lower expenditure on adult learning, lower trade union membership numbers and a rise in zero-hour contracts and precarious work</a:t>
          </a:r>
          <a:endParaRPr lang="en-US" sz="2000" b="0" i="0" dirty="0">
            <a:solidFill>
              <a:schemeClr val="tx1"/>
            </a:solidFill>
            <a:latin typeface="Avenir Next LT Pro" panose="020B0504020202020204" pitchFamily="34" charset="77"/>
            <a:cs typeface="Arial" panose="020B0604020202020204" pitchFamily="34" charset="0"/>
          </a:endParaRPr>
        </a:p>
      </dgm:t>
    </dgm:pt>
    <dgm:pt modelId="{E9FA096A-AEEB-434E-BBF4-0B806DE0DCE6}" type="parTrans" cxnId="{D45A8727-13DD-D74F-A0DD-A3576E48ECD8}">
      <dgm:prSet/>
      <dgm:spPr/>
      <dgm:t>
        <a:bodyPr/>
        <a:lstStyle/>
        <a:p>
          <a:endParaRPr lang="en-GB"/>
        </a:p>
      </dgm:t>
    </dgm:pt>
    <dgm:pt modelId="{BF4991DD-40A5-7641-8C19-7B7047589019}" type="sibTrans" cxnId="{D45A8727-13DD-D74F-A0DD-A3576E48ECD8}">
      <dgm:prSet/>
      <dgm:spPr/>
      <dgm:t>
        <a:bodyPr/>
        <a:lstStyle/>
        <a:p>
          <a:endParaRPr lang="en-GB"/>
        </a:p>
      </dgm:t>
    </dgm:pt>
    <dgm:pt modelId="{0047791F-4BF4-144A-B867-65B544057B3F}">
      <dgm:prSet custT="1"/>
      <dgm:spPr/>
      <dgm:t>
        <a:bodyPr/>
        <a:lstStyle/>
        <a:p>
          <a:pPr algn="l"/>
          <a:r>
            <a:rPr lang="en-US" sz="2000" b="0" i="0" u="none" dirty="0">
              <a:latin typeface="Avenir Next LT Pro" panose="020B0504020202020204" pitchFamily="34" charset="77"/>
            </a:rPr>
            <a:t>It should also be noted that the decline coincides with austerity measures, lower employer investment in training, and a ‘policy churn’ that disproportionately benefits younger adults following traditional learning pathways</a:t>
          </a:r>
          <a:endParaRPr lang="en-US" sz="2000" b="0" i="0" dirty="0">
            <a:solidFill>
              <a:schemeClr val="tx1"/>
            </a:solidFill>
            <a:latin typeface="Avenir Next LT Pro" panose="020B0504020202020204" pitchFamily="34" charset="77"/>
            <a:cs typeface="Arial" panose="020B0604020202020204" pitchFamily="34" charset="0"/>
          </a:endParaRPr>
        </a:p>
      </dgm:t>
    </dgm:pt>
    <dgm:pt modelId="{48A883A3-0D38-2A47-9C2A-3197CF2F7EF5}" type="parTrans" cxnId="{B1233042-E36D-1143-9ED0-997651248705}">
      <dgm:prSet/>
      <dgm:spPr/>
      <dgm:t>
        <a:bodyPr/>
        <a:lstStyle/>
        <a:p>
          <a:endParaRPr lang="en-GB"/>
        </a:p>
      </dgm:t>
    </dgm:pt>
    <dgm:pt modelId="{69EF8622-71F6-3941-99A9-3B5F6A7709AD}" type="sibTrans" cxnId="{B1233042-E36D-1143-9ED0-997651248705}">
      <dgm:prSet/>
      <dgm:spPr/>
      <dgm:t>
        <a:bodyPr/>
        <a:lstStyle/>
        <a:p>
          <a:endParaRPr lang="en-GB"/>
        </a:p>
      </dgm:t>
    </dgm:pt>
    <dgm:pt modelId="{455428BC-5CE4-F445-8812-46639C478261}">
      <dgm:prSet custT="1"/>
      <dgm:spPr/>
      <dgm:t>
        <a:bodyPr/>
        <a:lstStyle/>
        <a:p>
          <a:pPr algn="l"/>
          <a:endParaRPr lang="en-US" sz="2000" b="0" i="0" dirty="0">
            <a:solidFill>
              <a:schemeClr val="tx1"/>
            </a:solidFill>
            <a:latin typeface="Avenir Next LT Pro" panose="020B0504020202020204" pitchFamily="34" charset="77"/>
            <a:cs typeface="Arial" panose="020B0604020202020204" pitchFamily="34" charset="0"/>
          </a:endParaRPr>
        </a:p>
      </dgm:t>
    </dgm:pt>
    <dgm:pt modelId="{ED7399E8-E46C-2B4C-BFDE-E6625E3A0D52}" type="parTrans" cxnId="{35D9E9F3-3D1C-B340-88CC-85B8A305C69C}">
      <dgm:prSet/>
      <dgm:spPr/>
    </dgm:pt>
    <dgm:pt modelId="{06141EB4-5DA3-164C-A64C-38201FB864B9}" type="sibTrans" cxnId="{35D9E9F3-3D1C-B340-88CC-85B8A305C69C}">
      <dgm:prSet/>
      <dgm:spPr/>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dgm:presLayoutVars>
          <dgm:chMax val="0"/>
          <dgm:bulletEnabled val="1"/>
        </dgm:presLayoutVars>
      </dgm:prSet>
      <dgm:spPr/>
    </dgm:pt>
    <dgm:pt modelId="{A1089C9C-EC81-A54F-88E4-C9CF9E48E41B}" type="pres">
      <dgm:prSet presAssocID="{E0EB1A65-786E-434E-8FD2-9D3E8AF65C2F}" presName="childText" presStyleLbl="revTx" presStyleIdx="0" presStyleCnt="1">
        <dgm:presLayoutVars>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D45A8727-13DD-D74F-A0DD-A3576E48ECD8}" srcId="{E0EB1A65-786E-434E-8FD2-9D3E8AF65C2F}" destId="{6DCDFF48-53ED-C747-9465-DD678D38088D}" srcOrd="3" destOrd="0" parTransId="{E9FA096A-AEEB-434E-BBF4-0B806DE0DCE6}" sibTransId="{BF4991DD-40A5-7641-8C19-7B7047589019}"/>
    <dgm:cxn modelId="{32EC182C-7F3E-8E4D-83A3-C26584BC9451}" type="presOf" srcId="{605A2007-E78D-7A4A-A0A3-1C7C61131434}" destId="{A1089C9C-EC81-A54F-88E4-C9CF9E48E41B}" srcOrd="0" destOrd="1" presId="urn:microsoft.com/office/officeart/2005/8/layout/vList2"/>
    <dgm:cxn modelId="{87F2F230-DC61-8F44-971D-75B1C8B1AA03}" type="presOf" srcId="{63C17BB5-FFA4-7644-ABB1-4F81E8676305}" destId="{A1089C9C-EC81-A54F-88E4-C9CF9E48E41B}" srcOrd="0" destOrd="0" presId="urn:microsoft.com/office/officeart/2005/8/layout/vList2"/>
    <dgm:cxn modelId="{B1233042-E36D-1143-9ED0-997651248705}" srcId="{E0EB1A65-786E-434E-8FD2-9D3E8AF65C2F}" destId="{0047791F-4BF4-144A-B867-65B544057B3F}" srcOrd="5" destOrd="0" parTransId="{48A883A3-0D38-2A47-9C2A-3197CF2F7EF5}" sibTransId="{69EF8622-71F6-3941-99A9-3B5F6A7709AD}"/>
    <dgm:cxn modelId="{F37FD379-EA1F-B44D-914C-01F9E772365F}" srcId="{E0EB1A65-786E-434E-8FD2-9D3E8AF65C2F}" destId="{63C17BB5-FFA4-7644-ABB1-4F81E8676305}" srcOrd="0" destOrd="0" parTransId="{6EC12700-9DA3-5C4C-9D73-4DAEA776A231}" sibTransId="{BA56886B-1EA9-5444-9FCA-E022F6B56DAE}"/>
    <dgm:cxn modelId="{B5CD0E7E-283F-1844-ADC7-C156301D6E2E}" srcId="{E0EB1A65-786E-434E-8FD2-9D3E8AF65C2F}" destId="{F9A112B8-8240-1F4B-A708-FD767F03136D}" srcOrd="2" destOrd="0" parTransId="{D4714B44-29B9-1C41-9245-8011C8450621}" sibTransId="{4D6198A2-0649-8843-B4C4-A9054A3D1DC1}"/>
    <dgm:cxn modelId="{340B298F-2C32-6747-8C48-486C2B02FCA3}" type="presOf" srcId="{0047791F-4BF4-144A-B867-65B544057B3F}" destId="{A1089C9C-EC81-A54F-88E4-C9CF9E48E41B}" srcOrd="0" destOrd="5" presId="urn:microsoft.com/office/officeart/2005/8/layout/vList2"/>
    <dgm:cxn modelId="{D1B5AF9B-C35C-1A4F-A726-1D53CB2D945E}" type="presOf" srcId="{455428BC-5CE4-F445-8812-46639C478261}" destId="{A1089C9C-EC81-A54F-88E4-C9CF9E48E41B}" srcOrd="0" destOrd="4" presId="urn:microsoft.com/office/officeart/2005/8/layout/vList2"/>
    <dgm:cxn modelId="{7BE56BCB-EE0B-8442-ADD1-36A9ED46342A}" type="presOf" srcId="{E0EB1A65-786E-434E-8FD2-9D3E8AF65C2F}" destId="{75DC52A4-F6B6-BB4E-963D-C024E1059726}" srcOrd="0" destOrd="0" presId="urn:microsoft.com/office/officeart/2005/8/layout/vList2"/>
    <dgm:cxn modelId="{CBD1C7EA-6176-F346-8107-666F667D7867}" type="presOf" srcId="{F9A112B8-8240-1F4B-A708-FD767F03136D}" destId="{A1089C9C-EC81-A54F-88E4-C9CF9E48E41B}" srcOrd="0" destOrd="2" presId="urn:microsoft.com/office/officeart/2005/8/layout/vList2"/>
    <dgm:cxn modelId="{BCE456EC-F733-A641-B243-EE50BF8F60A1}" type="presOf" srcId="{6DCDFF48-53ED-C747-9465-DD678D38088D}" destId="{A1089C9C-EC81-A54F-88E4-C9CF9E48E41B}" srcOrd="0" destOrd="3" presId="urn:microsoft.com/office/officeart/2005/8/layout/vList2"/>
    <dgm:cxn modelId="{35D9E9F3-3D1C-B340-88CC-85B8A305C69C}" srcId="{E0EB1A65-786E-434E-8FD2-9D3E8AF65C2F}" destId="{455428BC-5CE4-F445-8812-46639C478261}" srcOrd="4" destOrd="0" parTransId="{ED7399E8-E46C-2B4C-BFDE-E6625E3A0D52}" sibTransId="{06141EB4-5DA3-164C-A64C-38201FB864B9}"/>
    <dgm:cxn modelId="{4FF34EF4-4D3F-414E-87F6-47B148A55FD5}" srcId="{E0EB1A65-786E-434E-8FD2-9D3E8AF65C2F}" destId="{605A2007-E78D-7A4A-A0A3-1C7C61131434}" srcOrd="1" destOrd="0" parTransId="{B737F26D-E2B5-9B45-BFB9-89393B4B0700}" sibTransId="{2DACB92A-A9C4-1147-AECA-CF965DB4BD2C}"/>
    <dgm:cxn modelId="{B2FC25FD-4DD7-4FF2-8B12-763197DC45CD}" srcId="{FBC71469-A0B1-4372-A281-4C7062215E94}" destId="{E0EB1A65-786E-434E-8FD2-9D3E8AF65C2F}" srcOrd="0" destOrd="0" parTransId="{660DC3D1-7FD5-4E1A-B7EB-2747507F5BDA}" sibTransId="{E705C7FD-C274-4C7D-9DD8-DB8D5ABBFFE2}"/>
    <dgm:cxn modelId="{B70C1965-CB99-9F4F-AAE5-1A37A3299106}" type="presParOf" srcId="{FC93051D-B784-C14E-B275-16F0B3900604}" destId="{75DC52A4-F6B6-BB4E-963D-C024E1059726}" srcOrd="0" destOrd="0" presId="urn:microsoft.com/office/officeart/2005/8/layout/vList2"/>
    <dgm:cxn modelId="{DE044912-092A-184F-A7C3-0716F7262937}" type="presParOf" srcId="{FC93051D-B784-C14E-B275-16F0B3900604}" destId="{A1089C9C-EC81-A54F-88E4-C9CF9E48E41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BFDBDD">
            <a:alpha val="50968"/>
          </a:srgbClr>
        </a:solidFill>
      </dgm:spPr>
      <dgm:t>
        <a:bodyPr/>
        <a:lstStyle/>
        <a:p>
          <a:pPr algn="ctr"/>
          <a:r>
            <a:rPr lang="en-US" sz="2400" b="1" i="0" dirty="0">
              <a:solidFill>
                <a:schemeClr val="tx1"/>
              </a:solidFill>
              <a:latin typeface="Avenir Next LT Pro" panose="020B0504020202020204" pitchFamily="34" charset="77"/>
              <a:cs typeface="Arial" panose="020B0604020202020204" pitchFamily="34" charset="0"/>
            </a:rPr>
            <a:t>Strongest predictor of future participation/learning intentions is previous participation</a:t>
          </a: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3C17BB5-FFA4-7644-ABB1-4F81E8676305}">
      <dgm:prSet custT="1"/>
      <dgm:spPr/>
      <dgm:t>
        <a:bodyPr/>
        <a:lstStyle/>
        <a:p>
          <a:pPr algn="l">
            <a:buNone/>
          </a:pPr>
          <a:endParaRPr lang="en-US" sz="1800" b="0" i="0" dirty="0">
            <a:solidFill>
              <a:schemeClr val="tx1"/>
            </a:solidFill>
            <a:latin typeface="Avenir Next LT Pro" panose="020B0504020202020204" pitchFamily="34" charset="77"/>
            <a:cs typeface="Arial" panose="020B0604020202020204" pitchFamily="34" charset="0"/>
          </a:endParaRPr>
        </a:p>
      </dgm:t>
    </dgm:pt>
    <dgm:pt modelId="{6EC12700-9DA3-5C4C-9D73-4DAEA776A231}" type="parTrans" cxnId="{F37FD379-EA1F-B44D-914C-01F9E772365F}">
      <dgm:prSet/>
      <dgm:spPr/>
      <dgm:t>
        <a:bodyPr/>
        <a:lstStyle/>
        <a:p>
          <a:endParaRPr lang="en-GB"/>
        </a:p>
      </dgm:t>
    </dgm:pt>
    <dgm:pt modelId="{BA56886B-1EA9-5444-9FCA-E022F6B56DAE}" type="sibTrans" cxnId="{F37FD379-EA1F-B44D-914C-01F9E772365F}">
      <dgm:prSet/>
      <dgm:spPr/>
      <dgm:t>
        <a:bodyPr/>
        <a:lstStyle/>
        <a:p>
          <a:endParaRPr lang="en-GB"/>
        </a:p>
      </dgm:t>
    </dgm:pt>
    <dgm:pt modelId="{02B59BBF-5F1E-404C-AF3A-F0E69995FB77}">
      <dgm:prSet custT="1"/>
      <dgm:spPr/>
      <dgm:t>
        <a:bodyPr/>
        <a:lstStyle/>
        <a:p>
          <a:pPr algn="l"/>
          <a:r>
            <a:rPr lang="en-GB" sz="1800" b="0" i="0" dirty="0">
              <a:effectLst/>
              <a:latin typeface="Avenir Next LT Pro" panose="020B0504020202020204" pitchFamily="34" charset="77"/>
              <a:ea typeface="Aptos" panose="020B0004020202020204" pitchFamily="34" charset="0"/>
              <a:cs typeface="Arial" panose="020B0604020202020204" pitchFamily="34" charset="0"/>
            </a:rPr>
            <a:t>This underlines the cumulative effect of participation</a:t>
          </a:r>
          <a:endParaRPr lang="en-US" sz="1800" b="0" i="0" dirty="0">
            <a:latin typeface="Avenir Next LT Pro" panose="020B0504020202020204" pitchFamily="34" charset="77"/>
            <a:cs typeface="Arial" panose="020B0604020202020204" pitchFamily="34" charset="0"/>
          </a:endParaRPr>
        </a:p>
      </dgm:t>
    </dgm:pt>
    <dgm:pt modelId="{8F3B048D-C7E0-9C42-88DF-CE24C916C3C0}" type="parTrans" cxnId="{747236D6-17A3-2342-A266-6ABCF2A6DF47}">
      <dgm:prSet/>
      <dgm:spPr/>
      <dgm:t>
        <a:bodyPr/>
        <a:lstStyle/>
        <a:p>
          <a:endParaRPr lang="en-GB"/>
        </a:p>
      </dgm:t>
    </dgm:pt>
    <dgm:pt modelId="{A62EE11B-1221-B842-BF1D-F03F19597769}" type="sibTrans" cxnId="{747236D6-17A3-2342-A266-6ABCF2A6DF47}">
      <dgm:prSet/>
      <dgm:spPr/>
      <dgm:t>
        <a:bodyPr/>
        <a:lstStyle/>
        <a:p>
          <a:endParaRPr lang="en-GB"/>
        </a:p>
      </dgm:t>
    </dgm:pt>
    <dgm:pt modelId="{306F05DC-90A5-484D-A427-D75524244EA1}">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A4F9B1D1-8756-DF4C-A912-4B21126D1B1B}" type="parTrans" cxnId="{2E575B50-AA72-AF42-BA37-708A58156125}">
      <dgm:prSet/>
      <dgm:spPr/>
      <dgm:t>
        <a:bodyPr/>
        <a:lstStyle/>
        <a:p>
          <a:endParaRPr lang="en-GB"/>
        </a:p>
      </dgm:t>
    </dgm:pt>
    <dgm:pt modelId="{179FE71F-7ACD-1D4A-8866-68966801A0BC}" type="sibTrans" cxnId="{2E575B50-AA72-AF42-BA37-708A58156125}">
      <dgm:prSet/>
      <dgm:spPr/>
      <dgm:t>
        <a:bodyPr/>
        <a:lstStyle/>
        <a:p>
          <a:endParaRPr lang="en-GB"/>
        </a:p>
      </dgm:t>
    </dgm:pt>
    <dgm:pt modelId="{AB674D41-4FCF-F84F-9DE9-A8C073E3A9F9}">
      <dgm:prSet custT="1"/>
      <dgm:spPr/>
      <dgm:t>
        <a:bodyPr/>
        <a:lstStyle/>
        <a:p>
          <a:pPr algn="l"/>
          <a:r>
            <a:rPr lang="en-GB" sz="1800" b="0" i="0">
              <a:effectLst/>
              <a:latin typeface="Avenir Next LT Pro" panose="020B0504020202020204" pitchFamily="34" charset="77"/>
              <a:ea typeface="Aptos" panose="020B0004020202020204" pitchFamily="34" charset="0"/>
              <a:cs typeface="Arial" panose="020B0604020202020204" pitchFamily="34" charset="0"/>
            </a:rPr>
            <a:t>Those who participated at the time of the survey or in the three years before the data collection point were much more likely to express an interest than non-participants</a:t>
          </a:r>
          <a:endParaRPr lang="en-US" sz="1800" b="0" i="0" dirty="0">
            <a:latin typeface="Avenir Next LT Pro" panose="020B0504020202020204" pitchFamily="34" charset="77"/>
            <a:cs typeface="Arial" panose="020B0604020202020204" pitchFamily="34" charset="0"/>
          </a:endParaRPr>
        </a:p>
      </dgm:t>
    </dgm:pt>
    <dgm:pt modelId="{00B2DB02-0860-5845-8D3A-3ADB665B4093}" type="parTrans" cxnId="{2EC9E1D0-35D0-984A-92EF-88C96C385D09}">
      <dgm:prSet/>
      <dgm:spPr/>
      <dgm:t>
        <a:bodyPr/>
        <a:lstStyle/>
        <a:p>
          <a:endParaRPr lang="en-GB"/>
        </a:p>
      </dgm:t>
    </dgm:pt>
    <dgm:pt modelId="{3CC8330E-B436-FE48-950A-25C7BB6A9CDD}" type="sibTrans" cxnId="{2EC9E1D0-35D0-984A-92EF-88C96C385D09}">
      <dgm:prSet/>
      <dgm:spPr/>
      <dgm:t>
        <a:bodyPr/>
        <a:lstStyle/>
        <a:p>
          <a:endParaRPr lang="en-GB"/>
        </a:p>
      </dgm:t>
    </dgm:pt>
    <dgm:pt modelId="{4963F61F-3855-934F-9B32-558CF92098AD}">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660BFA4A-97EB-1A4E-8E58-4758F6888CEC}" type="parTrans" cxnId="{450B215B-7B4A-A542-AED8-9B9002C2E40C}">
      <dgm:prSet/>
      <dgm:spPr/>
    </dgm:pt>
    <dgm:pt modelId="{998E850F-988E-F241-A16D-911836435D03}" type="sibTrans" cxnId="{450B215B-7B4A-A542-AED8-9B9002C2E40C}">
      <dgm:prSet/>
      <dgm:spPr/>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dgm:presLayoutVars>
          <dgm:chMax val="0"/>
          <dgm:bulletEnabled val="1"/>
        </dgm:presLayoutVars>
      </dgm:prSet>
      <dgm:spPr/>
    </dgm:pt>
    <dgm:pt modelId="{A1089C9C-EC81-A54F-88E4-C9CF9E48E41B}" type="pres">
      <dgm:prSet presAssocID="{E0EB1A65-786E-434E-8FD2-9D3E8AF65C2F}" presName="childText" presStyleLbl="revTx" presStyleIdx="0" presStyleCnt="1">
        <dgm:presLayoutVars>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87F2F230-DC61-8F44-971D-75B1C8B1AA03}" type="presOf" srcId="{63C17BB5-FFA4-7644-ABB1-4F81E8676305}" destId="{A1089C9C-EC81-A54F-88E4-C9CF9E48E41B}" srcOrd="0" destOrd="0" presId="urn:microsoft.com/office/officeart/2005/8/layout/vList2"/>
    <dgm:cxn modelId="{C4EA9F3D-59AF-2C48-AA44-924A04E1F904}" type="presOf" srcId="{02B59BBF-5F1E-404C-AF3A-F0E69995FB77}" destId="{A1089C9C-EC81-A54F-88E4-C9CF9E48E41B}" srcOrd="0" destOrd="1" presId="urn:microsoft.com/office/officeart/2005/8/layout/vList2"/>
    <dgm:cxn modelId="{450B215B-7B4A-A542-AED8-9B9002C2E40C}" srcId="{E0EB1A65-786E-434E-8FD2-9D3E8AF65C2F}" destId="{4963F61F-3855-934F-9B32-558CF92098AD}" srcOrd="4" destOrd="0" parTransId="{660BFA4A-97EB-1A4E-8E58-4758F6888CEC}" sibTransId="{998E850F-988E-F241-A16D-911836435D03}"/>
    <dgm:cxn modelId="{DA210749-5F20-E443-A320-11C052B15244}" type="presOf" srcId="{4963F61F-3855-934F-9B32-558CF92098AD}" destId="{A1089C9C-EC81-A54F-88E4-C9CF9E48E41B}" srcOrd="0" destOrd="4" presId="urn:microsoft.com/office/officeart/2005/8/layout/vList2"/>
    <dgm:cxn modelId="{2E575B50-AA72-AF42-BA37-708A58156125}" srcId="{E0EB1A65-786E-434E-8FD2-9D3E8AF65C2F}" destId="{306F05DC-90A5-484D-A427-D75524244EA1}" srcOrd="2" destOrd="0" parTransId="{A4F9B1D1-8756-DF4C-A912-4B21126D1B1B}" sibTransId="{179FE71F-7ACD-1D4A-8866-68966801A0BC}"/>
    <dgm:cxn modelId="{C0EA1957-634D-F645-9111-B36D9376F598}" type="presOf" srcId="{AB674D41-4FCF-F84F-9DE9-A8C073E3A9F9}" destId="{A1089C9C-EC81-A54F-88E4-C9CF9E48E41B}" srcOrd="0" destOrd="3" presId="urn:microsoft.com/office/officeart/2005/8/layout/vList2"/>
    <dgm:cxn modelId="{F37FD379-EA1F-B44D-914C-01F9E772365F}" srcId="{E0EB1A65-786E-434E-8FD2-9D3E8AF65C2F}" destId="{63C17BB5-FFA4-7644-ABB1-4F81E8676305}" srcOrd="0" destOrd="0" parTransId="{6EC12700-9DA3-5C4C-9D73-4DAEA776A231}" sibTransId="{BA56886B-1EA9-5444-9FCA-E022F6B56DAE}"/>
    <dgm:cxn modelId="{AD608787-E062-2E47-994C-EBC4B993F171}" type="presOf" srcId="{306F05DC-90A5-484D-A427-D75524244EA1}" destId="{A1089C9C-EC81-A54F-88E4-C9CF9E48E41B}" srcOrd="0" destOrd="2" presId="urn:microsoft.com/office/officeart/2005/8/layout/vList2"/>
    <dgm:cxn modelId="{7BE56BCB-EE0B-8442-ADD1-36A9ED46342A}" type="presOf" srcId="{E0EB1A65-786E-434E-8FD2-9D3E8AF65C2F}" destId="{75DC52A4-F6B6-BB4E-963D-C024E1059726}" srcOrd="0" destOrd="0" presId="urn:microsoft.com/office/officeart/2005/8/layout/vList2"/>
    <dgm:cxn modelId="{2EC9E1D0-35D0-984A-92EF-88C96C385D09}" srcId="{E0EB1A65-786E-434E-8FD2-9D3E8AF65C2F}" destId="{AB674D41-4FCF-F84F-9DE9-A8C073E3A9F9}" srcOrd="3" destOrd="0" parTransId="{00B2DB02-0860-5845-8D3A-3ADB665B4093}" sibTransId="{3CC8330E-B436-FE48-950A-25C7BB6A9CDD}"/>
    <dgm:cxn modelId="{747236D6-17A3-2342-A266-6ABCF2A6DF47}" srcId="{E0EB1A65-786E-434E-8FD2-9D3E8AF65C2F}" destId="{02B59BBF-5F1E-404C-AF3A-F0E69995FB77}" srcOrd="1" destOrd="0" parTransId="{8F3B048D-C7E0-9C42-88DF-CE24C916C3C0}" sibTransId="{A62EE11B-1221-B842-BF1D-F03F19597769}"/>
    <dgm:cxn modelId="{B2FC25FD-4DD7-4FF2-8B12-763197DC45CD}" srcId="{FBC71469-A0B1-4372-A281-4C7062215E94}" destId="{E0EB1A65-786E-434E-8FD2-9D3E8AF65C2F}" srcOrd="0" destOrd="0" parTransId="{660DC3D1-7FD5-4E1A-B7EB-2747507F5BDA}" sibTransId="{E705C7FD-C274-4C7D-9DD8-DB8D5ABBFFE2}"/>
    <dgm:cxn modelId="{B70C1965-CB99-9F4F-AAE5-1A37A3299106}" type="presParOf" srcId="{FC93051D-B784-C14E-B275-16F0B3900604}" destId="{75DC52A4-F6B6-BB4E-963D-C024E1059726}" srcOrd="0" destOrd="0" presId="urn:microsoft.com/office/officeart/2005/8/layout/vList2"/>
    <dgm:cxn modelId="{DE044912-092A-184F-A7C3-0716F7262937}" type="presParOf" srcId="{FC93051D-B784-C14E-B275-16F0B3900604}" destId="{A1089C9C-EC81-A54F-88E4-C9CF9E48E41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86B9BD"/>
        </a:solidFill>
      </dgm:spPr>
      <dgm:t>
        <a:bodyPr/>
        <a:lstStyle/>
        <a:p>
          <a:pPr algn="l"/>
          <a:r>
            <a:rPr lang="en-US" sz="2400" b="1" i="0" dirty="0">
              <a:solidFill>
                <a:schemeClr val="tx1"/>
              </a:solidFill>
              <a:latin typeface="Avenir Next LT Pro" panose="020B0504020202020204" pitchFamily="34" charset="77"/>
              <a:cs typeface="Arial" panose="020B0604020202020204" pitchFamily="34" charset="0"/>
            </a:rPr>
            <a:t>More longitudinal research</a:t>
          </a: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023A66BC-5632-454F-9EFD-63C9522E30FB}">
      <dgm:prSet custT="1"/>
      <dgm:spPr/>
      <dgm:t>
        <a:bodyPr/>
        <a:lstStyle/>
        <a:p>
          <a:pPr algn="l"/>
          <a:r>
            <a:rPr lang="en-GB" sz="1800" b="0" i="0" dirty="0">
              <a:effectLst/>
              <a:latin typeface="Avenir Next LT Pro" panose="020B0504020202020204" pitchFamily="34" charset="77"/>
              <a:ea typeface="Aptos" panose="020B0004020202020204" pitchFamily="34" charset="0"/>
              <a:cs typeface="Arial" panose="020B0604020202020204" pitchFamily="34" charset="0"/>
            </a:rPr>
            <a:t>A more rigorous tracking of participants over time will help to reveal benefits of their ALE participation more accurately</a:t>
          </a:r>
          <a:endParaRPr lang="en-US" sz="1800" b="0" i="0" dirty="0">
            <a:latin typeface="Avenir Next LT Pro" panose="020B0504020202020204" pitchFamily="34" charset="77"/>
            <a:cs typeface="Arial" panose="020B0604020202020204" pitchFamily="34" charset="0"/>
          </a:endParaRPr>
        </a:p>
      </dgm:t>
    </dgm:pt>
    <dgm:pt modelId="{003EA478-E982-C044-A8D6-86FAEF62AD34}" type="parTrans" cxnId="{26085CE9-6E1D-884A-A55C-CDB043257152}">
      <dgm:prSet/>
      <dgm:spPr/>
      <dgm:t>
        <a:bodyPr/>
        <a:lstStyle/>
        <a:p>
          <a:endParaRPr lang="en-GB"/>
        </a:p>
      </dgm:t>
    </dgm:pt>
    <dgm:pt modelId="{3C0964B8-3DAA-3941-AB4C-5556B790E4FF}" type="sibTrans" cxnId="{26085CE9-6E1D-884A-A55C-CDB043257152}">
      <dgm:prSet/>
      <dgm:spPr/>
      <dgm:t>
        <a:bodyPr/>
        <a:lstStyle/>
        <a:p>
          <a:endParaRPr lang="en-GB"/>
        </a:p>
      </dgm:t>
    </dgm:pt>
    <dgm:pt modelId="{5BF00ECD-0FBF-1143-BD70-C75D2DCCCA43}">
      <dgm:prSet custT="1"/>
      <dgm:spPr>
        <a:solidFill>
          <a:srgbClr val="86B9BD">
            <a:alpha val="25000"/>
          </a:srgbClr>
        </a:solidFill>
      </dgm:spPr>
      <dgm:t>
        <a:bodyPr/>
        <a:lstStyle/>
        <a:p>
          <a:pPr algn="l"/>
          <a:r>
            <a:rPr lang="en-US" sz="2400" b="1" i="0" dirty="0">
              <a:solidFill>
                <a:schemeClr val="tx1"/>
              </a:solidFill>
              <a:latin typeface="Avenir Next LT Pro" panose="020B0504020202020204" pitchFamily="34" charset="77"/>
              <a:cs typeface="Arial" panose="020B0604020202020204" pitchFamily="34" charset="0"/>
            </a:rPr>
            <a:t>Alternative approaches to data collection</a:t>
          </a:r>
        </a:p>
      </dgm:t>
    </dgm:pt>
    <dgm:pt modelId="{6D16B49C-4A47-3742-9759-A15C2061A292}" type="parTrans" cxnId="{21F53610-BF36-194A-9AAA-447372189A78}">
      <dgm:prSet/>
      <dgm:spPr/>
      <dgm:t>
        <a:bodyPr/>
        <a:lstStyle/>
        <a:p>
          <a:endParaRPr lang="en-GB"/>
        </a:p>
      </dgm:t>
    </dgm:pt>
    <dgm:pt modelId="{1D3655B4-75DE-7748-AEF3-3BE04057BF99}" type="sibTrans" cxnId="{21F53610-BF36-194A-9AAA-447372189A78}">
      <dgm:prSet/>
      <dgm:spPr/>
      <dgm:t>
        <a:bodyPr/>
        <a:lstStyle/>
        <a:p>
          <a:endParaRPr lang="en-GB"/>
        </a:p>
      </dgm:t>
    </dgm:pt>
    <dgm:pt modelId="{D935A75A-40B1-1B4F-ABE5-E5DCF8AFD536}">
      <dgm:prSet custT="1"/>
      <dgm:spPr/>
      <dgm:t>
        <a:bodyPr/>
        <a:lstStyle/>
        <a:p>
          <a:pPr algn="l"/>
          <a:r>
            <a:rPr lang="en-GB" sz="1800" b="0" i="0" dirty="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Combine quantitative &amp; qualitative </a:t>
          </a:r>
          <a:r>
            <a:rPr lang="en-GB" sz="1800" b="0" i="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methods to </a:t>
          </a:r>
          <a:r>
            <a:rPr lang="en-GB" sz="1800" b="0" i="0" dirty="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go beyond ‘listing’ of barriers, benefits, motivations to delve deeper into nuances</a:t>
          </a:r>
          <a:endParaRPr lang="en-US" sz="1800" b="0" i="0" dirty="0">
            <a:solidFill>
              <a:schemeClr val="tx1"/>
            </a:solidFill>
            <a:latin typeface="Avenir Next LT Pro" panose="020B0504020202020204" pitchFamily="34" charset="77"/>
            <a:cs typeface="Arial" panose="020B0604020202020204" pitchFamily="34" charset="0"/>
          </a:endParaRPr>
        </a:p>
      </dgm:t>
    </dgm:pt>
    <dgm:pt modelId="{66F45669-83FF-284F-A1D8-4979726B3789}" type="parTrans" cxnId="{8E37E1D3-781E-EB4D-95B6-B0D962291F2D}">
      <dgm:prSet/>
      <dgm:spPr/>
      <dgm:t>
        <a:bodyPr/>
        <a:lstStyle/>
        <a:p>
          <a:endParaRPr lang="en-GB"/>
        </a:p>
      </dgm:t>
    </dgm:pt>
    <dgm:pt modelId="{9A11758C-7BB7-DB47-93AE-14DB341BC2AB}" type="sibTrans" cxnId="{8E37E1D3-781E-EB4D-95B6-B0D962291F2D}">
      <dgm:prSet/>
      <dgm:spPr/>
      <dgm:t>
        <a:bodyPr/>
        <a:lstStyle/>
        <a:p>
          <a:endParaRPr lang="en-GB"/>
        </a:p>
      </dgm:t>
    </dgm:pt>
    <dgm:pt modelId="{9F99CDFC-2A1D-704E-9585-4D2FB9ADB770}">
      <dgm:prSet custT="1"/>
      <dgm:spPr/>
      <dgm:t>
        <a:bodyPr/>
        <a:lstStyle/>
        <a:p>
          <a:pPr algn="l"/>
          <a:r>
            <a:rPr lang="en-GB" sz="1800" b="0" i="0" dirty="0">
              <a:effectLst/>
              <a:latin typeface="Avenir Next LT Pro" panose="020B0504020202020204" pitchFamily="34" charset="77"/>
              <a:ea typeface="Aptos" panose="020B0004020202020204" pitchFamily="34" charset="0"/>
              <a:cs typeface="Arial" panose="020B0604020202020204" pitchFamily="34" charset="0"/>
            </a:rPr>
            <a:t>Tracking whether involuntary participation leads to satisfactory learning outcomes</a:t>
          </a:r>
          <a:endParaRPr lang="en-US" sz="1800" b="0" i="0" dirty="0">
            <a:latin typeface="Avenir Next LT Pro" panose="020B0504020202020204" pitchFamily="34" charset="77"/>
            <a:cs typeface="Arial" panose="020B0604020202020204" pitchFamily="34" charset="0"/>
          </a:endParaRPr>
        </a:p>
      </dgm:t>
    </dgm:pt>
    <dgm:pt modelId="{851DD695-43F6-AA4A-9F1A-366822F48524}" type="parTrans" cxnId="{3CE3356A-B0D9-A74E-814A-A5A9A9037A31}">
      <dgm:prSet/>
      <dgm:spPr/>
      <dgm:t>
        <a:bodyPr/>
        <a:lstStyle/>
        <a:p>
          <a:endParaRPr lang="en-GB"/>
        </a:p>
      </dgm:t>
    </dgm:pt>
    <dgm:pt modelId="{7E094D98-5F55-F846-B933-38241E268923}" type="sibTrans" cxnId="{3CE3356A-B0D9-A74E-814A-A5A9A9037A31}">
      <dgm:prSet/>
      <dgm:spPr/>
      <dgm:t>
        <a:bodyPr/>
        <a:lstStyle/>
        <a:p>
          <a:endParaRPr lang="en-GB"/>
        </a:p>
      </dgm:t>
    </dgm:pt>
    <dgm:pt modelId="{87824C2C-9BF7-6341-943C-262E35970776}">
      <dgm:prSet custT="1"/>
      <dgm:spPr/>
      <dgm:t>
        <a:bodyPr/>
        <a:lstStyle/>
        <a:p>
          <a:pPr algn="l"/>
          <a:r>
            <a:rPr lang="en-US" sz="1800" b="0" i="0" dirty="0">
              <a:latin typeface="Avenir Next LT Pro" panose="020B0504020202020204" pitchFamily="34" charset="77"/>
              <a:cs typeface="Arial" panose="020B0604020202020204" pitchFamily="34" charset="0"/>
            </a:rPr>
            <a:t>Evaluate initiatives such as Devolved Skills Funding and Lifelong Learning Entitlement</a:t>
          </a:r>
        </a:p>
      </dgm:t>
    </dgm:pt>
    <dgm:pt modelId="{7B3DE567-05F5-174C-ADBA-1C6D75AF17D4}" type="parTrans" cxnId="{AA27B4C2-1130-A441-BEFD-B7B02B919D3E}">
      <dgm:prSet/>
      <dgm:spPr/>
      <dgm:t>
        <a:bodyPr/>
        <a:lstStyle/>
        <a:p>
          <a:endParaRPr lang="en-GB"/>
        </a:p>
      </dgm:t>
    </dgm:pt>
    <dgm:pt modelId="{F0F63881-965E-8A4D-A719-47805C3C4001}" type="sibTrans" cxnId="{AA27B4C2-1130-A441-BEFD-B7B02B919D3E}">
      <dgm:prSet/>
      <dgm:spPr/>
      <dgm:t>
        <a:bodyPr/>
        <a:lstStyle/>
        <a:p>
          <a:endParaRPr lang="en-GB"/>
        </a:p>
      </dgm:t>
    </dgm:pt>
    <dgm:pt modelId="{C88FE35B-AA33-9B40-9D6C-41B44F391BD3}">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A32AEDF0-A082-1A45-989E-F90C9D0AAC26}" type="parTrans" cxnId="{6DA99135-1C3A-B34A-A54F-42AB448C68CF}">
      <dgm:prSet/>
      <dgm:spPr/>
      <dgm:t>
        <a:bodyPr/>
        <a:lstStyle/>
        <a:p>
          <a:endParaRPr lang="en-GB"/>
        </a:p>
      </dgm:t>
    </dgm:pt>
    <dgm:pt modelId="{1FCCF64F-3618-534A-9D42-80AC424EC45A}" type="sibTrans" cxnId="{6DA99135-1C3A-B34A-A54F-42AB448C68CF}">
      <dgm:prSet/>
      <dgm:spPr/>
      <dgm:t>
        <a:bodyPr/>
        <a:lstStyle/>
        <a:p>
          <a:endParaRPr lang="en-GB"/>
        </a:p>
      </dgm:t>
    </dgm:pt>
    <dgm:pt modelId="{9E6F2531-1E58-F349-92B4-70B7620B3809}">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89E775F6-B326-2B40-A55A-890BE1B33818}" type="parTrans" cxnId="{AFD64DA6-19E8-2440-BCFF-0C29D7FCBDC2}">
      <dgm:prSet/>
      <dgm:spPr/>
      <dgm:t>
        <a:bodyPr/>
        <a:lstStyle/>
        <a:p>
          <a:endParaRPr lang="en-GB"/>
        </a:p>
      </dgm:t>
    </dgm:pt>
    <dgm:pt modelId="{4CBEC305-79AF-7340-8763-1DB748808841}" type="sibTrans" cxnId="{AFD64DA6-19E8-2440-BCFF-0C29D7FCBDC2}">
      <dgm:prSet/>
      <dgm:spPr/>
      <dgm:t>
        <a:bodyPr/>
        <a:lstStyle/>
        <a:p>
          <a:endParaRPr lang="en-GB"/>
        </a:p>
      </dgm:t>
    </dgm:pt>
    <dgm:pt modelId="{46B11D41-8BD1-8441-8296-328A2A699A37}">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D7903654-5C30-404B-8069-D3541D96A061}" type="parTrans" cxnId="{A8B0079A-820C-3D44-844E-E250FD41E5A2}">
      <dgm:prSet/>
      <dgm:spPr/>
      <dgm:t>
        <a:bodyPr/>
        <a:lstStyle/>
        <a:p>
          <a:endParaRPr lang="en-GB"/>
        </a:p>
      </dgm:t>
    </dgm:pt>
    <dgm:pt modelId="{17ED1EB5-7BDA-C04C-9022-AAEE72B55E54}" type="sibTrans" cxnId="{A8B0079A-820C-3D44-844E-E250FD41E5A2}">
      <dgm:prSet/>
      <dgm:spPr/>
      <dgm:t>
        <a:bodyPr/>
        <a:lstStyle/>
        <a:p>
          <a:endParaRPr lang="en-GB"/>
        </a:p>
      </dgm:t>
    </dgm:pt>
    <dgm:pt modelId="{E7C1A298-6CC4-C94C-AA2A-429DD39A4B7A}">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2DF7623A-9D83-724A-BCC8-108C13709F37}" type="parTrans" cxnId="{6958F884-0183-8243-80BF-A5180CB1D3A2}">
      <dgm:prSet/>
      <dgm:spPr/>
      <dgm:t>
        <a:bodyPr/>
        <a:lstStyle/>
        <a:p>
          <a:endParaRPr lang="en-GB"/>
        </a:p>
      </dgm:t>
    </dgm:pt>
    <dgm:pt modelId="{B139E829-0144-6748-AF2D-91C4480B452D}" type="sibTrans" cxnId="{6958F884-0183-8243-80BF-A5180CB1D3A2}">
      <dgm:prSet/>
      <dgm:spPr/>
      <dgm:t>
        <a:bodyPr/>
        <a:lstStyle/>
        <a:p>
          <a:endParaRPr lang="en-GB"/>
        </a:p>
      </dgm:t>
    </dgm:pt>
    <dgm:pt modelId="{A2EE39A8-D99C-584C-8B84-70192E0E7255}">
      <dgm:prSet custT="1"/>
      <dgm:spPr/>
      <dgm:t>
        <a:bodyPr/>
        <a:lstStyle/>
        <a:p>
          <a:pPr algn="l"/>
          <a:endParaRPr lang="en-US" sz="1800" b="0" i="0" dirty="0">
            <a:latin typeface="Avenir Next LT Pro" panose="020B0504020202020204" pitchFamily="34" charset="77"/>
            <a:cs typeface="Arial" panose="020B0604020202020204" pitchFamily="34" charset="0"/>
          </a:endParaRPr>
        </a:p>
      </dgm:t>
    </dgm:pt>
    <dgm:pt modelId="{1439E5EE-F2D6-9546-A050-59C15AE8B57A}" type="parTrans" cxnId="{5CF905F2-9CA4-2744-AD30-AE55FA70B5DE}">
      <dgm:prSet/>
      <dgm:spPr/>
      <dgm:t>
        <a:bodyPr/>
        <a:lstStyle/>
        <a:p>
          <a:endParaRPr lang="en-GB"/>
        </a:p>
      </dgm:t>
    </dgm:pt>
    <dgm:pt modelId="{FE6EC0DE-F5CD-F744-B742-173AF7F33F1E}" type="sibTrans" cxnId="{5CF905F2-9CA4-2744-AD30-AE55FA70B5DE}">
      <dgm:prSet/>
      <dgm:spPr/>
      <dgm:t>
        <a:bodyPr/>
        <a:lstStyle/>
        <a:p>
          <a:endParaRPr lang="en-GB"/>
        </a:p>
      </dgm:t>
    </dgm:pt>
    <dgm:pt modelId="{1F084AD3-447D-3843-8336-583D37FC3B1E}">
      <dgm:prSet custT="1"/>
      <dgm:spPr/>
      <dgm:t>
        <a:bodyPr/>
        <a:lstStyle/>
        <a:p>
          <a:pPr algn="l"/>
          <a:r>
            <a:rPr lang="en-US" sz="1800" b="0" i="0" dirty="0" err="1">
              <a:solidFill>
                <a:schemeClr val="tx1"/>
              </a:solidFill>
              <a:latin typeface="Avenir Next LT Pro" panose="020B0504020202020204" pitchFamily="34" charset="77"/>
              <a:cs typeface="Arial" panose="020B0604020202020204" pitchFamily="34" charset="0"/>
            </a:rPr>
            <a:t>Maximise</a:t>
          </a:r>
          <a:r>
            <a:rPr lang="en-US" sz="1800" b="0" i="0" dirty="0">
              <a:solidFill>
                <a:schemeClr val="tx1"/>
              </a:solidFill>
              <a:latin typeface="Avenir Next LT Pro" panose="020B0504020202020204" pitchFamily="34" charset="77"/>
              <a:cs typeface="Arial" panose="020B0604020202020204" pitchFamily="34" charset="0"/>
            </a:rPr>
            <a:t> usage of existing databases (e.g. </a:t>
          </a:r>
          <a:r>
            <a:rPr lang="en-US" sz="1800" b="0" i="0" dirty="0" err="1">
              <a:solidFill>
                <a:schemeClr val="tx1"/>
              </a:solidFill>
              <a:latin typeface="Avenir Next LT Pro" panose="020B0504020202020204" pitchFamily="34" charset="77"/>
              <a:cs typeface="Arial" panose="020B0604020202020204" pitchFamily="34" charset="0"/>
            </a:rPr>
            <a:t>Labour</a:t>
          </a:r>
          <a:r>
            <a:rPr lang="en-US" sz="1800" b="0" i="0" dirty="0">
              <a:solidFill>
                <a:schemeClr val="tx1"/>
              </a:solidFill>
              <a:latin typeface="Avenir Next LT Pro" panose="020B0504020202020204" pitchFamily="34" charset="77"/>
              <a:cs typeface="Arial" panose="020B0604020202020204" pitchFamily="34" charset="0"/>
            </a:rPr>
            <a:t> Force Survey) to provide more robust insights on the regional variation in ALE participation over time</a:t>
          </a:r>
        </a:p>
      </dgm:t>
    </dgm:pt>
    <dgm:pt modelId="{2CCF91A0-F592-0946-8AC4-4832C834C77F}" type="parTrans" cxnId="{8EF620AB-5F68-FE49-9E9F-C55F509792C9}">
      <dgm:prSet/>
      <dgm:spPr/>
    </dgm:pt>
    <dgm:pt modelId="{D0D99B45-325C-3E40-A10E-89264A9EE94B}" type="sibTrans" cxnId="{8EF620AB-5F68-FE49-9E9F-C55F509792C9}">
      <dgm:prSet/>
      <dgm:spPr/>
    </dgm:pt>
    <dgm:pt modelId="{0872A91D-7121-F344-ADAD-309A633E107A}">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60F98D65-4186-B745-A47C-1925C2C79B4F}" type="parTrans" cxnId="{576F9EB0-BAF2-7D43-AA0F-70CB666C16A6}">
      <dgm:prSet/>
      <dgm:spPr/>
    </dgm:pt>
    <dgm:pt modelId="{E7B4B931-CA2F-9448-9161-755C8031B23C}" type="sibTrans" cxnId="{576F9EB0-BAF2-7D43-AA0F-70CB666C16A6}">
      <dgm:prSet/>
      <dgm:spPr/>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2">
        <dgm:presLayoutVars>
          <dgm:chMax val="0"/>
          <dgm:bulletEnabled val="1"/>
        </dgm:presLayoutVars>
      </dgm:prSet>
      <dgm:spPr/>
    </dgm:pt>
    <dgm:pt modelId="{A1089C9C-EC81-A54F-88E4-C9CF9E48E41B}" type="pres">
      <dgm:prSet presAssocID="{E0EB1A65-786E-434E-8FD2-9D3E8AF65C2F}" presName="childText" presStyleLbl="revTx" presStyleIdx="0" presStyleCnt="2">
        <dgm:presLayoutVars>
          <dgm:bulletEnabled val="1"/>
        </dgm:presLayoutVars>
      </dgm:prSet>
      <dgm:spPr/>
    </dgm:pt>
    <dgm:pt modelId="{F2806F0F-0F76-C14F-B176-04C85B1843A6}" type="pres">
      <dgm:prSet presAssocID="{5BF00ECD-0FBF-1143-BD70-C75D2DCCCA43}" presName="parentText" presStyleLbl="node1" presStyleIdx="1" presStyleCnt="2">
        <dgm:presLayoutVars>
          <dgm:chMax val="0"/>
          <dgm:bulletEnabled val="1"/>
        </dgm:presLayoutVars>
      </dgm:prSet>
      <dgm:spPr/>
    </dgm:pt>
    <dgm:pt modelId="{B20E42C3-1D5E-414B-A117-1CBA6801F983}" type="pres">
      <dgm:prSet presAssocID="{5BF00ECD-0FBF-1143-BD70-C75D2DCCCA43}" presName="childText" presStyleLbl="revTx" presStyleIdx="1" presStyleCnt="2">
        <dgm:presLayoutVars>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21F53610-BF36-194A-9AAA-447372189A78}" srcId="{FBC71469-A0B1-4372-A281-4C7062215E94}" destId="{5BF00ECD-0FBF-1143-BD70-C75D2DCCCA43}" srcOrd="1" destOrd="0" parTransId="{6D16B49C-4A47-3742-9759-A15C2061A292}" sibTransId="{1D3655B4-75DE-7748-AEF3-3BE04057BF99}"/>
    <dgm:cxn modelId="{E6271713-673F-1D49-AD93-19F45A0C0200}" type="presOf" srcId="{E0EB1A65-786E-434E-8FD2-9D3E8AF65C2F}" destId="{75DC52A4-F6B6-BB4E-963D-C024E1059726}" srcOrd="0" destOrd="0" presId="urn:microsoft.com/office/officeart/2005/8/layout/vList2"/>
    <dgm:cxn modelId="{6D9D4D1C-64B4-484D-B9A3-5D00EF42972E}" type="presOf" srcId="{0872A91D-7121-F344-ADAD-309A633E107A}" destId="{B20E42C3-1D5E-414B-A117-1CBA6801F983}" srcOrd="0" destOrd="2" presId="urn:microsoft.com/office/officeart/2005/8/layout/vList2"/>
    <dgm:cxn modelId="{2AADD62B-3C4F-A148-AE27-EAAA268781E9}" type="presOf" srcId="{9E6F2531-1E58-F349-92B4-70B7620B3809}" destId="{A1089C9C-EC81-A54F-88E4-C9CF9E48E41B}" srcOrd="0" destOrd="2" presId="urn:microsoft.com/office/officeart/2005/8/layout/vList2"/>
    <dgm:cxn modelId="{0D335934-1B43-DD41-A89C-767FC38BAD9C}" type="presOf" srcId="{46B11D41-8BD1-8441-8296-328A2A699A37}" destId="{A1089C9C-EC81-A54F-88E4-C9CF9E48E41B}" srcOrd="0" destOrd="4" presId="urn:microsoft.com/office/officeart/2005/8/layout/vList2"/>
    <dgm:cxn modelId="{5AD84B35-DCF9-8342-89C1-1D0CCDE93FDC}" type="presOf" srcId="{A2EE39A8-D99C-584C-8B84-70192E0E7255}" destId="{A1089C9C-EC81-A54F-88E4-C9CF9E48E41B}" srcOrd="0" destOrd="6" presId="urn:microsoft.com/office/officeart/2005/8/layout/vList2"/>
    <dgm:cxn modelId="{6DA99135-1C3A-B34A-A54F-42AB448C68CF}" srcId="{E0EB1A65-786E-434E-8FD2-9D3E8AF65C2F}" destId="{C88FE35B-AA33-9B40-9D6C-41B44F391BD3}" srcOrd="0" destOrd="0" parTransId="{A32AEDF0-A082-1A45-989E-F90C9D0AAC26}" sibTransId="{1FCCF64F-3618-534A-9D42-80AC424EC45A}"/>
    <dgm:cxn modelId="{3CE3356A-B0D9-A74E-814A-A5A9A9037A31}" srcId="{E0EB1A65-786E-434E-8FD2-9D3E8AF65C2F}" destId="{9F99CDFC-2A1D-704E-9585-4D2FB9ADB770}" srcOrd="3" destOrd="0" parTransId="{851DD695-43F6-AA4A-9F1A-366822F48524}" sibTransId="{7E094D98-5F55-F846-B933-38241E268923}"/>
    <dgm:cxn modelId="{F5ABC182-738E-A941-83B6-2EAFBA4C3718}" type="presOf" srcId="{1F084AD3-447D-3843-8336-583D37FC3B1E}" destId="{B20E42C3-1D5E-414B-A117-1CBA6801F983}" srcOrd="0" destOrd="3" presId="urn:microsoft.com/office/officeart/2005/8/layout/vList2"/>
    <dgm:cxn modelId="{E9BCC484-B950-E34A-8C75-15F750D560AE}" type="presOf" srcId="{E7C1A298-6CC4-C94C-AA2A-429DD39A4B7A}" destId="{B20E42C3-1D5E-414B-A117-1CBA6801F983}" srcOrd="0" destOrd="0" presId="urn:microsoft.com/office/officeart/2005/8/layout/vList2"/>
    <dgm:cxn modelId="{6958F884-0183-8243-80BF-A5180CB1D3A2}" srcId="{5BF00ECD-0FBF-1143-BD70-C75D2DCCCA43}" destId="{E7C1A298-6CC4-C94C-AA2A-429DD39A4B7A}" srcOrd="0" destOrd="0" parTransId="{2DF7623A-9D83-724A-BCC8-108C13709F37}" sibTransId="{B139E829-0144-6748-AF2D-91C4480B452D}"/>
    <dgm:cxn modelId="{30487E95-666B-9944-866F-FFEAE50BCFCB}" type="presOf" srcId="{D935A75A-40B1-1B4F-ABE5-E5DCF8AFD536}" destId="{B20E42C3-1D5E-414B-A117-1CBA6801F983}" srcOrd="0" destOrd="1" presId="urn:microsoft.com/office/officeart/2005/8/layout/vList2"/>
    <dgm:cxn modelId="{A8B0079A-820C-3D44-844E-E250FD41E5A2}" srcId="{E0EB1A65-786E-434E-8FD2-9D3E8AF65C2F}" destId="{46B11D41-8BD1-8441-8296-328A2A699A37}" srcOrd="4" destOrd="0" parTransId="{D7903654-5C30-404B-8069-D3541D96A061}" sibTransId="{17ED1EB5-7BDA-C04C-9022-AAEE72B55E54}"/>
    <dgm:cxn modelId="{AFD64DA6-19E8-2440-BCFF-0C29D7FCBDC2}" srcId="{E0EB1A65-786E-434E-8FD2-9D3E8AF65C2F}" destId="{9E6F2531-1E58-F349-92B4-70B7620B3809}" srcOrd="2" destOrd="0" parTransId="{89E775F6-B326-2B40-A55A-890BE1B33818}" sibTransId="{4CBEC305-79AF-7340-8763-1DB748808841}"/>
    <dgm:cxn modelId="{8EF620AB-5F68-FE49-9E9F-C55F509792C9}" srcId="{5BF00ECD-0FBF-1143-BD70-C75D2DCCCA43}" destId="{1F084AD3-447D-3843-8336-583D37FC3B1E}" srcOrd="3" destOrd="0" parTransId="{2CCF91A0-F592-0946-8AC4-4832C834C77F}" sibTransId="{D0D99B45-325C-3E40-A10E-89264A9EE94B}"/>
    <dgm:cxn modelId="{576F9EB0-BAF2-7D43-AA0F-70CB666C16A6}" srcId="{5BF00ECD-0FBF-1143-BD70-C75D2DCCCA43}" destId="{0872A91D-7121-F344-ADAD-309A633E107A}" srcOrd="2" destOrd="0" parTransId="{60F98D65-4186-B745-A47C-1925C2C79B4F}" sibTransId="{E7B4B931-CA2F-9448-9161-755C8031B23C}"/>
    <dgm:cxn modelId="{AA27B4C2-1130-A441-BEFD-B7B02B919D3E}" srcId="{E0EB1A65-786E-434E-8FD2-9D3E8AF65C2F}" destId="{87824C2C-9BF7-6341-943C-262E35970776}" srcOrd="5" destOrd="0" parTransId="{7B3DE567-05F5-174C-ADBA-1C6D75AF17D4}" sibTransId="{F0F63881-965E-8A4D-A719-47805C3C4001}"/>
    <dgm:cxn modelId="{965217CC-C661-5544-9C0C-09BAC031CCF5}" type="presOf" srcId="{87824C2C-9BF7-6341-943C-262E35970776}" destId="{A1089C9C-EC81-A54F-88E4-C9CF9E48E41B}" srcOrd="0" destOrd="5" presId="urn:microsoft.com/office/officeart/2005/8/layout/vList2"/>
    <dgm:cxn modelId="{8E37E1D3-781E-EB4D-95B6-B0D962291F2D}" srcId="{5BF00ECD-0FBF-1143-BD70-C75D2DCCCA43}" destId="{D935A75A-40B1-1B4F-ABE5-E5DCF8AFD536}" srcOrd="1" destOrd="0" parTransId="{66F45669-83FF-284F-A1D8-4979726B3789}" sibTransId="{9A11758C-7BB7-DB47-93AE-14DB341BC2AB}"/>
    <dgm:cxn modelId="{EC0828D6-A57E-FB4D-8110-D00AE3EED7A2}" type="presOf" srcId="{C88FE35B-AA33-9B40-9D6C-41B44F391BD3}" destId="{A1089C9C-EC81-A54F-88E4-C9CF9E48E41B}" srcOrd="0" destOrd="0" presId="urn:microsoft.com/office/officeart/2005/8/layout/vList2"/>
    <dgm:cxn modelId="{770195D8-580C-6A4F-BA7B-A3FF0961369C}" type="presOf" srcId="{5BF00ECD-0FBF-1143-BD70-C75D2DCCCA43}" destId="{F2806F0F-0F76-C14F-B176-04C85B1843A6}" srcOrd="0" destOrd="0" presId="urn:microsoft.com/office/officeart/2005/8/layout/vList2"/>
    <dgm:cxn modelId="{5BF1EBE8-3095-B740-9587-07676AEC8289}" type="presOf" srcId="{023A66BC-5632-454F-9EFD-63C9522E30FB}" destId="{A1089C9C-EC81-A54F-88E4-C9CF9E48E41B}" srcOrd="0" destOrd="1" presId="urn:microsoft.com/office/officeart/2005/8/layout/vList2"/>
    <dgm:cxn modelId="{26085CE9-6E1D-884A-A55C-CDB043257152}" srcId="{E0EB1A65-786E-434E-8FD2-9D3E8AF65C2F}" destId="{023A66BC-5632-454F-9EFD-63C9522E30FB}" srcOrd="1" destOrd="0" parTransId="{003EA478-E982-C044-A8D6-86FAEF62AD34}" sibTransId="{3C0964B8-3DAA-3941-AB4C-5556B790E4FF}"/>
    <dgm:cxn modelId="{6B0B76EA-9348-ED42-9713-59D023BF9667}" type="presOf" srcId="{9F99CDFC-2A1D-704E-9585-4D2FB9ADB770}" destId="{A1089C9C-EC81-A54F-88E4-C9CF9E48E41B}" srcOrd="0" destOrd="3" presId="urn:microsoft.com/office/officeart/2005/8/layout/vList2"/>
    <dgm:cxn modelId="{5CF905F2-9CA4-2744-AD30-AE55FA70B5DE}" srcId="{E0EB1A65-786E-434E-8FD2-9D3E8AF65C2F}" destId="{A2EE39A8-D99C-584C-8B84-70192E0E7255}" srcOrd="6" destOrd="0" parTransId="{1439E5EE-F2D6-9546-A050-59C15AE8B57A}" sibTransId="{FE6EC0DE-F5CD-F744-B742-173AF7F33F1E}"/>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 modelId="{19F257F6-FCD8-B84E-AB0A-0A0DCFD62CF2}" type="presParOf" srcId="{FC93051D-B784-C14E-B275-16F0B3900604}" destId="{A1089C9C-EC81-A54F-88E4-C9CF9E48E41B}" srcOrd="1" destOrd="0" presId="urn:microsoft.com/office/officeart/2005/8/layout/vList2"/>
    <dgm:cxn modelId="{3C1E1D84-A5B2-7340-9E47-6063F6FB1F07}" type="presParOf" srcId="{FC93051D-B784-C14E-B275-16F0B3900604}" destId="{F2806F0F-0F76-C14F-B176-04C85B1843A6}" srcOrd="2" destOrd="0" presId="urn:microsoft.com/office/officeart/2005/8/layout/vList2"/>
    <dgm:cxn modelId="{B9B3C67E-8384-7D48-8D55-6C31D3F99480}" type="presParOf" srcId="{FC93051D-B784-C14E-B275-16F0B3900604}" destId="{B20E42C3-1D5E-414B-A117-1CBA6801F98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86B9BD"/>
        </a:solidFill>
      </dgm:spPr>
      <dgm:t>
        <a:bodyPr/>
        <a:lstStyle/>
        <a:p>
          <a:pPr algn="l"/>
          <a:r>
            <a:rPr lang="en-US" sz="2400" b="1" i="0" dirty="0">
              <a:solidFill>
                <a:schemeClr val="tx1"/>
              </a:solidFill>
              <a:latin typeface="Avenir Next LT Pro" panose="020B0504020202020204" pitchFamily="34" charset="77"/>
              <a:cs typeface="Arial" panose="020B0604020202020204" pitchFamily="34" charset="0"/>
            </a:rPr>
            <a:t>Address cost and time barriers/challenges </a:t>
          </a: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5BF00ECD-0FBF-1143-BD70-C75D2DCCCA43}">
      <dgm:prSet custT="1"/>
      <dgm:spPr>
        <a:solidFill>
          <a:srgbClr val="86B9BD">
            <a:alpha val="25000"/>
          </a:srgbClr>
        </a:solidFill>
      </dgm:spPr>
      <dgm:t>
        <a:bodyPr/>
        <a:lstStyle/>
        <a:p>
          <a:pPr algn="l"/>
          <a:r>
            <a:rPr lang="en-US" sz="2400" b="1" i="0" dirty="0">
              <a:solidFill>
                <a:schemeClr val="tx1"/>
              </a:solidFill>
              <a:latin typeface="Avenir Next LT Pro" panose="020B0504020202020204" pitchFamily="34" charset="77"/>
              <a:cs typeface="Arial" panose="020B0604020202020204" pitchFamily="34" charset="0"/>
            </a:rPr>
            <a:t>Address stubborn inequalities in ALE participation</a:t>
          </a:r>
        </a:p>
      </dgm:t>
    </dgm:pt>
    <dgm:pt modelId="{6D16B49C-4A47-3742-9759-A15C2061A292}" type="parTrans" cxnId="{21F53610-BF36-194A-9AAA-447372189A78}">
      <dgm:prSet/>
      <dgm:spPr/>
      <dgm:t>
        <a:bodyPr/>
        <a:lstStyle/>
        <a:p>
          <a:endParaRPr lang="en-GB"/>
        </a:p>
      </dgm:t>
    </dgm:pt>
    <dgm:pt modelId="{1D3655B4-75DE-7748-AEF3-3BE04057BF99}" type="sibTrans" cxnId="{21F53610-BF36-194A-9AAA-447372189A78}">
      <dgm:prSet/>
      <dgm:spPr/>
      <dgm:t>
        <a:bodyPr/>
        <a:lstStyle/>
        <a:p>
          <a:endParaRPr lang="en-GB"/>
        </a:p>
      </dgm:t>
    </dgm:pt>
    <dgm:pt modelId="{C88FE35B-AA33-9B40-9D6C-41B44F391BD3}">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A32AEDF0-A082-1A45-989E-F90C9D0AAC26}" type="parTrans" cxnId="{6DA99135-1C3A-B34A-A54F-42AB448C68CF}">
      <dgm:prSet/>
      <dgm:spPr/>
      <dgm:t>
        <a:bodyPr/>
        <a:lstStyle/>
        <a:p>
          <a:endParaRPr lang="en-GB"/>
        </a:p>
      </dgm:t>
    </dgm:pt>
    <dgm:pt modelId="{1FCCF64F-3618-534A-9D42-80AC424EC45A}" type="sibTrans" cxnId="{6DA99135-1C3A-B34A-A54F-42AB448C68CF}">
      <dgm:prSet/>
      <dgm:spPr/>
      <dgm:t>
        <a:bodyPr/>
        <a:lstStyle/>
        <a:p>
          <a:endParaRPr lang="en-GB"/>
        </a:p>
      </dgm:t>
    </dgm:pt>
    <dgm:pt modelId="{E7C1A298-6CC4-C94C-AA2A-429DD39A4B7A}">
      <dgm:prSet custT="1"/>
      <dgm:spPr/>
      <dgm:t>
        <a:bodyPr/>
        <a:lstStyle/>
        <a:p>
          <a:pPr algn="l">
            <a:buNone/>
          </a:pPr>
          <a:endParaRPr lang="en-US" sz="1800" b="0" i="0" dirty="0">
            <a:solidFill>
              <a:schemeClr val="tx1"/>
            </a:solidFill>
            <a:latin typeface="Avenir Next LT Pro" panose="020B0504020202020204" pitchFamily="34" charset="77"/>
            <a:cs typeface="Arial" panose="020B0604020202020204" pitchFamily="34" charset="0"/>
          </a:endParaRPr>
        </a:p>
      </dgm:t>
    </dgm:pt>
    <dgm:pt modelId="{2DF7623A-9D83-724A-BCC8-108C13709F37}" type="parTrans" cxnId="{6958F884-0183-8243-80BF-A5180CB1D3A2}">
      <dgm:prSet/>
      <dgm:spPr/>
      <dgm:t>
        <a:bodyPr/>
        <a:lstStyle/>
        <a:p>
          <a:endParaRPr lang="en-GB"/>
        </a:p>
      </dgm:t>
    </dgm:pt>
    <dgm:pt modelId="{B139E829-0144-6748-AF2D-91C4480B452D}" type="sibTrans" cxnId="{6958F884-0183-8243-80BF-A5180CB1D3A2}">
      <dgm:prSet/>
      <dgm:spPr/>
      <dgm:t>
        <a:bodyPr/>
        <a:lstStyle/>
        <a:p>
          <a:endParaRPr lang="en-GB"/>
        </a:p>
      </dgm:t>
    </dgm:pt>
    <dgm:pt modelId="{023A66BC-5632-454F-9EFD-63C9522E30FB}">
      <dgm:prSet custT="1"/>
      <dgm:spPr/>
      <dgm:t>
        <a:bodyPr/>
        <a:lstStyle/>
        <a:p>
          <a:pPr algn="l"/>
          <a:r>
            <a:rPr lang="en-US" sz="1800" b="0" i="0" dirty="0">
              <a:solidFill>
                <a:schemeClr val="tx1"/>
              </a:solidFill>
              <a:latin typeface="Avenir Next LT Pro" panose="020B0504020202020204" pitchFamily="34" charset="77"/>
              <a:cs typeface="Arial" panose="020B0604020202020204" pitchFamily="34" charset="0"/>
            </a:rPr>
            <a:t>Implement adequate finance mechanisms to lower cost barriers</a:t>
          </a:r>
        </a:p>
      </dgm:t>
    </dgm:pt>
    <dgm:pt modelId="{3C0964B8-3DAA-3941-AB4C-5556B790E4FF}" type="sibTrans" cxnId="{26085CE9-6E1D-884A-A55C-CDB043257152}">
      <dgm:prSet/>
      <dgm:spPr/>
      <dgm:t>
        <a:bodyPr/>
        <a:lstStyle/>
        <a:p>
          <a:endParaRPr lang="en-GB"/>
        </a:p>
      </dgm:t>
    </dgm:pt>
    <dgm:pt modelId="{003EA478-E982-C044-A8D6-86FAEF62AD34}" type="parTrans" cxnId="{26085CE9-6E1D-884A-A55C-CDB043257152}">
      <dgm:prSet/>
      <dgm:spPr/>
      <dgm:t>
        <a:bodyPr/>
        <a:lstStyle/>
        <a:p>
          <a:endParaRPr lang="en-GB"/>
        </a:p>
      </dgm:t>
    </dgm:pt>
    <dgm:pt modelId="{FDE5EBB4-D228-5B46-AF8F-7B9A148A9193}">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C4A02E64-AAA9-8641-A760-08CDF08F7234}" type="parTrans" cxnId="{28D8A2D6-1F2C-D945-A57C-D9AF96F39F41}">
      <dgm:prSet/>
      <dgm:spPr/>
      <dgm:t>
        <a:bodyPr/>
        <a:lstStyle/>
        <a:p>
          <a:endParaRPr lang="en-GB"/>
        </a:p>
      </dgm:t>
    </dgm:pt>
    <dgm:pt modelId="{8647F3FE-8A11-9D4A-9C67-EC74F4A6B495}" type="sibTrans" cxnId="{28D8A2D6-1F2C-D945-A57C-D9AF96F39F41}">
      <dgm:prSet/>
      <dgm:spPr/>
      <dgm:t>
        <a:bodyPr/>
        <a:lstStyle/>
        <a:p>
          <a:endParaRPr lang="en-GB"/>
        </a:p>
      </dgm:t>
    </dgm:pt>
    <dgm:pt modelId="{CF16E009-3BEB-9C4E-992D-E6C8B77FCBD2}">
      <dgm:prSet custT="1"/>
      <dgm:spPr/>
      <dgm:t>
        <a:bodyPr/>
        <a:lstStyle/>
        <a:p>
          <a:pPr algn="l"/>
          <a:r>
            <a:rPr lang="en-US" sz="1800" b="0" i="0" dirty="0">
              <a:solidFill>
                <a:schemeClr val="tx1"/>
              </a:solidFill>
              <a:latin typeface="Avenir Next LT Pro" panose="020B0504020202020204" pitchFamily="34" charset="77"/>
              <a:cs typeface="Arial" panose="020B0604020202020204" pitchFamily="34" charset="0"/>
            </a:rPr>
            <a:t>Blend engagement in ALE as part of adults’ work-life balance</a:t>
          </a:r>
        </a:p>
      </dgm:t>
    </dgm:pt>
    <dgm:pt modelId="{DF8E0BE5-ADC7-154C-B83D-A5423F4FDD88}" type="parTrans" cxnId="{9C983A04-D8DA-944B-A508-C451D9939BCE}">
      <dgm:prSet/>
      <dgm:spPr/>
      <dgm:t>
        <a:bodyPr/>
        <a:lstStyle/>
        <a:p>
          <a:endParaRPr lang="en-GB"/>
        </a:p>
      </dgm:t>
    </dgm:pt>
    <dgm:pt modelId="{1E6B5EC3-5C6F-AA4B-9589-ED1FC00420C6}" type="sibTrans" cxnId="{9C983A04-D8DA-944B-A508-C451D9939BCE}">
      <dgm:prSet/>
      <dgm:spPr/>
      <dgm:t>
        <a:bodyPr/>
        <a:lstStyle/>
        <a:p>
          <a:endParaRPr lang="en-GB"/>
        </a:p>
      </dgm:t>
    </dgm:pt>
    <dgm:pt modelId="{918942C0-34E9-9D42-BB6B-1385D8F14AB6}">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0CD6269D-EFA0-D54A-84E0-DE21DE2BC2E8}" type="parTrans" cxnId="{7CD5D3C6-4BD8-BD47-8920-8451F287E92B}">
      <dgm:prSet/>
      <dgm:spPr/>
      <dgm:t>
        <a:bodyPr/>
        <a:lstStyle/>
        <a:p>
          <a:endParaRPr lang="en-GB"/>
        </a:p>
      </dgm:t>
    </dgm:pt>
    <dgm:pt modelId="{4A3FAABD-0AD6-6144-989C-B50D2FC5B1C9}" type="sibTrans" cxnId="{7CD5D3C6-4BD8-BD47-8920-8451F287E92B}">
      <dgm:prSet/>
      <dgm:spPr/>
      <dgm:t>
        <a:bodyPr/>
        <a:lstStyle/>
        <a:p>
          <a:endParaRPr lang="en-GB"/>
        </a:p>
      </dgm:t>
    </dgm:pt>
    <dgm:pt modelId="{CB22D902-5036-AD46-A9E8-FE6FC3EB9D6E}">
      <dgm:prSet custT="1"/>
      <dgm:spPr/>
      <dgm:t>
        <a:bodyPr/>
        <a:lstStyle/>
        <a:p>
          <a:pPr algn="l"/>
          <a:r>
            <a:rPr lang="en-US" sz="1800" b="0" i="0" dirty="0">
              <a:solidFill>
                <a:schemeClr val="tx1"/>
              </a:solidFill>
              <a:latin typeface="Avenir Next LT Pro" panose="020B0504020202020204" pitchFamily="34" charset="77"/>
              <a:cs typeface="Arial" panose="020B0604020202020204" pitchFamily="34" charset="0"/>
            </a:rPr>
            <a:t>Tackle unequal chances early in the life cycle</a:t>
          </a:r>
        </a:p>
      </dgm:t>
    </dgm:pt>
    <dgm:pt modelId="{A600D18D-78D4-4849-ADBD-53916326F06C}" type="parTrans" cxnId="{D2E7D9C4-6D23-DF40-AE91-3D8F68177CB0}">
      <dgm:prSet/>
      <dgm:spPr/>
      <dgm:t>
        <a:bodyPr/>
        <a:lstStyle/>
        <a:p>
          <a:endParaRPr lang="en-GB"/>
        </a:p>
      </dgm:t>
    </dgm:pt>
    <dgm:pt modelId="{BF55F4ED-9792-FA4F-8A15-ED5FA61550FD}" type="sibTrans" cxnId="{D2E7D9C4-6D23-DF40-AE91-3D8F68177CB0}">
      <dgm:prSet/>
      <dgm:spPr/>
      <dgm:t>
        <a:bodyPr/>
        <a:lstStyle/>
        <a:p>
          <a:endParaRPr lang="en-GB"/>
        </a:p>
      </dgm:t>
    </dgm:pt>
    <dgm:pt modelId="{B34650DA-32A2-E149-B365-2A28C75BC16D}">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15BB60C7-4485-894A-A4D7-24332808B0D6}" type="parTrans" cxnId="{6CA568A7-4757-2A43-8B39-C100CDD11ED8}">
      <dgm:prSet/>
      <dgm:spPr/>
      <dgm:t>
        <a:bodyPr/>
        <a:lstStyle/>
        <a:p>
          <a:endParaRPr lang="en-GB"/>
        </a:p>
      </dgm:t>
    </dgm:pt>
    <dgm:pt modelId="{6844B4C4-FDD0-7445-A497-B1715DEACAAB}" type="sibTrans" cxnId="{6CA568A7-4757-2A43-8B39-C100CDD11ED8}">
      <dgm:prSet/>
      <dgm:spPr/>
      <dgm:t>
        <a:bodyPr/>
        <a:lstStyle/>
        <a:p>
          <a:endParaRPr lang="en-GB"/>
        </a:p>
      </dgm:t>
    </dgm:pt>
    <dgm:pt modelId="{66802FEE-4926-AA4A-A1C2-FCF274157179}">
      <dgm:prSet custT="1"/>
      <dgm:spPr/>
      <dgm:t>
        <a:bodyPr/>
        <a:lstStyle/>
        <a:p>
          <a:pPr algn="l"/>
          <a:r>
            <a:rPr lang="en-US" sz="1800" b="0" i="0" dirty="0">
              <a:solidFill>
                <a:schemeClr val="tx1"/>
              </a:solidFill>
              <a:latin typeface="Avenir Next LT Pro" panose="020B0504020202020204" pitchFamily="34" charset="77"/>
              <a:cs typeface="Arial" panose="020B0604020202020204" pitchFamily="34" charset="0"/>
            </a:rPr>
            <a:t>Continue  efforts to make learning more accessible for all and consistently reach out to those who are underrepresented</a:t>
          </a:r>
        </a:p>
      </dgm:t>
    </dgm:pt>
    <dgm:pt modelId="{E1E567B5-43E1-DD46-A90B-87E7DAE6D035}" type="parTrans" cxnId="{BACEB6CD-FE62-C546-9806-01478BCC9C91}">
      <dgm:prSet/>
      <dgm:spPr/>
      <dgm:t>
        <a:bodyPr/>
        <a:lstStyle/>
        <a:p>
          <a:endParaRPr lang="en-GB"/>
        </a:p>
      </dgm:t>
    </dgm:pt>
    <dgm:pt modelId="{81AE089A-4ADA-5641-87CE-DA9FD266DA7E}" type="sibTrans" cxnId="{BACEB6CD-FE62-C546-9806-01478BCC9C91}">
      <dgm:prSet/>
      <dgm:spPr/>
      <dgm:t>
        <a:bodyPr/>
        <a:lstStyle/>
        <a:p>
          <a:endParaRPr lang="en-GB"/>
        </a:p>
      </dgm:t>
    </dgm:pt>
    <dgm:pt modelId="{7FBF1263-5B2B-604E-833D-78835CB9789E}">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DC725654-6D7F-5449-B551-E0B4145419A6}" type="parTrans" cxnId="{78BA835C-9132-684C-8019-6B9A15382562}">
      <dgm:prSet/>
      <dgm:spPr/>
      <dgm:t>
        <a:bodyPr/>
        <a:lstStyle/>
        <a:p>
          <a:endParaRPr lang="en-GB"/>
        </a:p>
      </dgm:t>
    </dgm:pt>
    <dgm:pt modelId="{0647725F-E1E7-DE47-9A58-BEF0311B97DF}" type="sibTrans" cxnId="{78BA835C-9132-684C-8019-6B9A15382562}">
      <dgm:prSet/>
      <dgm:spPr/>
      <dgm:t>
        <a:bodyPr/>
        <a:lstStyle/>
        <a:p>
          <a:endParaRPr lang="en-GB"/>
        </a:p>
      </dgm:t>
    </dgm:pt>
    <dgm:pt modelId="{FBA70112-F211-6549-8619-0D3AD437C290}">
      <dgm:prSet custT="1"/>
      <dgm:spPr/>
      <dgm:t>
        <a:bodyPr/>
        <a:lstStyle/>
        <a:p>
          <a:pPr algn="l"/>
          <a:r>
            <a:rPr lang="en-US" sz="1800" b="0" i="0" dirty="0">
              <a:solidFill>
                <a:schemeClr val="tx1"/>
              </a:solidFill>
              <a:latin typeface="Avenir Next LT Pro" panose="020B0504020202020204" pitchFamily="34" charset="77"/>
              <a:cs typeface="Arial" panose="020B0604020202020204" pitchFamily="34" charset="0"/>
            </a:rPr>
            <a:t>Support second chance routes</a:t>
          </a:r>
        </a:p>
      </dgm:t>
    </dgm:pt>
    <dgm:pt modelId="{9784801A-471C-154E-887C-6D17CCB4658F}" type="parTrans" cxnId="{2C23EB2E-50C1-EC47-B404-9B716BA91094}">
      <dgm:prSet/>
      <dgm:spPr/>
      <dgm:t>
        <a:bodyPr/>
        <a:lstStyle/>
        <a:p>
          <a:endParaRPr lang="en-GB"/>
        </a:p>
      </dgm:t>
    </dgm:pt>
    <dgm:pt modelId="{996DD8AC-A911-0F4E-8C01-5FA2705EC25F}" type="sibTrans" cxnId="{2C23EB2E-50C1-EC47-B404-9B716BA91094}">
      <dgm:prSet/>
      <dgm:spPr/>
      <dgm:t>
        <a:bodyPr/>
        <a:lstStyle/>
        <a:p>
          <a:endParaRPr lang="en-GB"/>
        </a:p>
      </dgm:t>
    </dgm:pt>
    <dgm:pt modelId="{3571A780-AA46-1949-8041-E7A76988DBA4}">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EDA1A481-E74D-D449-93C3-1DC8AAD89CBA}" type="parTrans" cxnId="{DD9BB640-86E5-8F49-AF4C-F31234C701FE}">
      <dgm:prSet/>
      <dgm:spPr/>
      <dgm:t>
        <a:bodyPr/>
        <a:lstStyle/>
        <a:p>
          <a:endParaRPr lang="en-GB"/>
        </a:p>
      </dgm:t>
    </dgm:pt>
    <dgm:pt modelId="{30E7754B-CD59-7745-8EBC-A13319007404}" type="sibTrans" cxnId="{DD9BB640-86E5-8F49-AF4C-F31234C701FE}">
      <dgm:prSet/>
      <dgm:spPr/>
      <dgm:t>
        <a:bodyPr/>
        <a:lstStyle/>
        <a:p>
          <a:endParaRPr lang="en-GB"/>
        </a:p>
      </dgm:t>
    </dgm:pt>
    <dgm:pt modelId="{5A51C479-10C0-7D40-B23F-1E3A1A685482}">
      <dgm:prSet custT="1"/>
      <dgm:spPr/>
      <dgm:t>
        <a:bodyPr/>
        <a:lstStyle/>
        <a:p>
          <a:pPr algn="l"/>
          <a:r>
            <a:rPr lang="en-US" sz="1800" b="0" i="0" dirty="0" err="1">
              <a:solidFill>
                <a:schemeClr val="tx1"/>
              </a:solidFill>
              <a:latin typeface="Avenir Next LT Pro" panose="020B0504020202020204" pitchFamily="34" charset="77"/>
              <a:cs typeface="Arial" panose="020B0604020202020204" pitchFamily="34" charset="0"/>
            </a:rPr>
            <a:t>Incentivise</a:t>
          </a:r>
          <a:r>
            <a:rPr lang="en-US" sz="1800" b="0" i="0" dirty="0">
              <a:solidFill>
                <a:schemeClr val="tx1"/>
              </a:solidFill>
              <a:latin typeface="Avenir Next LT Pro" panose="020B0504020202020204" pitchFamily="34" charset="77"/>
              <a:cs typeface="Arial" panose="020B0604020202020204" pitchFamily="34" charset="0"/>
            </a:rPr>
            <a:t> learning throughout life both for work and non-work related reasons</a:t>
          </a:r>
        </a:p>
      </dgm:t>
    </dgm:pt>
    <dgm:pt modelId="{90549817-18D6-354D-B0CC-A635478B4151}" type="parTrans" cxnId="{CA9F1363-5541-9B4E-AE7F-7FE709CE6106}">
      <dgm:prSet/>
      <dgm:spPr/>
      <dgm:t>
        <a:bodyPr/>
        <a:lstStyle/>
        <a:p>
          <a:endParaRPr lang="en-GB"/>
        </a:p>
      </dgm:t>
    </dgm:pt>
    <dgm:pt modelId="{5D43FCA2-C94E-F540-B43A-7AB1A365C4C2}" type="sibTrans" cxnId="{CA9F1363-5541-9B4E-AE7F-7FE709CE6106}">
      <dgm:prSet/>
      <dgm:spPr/>
      <dgm:t>
        <a:bodyPr/>
        <a:lstStyle/>
        <a:p>
          <a:endParaRPr lang="en-GB"/>
        </a:p>
      </dgm:t>
    </dgm:pt>
    <dgm:pt modelId="{B0396C03-C4F0-ED44-AD3D-075E7C85AF7A}">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99F84F54-478A-F84E-A38B-4617BBFF5DA1}" type="parTrans" cxnId="{CBE9B9B6-3028-C949-BD55-53469AE18F42}">
      <dgm:prSet/>
      <dgm:spPr/>
      <dgm:t>
        <a:bodyPr/>
        <a:lstStyle/>
        <a:p>
          <a:endParaRPr lang="en-GB"/>
        </a:p>
      </dgm:t>
    </dgm:pt>
    <dgm:pt modelId="{37B1B93D-5894-6649-92A5-3E7DC0515B69}" type="sibTrans" cxnId="{CBE9B9B6-3028-C949-BD55-53469AE18F42}">
      <dgm:prSet/>
      <dgm:spPr/>
      <dgm:t>
        <a:bodyPr/>
        <a:lstStyle/>
        <a:p>
          <a:endParaRPr lang="en-GB"/>
        </a:p>
      </dgm:t>
    </dgm:pt>
    <dgm:pt modelId="{F2880FE8-7E71-A84A-BDEE-0EA1C7747D87}">
      <dgm:prSet custT="1"/>
      <dgm:spPr/>
      <dgm:t>
        <a:bodyPr/>
        <a:lstStyle/>
        <a:p>
          <a:pPr algn="l"/>
          <a:endParaRPr lang="en-US" sz="1800" b="0" i="0" dirty="0">
            <a:solidFill>
              <a:schemeClr val="tx1"/>
            </a:solidFill>
            <a:latin typeface="Avenir Next LT Pro" panose="020B0504020202020204" pitchFamily="34" charset="77"/>
            <a:cs typeface="Arial" panose="020B0604020202020204" pitchFamily="34" charset="0"/>
          </a:endParaRPr>
        </a:p>
      </dgm:t>
    </dgm:pt>
    <dgm:pt modelId="{61D5CD19-5E71-3B41-B90E-57CA1665042B}" type="parTrans" cxnId="{5461FB71-E30A-B742-AA6A-61F6834244AB}">
      <dgm:prSet/>
      <dgm:spPr/>
      <dgm:t>
        <a:bodyPr/>
        <a:lstStyle/>
        <a:p>
          <a:endParaRPr lang="en-GB"/>
        </a:p>
      </dgm:t>
    </dgm:pt>
    <dgm:pt modelId="{A73567F7-FEE6-354C-9713-5D9AAEA3E39B}" type="sibTrans" cxnId="{5461FB71-E30A-B742-AA6A-61F6834244AB}">
      <dgm:prSet/>
      <dgm:spPr/>
      <dgm:t>
        <a:bodyPr/>
        <a:lstStyle/>
        <a:p>
          <a:endParaRPr lang="en-GB"/>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2">
        <dgm:presLayoutVars>
          <dgm:chMax val="0"/>
          <dgm:bulletEnabled val="1"/>
        </dgm:presLayoutVars>
      </dgm:prSet>
      <dgm:spPr/>
    </dgm:pt>
    <dgm:pt modelId="{A1089C9C-EC81-A54F-88E4-C9CF9E48E41B}" type="pres">
      <dgm:prSet presAssocID="{E0EB1A65-786E-434E-8FD2-9D3E8AF65C2F}" presName="childText" presStyleLbl="revTx" presStyleIdx="0" presStyleCnt="2">
        <dgm:presLayoutVars>
          <dgm:bulletEnabled val="1"/>
        </dgm:presLayoutVars>
      </dgm:prSet>
      <dgm:spPr/>
    </dgm:pt>
    <dgm:pt modelId="{F2806F0F-0F76-C14F-B176-04C85B1843A6}" type="pres">
      <dgm:prSet presAssocID="{5BF00ECD-0FBF-1143-BD70-C75D2DCCCA43}" presName="parentText" presStyleLbl="node1" presStyleIdx="1" presStyleCnt="2">
        <dgm:presLayoutVars>
          <dgm:chMax val="0"/>
          <dgm:bulletEnabled val="1"/>
        </dgm:presLayoutVars>
      </dgm:prSet>
      <dgm:spPr/>
    </dgm:pt>
    <dgm:pt modelId="{B20E42C3-1D5E-414B-A117-1CBA6801F983}" type="pres">
      <dgm:prSet presAssocID="{5BF00ECD-0FBF-1143-BD70-C75D2DCCCA43}" presName="childText" presStyleLbl="revTx" presStyleIdx="1" presStyleCnt="2">
        <dgm:presLayoutVars>
          <dgm:bulletEnabled val="1"/>
        </dgm:presLayoutVars>
      </dgm:prSet>
      <dgm:spPr/>
    </dgm:pt>
  </dgm:ptLst>
  <dgm:cxnLst>
    <dgm:cxn modelId="{9C983A04-D8DA-944B-A508-C451D9939BCE}" srcId="{E0EB1A65-786E-434E-8FD2-9D3E8AF65C2F}" destId="{CF16E009-3BEB-9C4E-992D-E6C8B77FCBD2}" srcOrd="3" destOrd="0" parTransId="{DF8E0BE5-ADC7-154C-B83D-A5423F4FDD88}" sibTransId="{1E6B5EC3-5C6F-AA4B-9589-ED1FC00420C6}"/>
    <dgm:cxn modelId="{F733FC07-408B-3E49-BE97-B351C428EB8F}" type="presOf" srcId="{FBC71469-A0B1-4372-A281-4C7062215E94}" destId="{FC93051D-B784-C14E-B275-16F0B3900604}" srcOrd="0" destOrd="0" presId="urn:microsoft.com/office/officeart/2005/8/layout/vList2"/>
    <dgm:cxn modelId="{21F53610-BF36-194A-9AAA-447372189A78}" srcId="{FBC71469-A0B1-4372-A281-4C7062215E94}" destId="{5BF00ECD-0FBF-1143-BD70-C75D2DCCCA43}" srcOrd="1" destOrd="0" parTransId="{6D16B49C-4A47-3742-9759-A15C2061A292}" sibTransId="{1D3655B4-75DE-7748-AEF3-3BE04057BF99}"/>
    <dgm:cxn modelId="{E6271713-673F-1D49-AD93-19F45A0C0200}" type="presOf" srcId="{E0EB1A65-786E-434E-8FD2-9D3E8AF65C2F}" destId="{75DC52A4-F6B6-BB4E-963D-C024E1059726}" srcOrd="0" destOrd="0" presId="urn:microsoft.com/office/officeart/2005/8/layout/vList2"/>
    <dgm:cxn modelId="{F9139D2A-A5D1-024F-8F2B-773EBF651288}" type="presOf" srcId="{FBA70112-F211-6549-8619-0D3AD437C290}" destId="{B20E42C3-1D5E-414B-A117-1CBA6801F983}" srcOrd="0" destOrd="5" presId="urn:microsoft.com/office/officeart/2005/8/layout/vList2"/>
    <dgm:cxn modelId="{2C23EB2E-50C1-EC47-B404-9B716BA91094}" srcId="{5BF00ECD-0FBF-1143-BD70-C75D2DCCCA43}" destId="{FBA70112-F211-6549-8619-0D3AD437C290}" srcOrd="5" destOrd="0" parTransId="{9784801A-471C-154E-887C-6D17CCB4658F}" sibTransId="{996DD8AC-A911-0F4E-8C01-5FA2705EC25F}"/>
    <dgm:cxn modelId="{2F12C631-0D72-3649-9CF8-BF8ADDB6E07D}" type="presOf" srcId="{918942C0-34E9-9D42-BB6B-1385D8F14AB6}" destId="{A1089C9C-EC81-A54F-88E4-C9CF9E48E41B}" srcOrd="0" destOrd="5" presId="urn:microsoft.com/office/officeart/2005/8/layout/vList2"/>
    <dgm:cxn modelId="{6DA99135-1C3A-B34A-A54F-42AB448C68CF}" srcId="{E0EB1A65-786E-434E-8FD2-9D3E8AF65C2F}" destId="{C88FE35B-AA33-9B40-9D6C-41B44F391BD3}" srcOrd="0" destOrd="0" parTransId="{A32AEDF0-A082-1A45-989E-F90C9D0AAC26}" sibTransId="{1FCCF64F-3618-534A-9D42-80AC424EC45A}"/>
    <dgm:cxn modelId="{DD9BB640-86E5-8F49-AF4C-F31234C701FE}" srcId="{5BF00ECD-0FBF-1143-BD70-C75D2DCCCA43}" destId="{3571A780-AA46-1949-8041-E7A76988DBA4}" srcOrd="6" destOrd="0" parTransId="{EDA1A481-E74D-D449-93C3-1DC8AAD89CBA}" sibTransId="{30E7754B-CD59-7745-8EBC-A13319007404}"/>
    <dgm:cxn modelId="{78BA835C-9132-684C-8019-6B9A15382562}" srcId="{5BF00ECD-0FBF-1143-BD70-C75D2DCCCA43}" destId="{7FBF1263-5B2B-604E-833D-78835CB9789E}" srcOrd="4" destOrd="0" parTransId="{DC725654-6D7F-5449-B551-E0B4145419A6}" sibTransId="{0647725F-E1E7-DE47-9A58-BEF0311B97DF}"/>
    <dgm:cxn modelId="{CA9F1363-5541-9B4E-AE7F-7FE709CE6106}" srcId="{5BF00ECD-0FBF-1143-BD70-C75D2DCCCA43}" destId="{5A51C479-10C0-7D40-B23F-1E3A1A685482}" srcOrd="7" destOrd="0" parTransId="{90549817-18D6-354D-B0CC-A635478B4151}" sibTransId="{5D43FCA2-C94E-F540-B43A-7AB1A365C4C2}"/>
    <dgm:cxn modelId="{5461FB71-E30A-B742-AA6A-61F6834244AB}" srcId="{E0EB1A65-786E-434E-8FD2-9D3E8AF65C2F}" destId="{F2880FE8-7E71-A84A-BDEE-0EA1C7747D87}" srcOrd="4" destOrd="0" parTransId="{61D5CD19-5E71-3B41-B90E-57CA1665042B}" sibTransId="{A73567F7-FEE6-354C-9713-5D9AAEA3E39B}"/>
    <dgm:cxn modelId="{E9BCC484-B950-E34A-8C75-15F750D560AE}" type="presOf" srcId="{E7C1A298-6CC4-C94C-AA2A-429DD39A4B7A}" destId="{B20E42C3-1D5E-414B-A117-1CBA6801F983}" srcOrd="0" destOrd="0" presId="urn:microsoft.com/office/officeart/2005/8/layout/vList2"/>
    <dgm:cxn modelId="{6958F884-0183-8243-80BF-A5180CB1D3A2}" srcId="{5BF00ECD-0FBF-1143-BD70-C75D2DCCCA43}" destId="{E7C1A298-6CC4-C94C-AA2A-429DD39A4B7A}" srcOrd="0" destOrd="0" parTransId="{2DF7623A-9D83-724A-BCC8-108C13709F37}" sibTransId="{B139E829-0144-6748-AF2D-91C4480B452D}"/>
    <dgm:cxn modelId="{5DF12389-16F7-F045-9A5E-6F2741038F34}" type="presOf" srcId="{CF16E009-3BEB-9C4E-992D-E6C8B77FCBD2}" destId="{A1089C9C-EC81-A54F-88E4-C9CF9E48E41B}" srcOrd="0" destOrd="3" presId="urn:microsoft.com/office/officeart/2005/8/layout/vList2"/>
    <dgm:cxn modelId="{01AC369B-25C8-CD4A-9B02-75628156472F}" type="presOf" srcId="{FDE5EBB4-D228-5B46-AF8F-7B9A148A9193}" destId="{A1089C9C-EC81-A54F-88E4-C9CF9E48E41B}" srcOrd="0" destOrd="2" presId="urn:microsoft.com/office/officeart/2005/8/layout/vList2"/>
    <dgm:cxn modelId="{6CA568A7-4757-2A43-8B39-C100CDD11ED8}" srcId="{5BF00ECD-0FBF-1143-BD70-C75D2DCCCA43}" destId="{B34650DA-32A2-E149-B365-2A28C75BC16D}" srcOrd="2" destOrd="0" parTransId="{15BB60C7-4485-894A-A4D7-24332808B0D6}" sibTransId="{6844B4C4-FDD0-7445-A497-B1715DEACAAB}"/>
    <dgm:cxn modelId="{BE1744AB-8311-C841-A18E-325B327D787B}" type="presOf" srcId="{B0396C03-C4F0-ED44-AD3D-075E7C85AF7A}" destId="{B20E42C3-1D5E-414B-A117-1CBA6801F983}" srcOrd="0" destOrd="8" presId="urn:microsoft.com/office/officeart/2005/8/layout/vList2"/>
    <dgm:cxn modelId="{44A9E0AB-82F6-AE48-B5A0-B189A08C92B1}" type="presOf" srcId="{7FBF1263-5B2B-604E-833D-78835CB9789E}" destId="{B20E42C3-1D5E-414B-A117-1CBA6801F983}" srcOrd="0" destOrd="4" presId="urn:microsoft.com/office/officeart/2005/8/layout/vList2"/>
    <dgm:cxn modelId="{2975B8B0-4C1C-1241-98EB-DE174CE71B61}" type="presOf" srcId="{F2880FE8-7E71-A84A-BDEE-0EA1C7747D87}" destId="{A1089C9C-EC81-A54F-88E4-C9CF9E48E41B}" srcOrd="0" destOrd="4" presId="urn:microsoft.com/office/officeart/2005/8/layout/vList2"/>
    <dgm:cxn modelId="{CBE9B9B6-3028-C949-BD55-53469AE18F42}" srcId="{5BF00ECD-0FBF-1143-BD70-C75D2DCCCA43}" destId="{B0396C03-C4F0-ED44-AD3D-075E7C85AF7A}" srcOrd="8" destOrd="0" parTransId="{99F84F54-478A-F84E-A38B-4617BBFF5DA1}" sibTransId="{37B1B93D-5894-6649-92A5-3E7DC0515B69}"/>
    <dgm:cxn modelId="{77D933BD-3490-9E4A-A460-F25F7B6E0E0C}" type="presOf" srcId="{B34650DA-32A2-E149-B365-2A28C75BC16D}" destId="{B20E42C3-1D5E-414B-A117-1CBA6801F983}" srcOrd="0" destOrd="2" presId="urn:microsoft.com/office/officeart/2005/8/layout/vList2"/>
    <dgm:cxn modelId="{D2E7D9C4-6D23-DF40-AE91-3D8F68177CB0}" srcId="{5BF00ECD-0FBF-1143-BD70-C75D2DCCCA43}" destId="{CB22D902-5036-AD46-A9E8-FE6FC3EB9D6E}" srcOrd="1" destOrd="0" parTransId="{A600D18D-78D4-4849-ADBD-53916326F06C}" sibTransId="{BF55F4ED-9792-FA4F-8A15-ED5FA61550FD}"/>
    <dgm:cxn modelId="{7CD5D3C6-4BD8-BD47-8920-8451F287E92B}" srcId="{E0EB1A65-786E-434E-8FD2-9D3E8AF65C2F}" destId="{918942C0-34E9-9D42-BB6B-1385D8F14AB6}" srcOrd="5" destOrd="0" parTransId="{0CD6269D-EFA0-D54A-84E0-DE21DE2BC2E8}" sibTransId="{4A3FAABD-0AD6-6144-989C-B50D2FC5B1C9}"/>
    <dgm:cxn modelId="{BACEB6CD-FE62-C546-9806-01478BCC9C91}" srcId="{5BF00ECD-0FBF-1143-BD70-C75D2DCCCA43}" destId="{66802FEE-4926-AA4A-A1C2-FCF274157179}" srcOrd="3" destOrd="0" parTransId="{E1E567B5-43E1-DD46-A90B-87E7DAE6D035}" sibTransId="{81AE089A-4ADA-5641-87CE-DA9FD266DA7E}"/>
    <dgm:cxn modelId="{EC0828D6-A57E-FB4D-8110-D00AE3EED7A2}" type="presOf" srcId="{C88FE35B-AA33-9B40-9D6C-41B44F391BD3}" destId="{A1089C9C-EC81-A54F-88E4-C9CF9E48E41B}" srcOrd="0" destOrd="0" presId="urn:microsoft.com/office/officeart/2005/8/layout/vList2"/>
    <dgm:cxn modelId="{28D8A2D6-1F2C-D945-A57C-D9AF96F39F41}" srcId="{E0EB1A65-786E-434E-8FD2-9D3E8AF65C2F}" destId="{FDE5EBB4-D228-5B46-AF8F-7B9A148A9193}" srcOrd="2" destOrd="0" parTransId="{C4A02E64-AAA9-8641-A760-08CDF08F7234}" sibTransId="{8647F3FE-8A11-9D4A-9C67-EC74F4A6B495}"/>
    <dgm:cxn modelId="{770195D8-580C-6A4F-BA7B-A3FF0961369C}" type="presOf" srcId="{5BF00ECD-0FBF-1143-BD70-C75D2DCCCA43}" destId="{F2806F0F-0F76-C14F-B176-04C85B1843A6}" srcOrd="0" destOrd="0" presId="urn:microsoft.com/office/officeart/2005/8/layout/vList2"/>
    <dgm:cxn modelId="{617B6EDF-EB65-3047-B576-293AA21E98A5}" type="presOf" srcId="{CB22D902-5036-AD46-A9E8-FE6FC3EB9D6E}" destId="{B20E42C3-1D5E-414B-A117-1CBA6801F983}" srcOrd="0" destOrd="1" presId="urn:microsoft.com/office/officeart/2005/8/layout/vList2"/>
    <dgm:cxn modelId="{937A3FE3-B473-124B-98F2-0FD8552D99E9}" type="presOf" srcId="{66802FEE-4926-AA4A-A1C2-FCF274157179}" destId="{B20E42C3-1D5E-414B-A117-1CBA6801F983}" srcOrd="0" destOrd="3" presId="urn:microsoft.com/office/officeart/2005/8/layout/vList2"/>
    <dgm:cxn modelId="{FECB33E5-D804-F844-AC93-CFD7189BD40E}" type="presOf" srcId="{5A51C479-10C0-7D40-B23F-1E3A1A685482}" destId="{B20E42C3-1D5E-414B-A117-1CBA6801F983}" srcOrd="0" destOrd="7" presId="urn:microsoft.com/office/officeart/2005/8/layout/vList2"/>
    <dgm:cxn modelId="{5BF1EBE8-3095-B740-9587-07676AEC8289}" type="presOf" srcId="{023A66BC-5632-454F-9EFD-63C9522E30FB}" destId="{A1089C9C-EC81-A54F-88E4-C9CF9E48E41B}" srcOrd="0" destOrd="1" presId="urn:microsoft.com/office/officeart/2005/8/layout/vList2"/>
    <dgm:cxn modelId="{26085CE9-6E1D-884A-A55C-CDB043257152}" srcId="{E0EB1A65-786E-434E-8FD2-9D3E8AF65C2F}" destId="{023A66BC-5632-454F-9EFD-63C9522E30FB}" srcOrd="1" destOrd="0" parTransId="{003EA478-E982-C044-A8D6-86FAEF62AD34}" sibTransId="{3C0964B8-3DAA-3941-AB4C-5556B790E4FF}"/>
    <dgm:cxn modelId="{8EFBA7F2-683D-8D43-8B77-9015CCCCB5F7}" type="presOf" srcId="{3571A780-AA46-1949-8041-E7A76988DBA4}" destId="{B20E42C3-1D5E-414B-A117-1CBA6801F983}" srcOrd="0" destOrd="6"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 modelId="{19F257F6-FCD8-B84E-AB0A-0A0DCFD62CF2}" type="presParOf" srcId="{FC93051D-B784-C14E-B275-16F0B3900604}" destId="{A1089C9C-EC81-A54F-88E4-C9CF9E48E41B}" srcOrd="1" destOrd="0" presId="urn:microsoft.com/office/officeart/2005/8/layout/vList2"/>
    <dgm:cxn modelId="{3C1E1D84-A5B2-7340-9E47-6063F6FB1F07}" type="presParOf" srcId="{FC93051D-B784-C14E-B275-16F0B3900604}" destId="{F2806F0F-0F76-C14F-B176-04C85B1843A6}" srcOrd="2" destOrd="0" presId="urn:microsoft.com/office/officeart/2005/8/layout/vList2"/>
    <dgm:cxn modelId="{B9B3C67E-8384-7D48-8D55-6C31D3F99480}" type="presParOf" srcId="{FC93051D-B784-C14E-B275-16F0B3900604}" destId="{B20E42C3-1D5E-414B-A117-1CBA6801F98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C48A6-3093-C94C-A3AB-66C147C9501E}">
      <dsp:nvSpPr>
        <dsp:cNvPr id="0" name=""/>
        <dsp:cNvSpPr/>
      </dsp:nvSpPr>
      <dsp:spPr>
        <a:xfrm>
          <a:off x="0" y="8132"/>
          <a:ext cx="7451387" cy="1842750"/>
        </a:xfrm>
        <a:prstGeom prst="rect">
          <a:avLst/>
        </a:prstGeom>
        <a:solidFill>
          <a:schemeClr val="lt1">
            <a:alpha val="90000"/>
            <a:hueOff val="0"/>
            <a:satOff val="0"/>
            <a:lumOff val="0"/>
            <a:alphaOff val="0"/>
          </a:schemeClr>
        </a:solidFill>
        <a:ln w="6350" cap="flat" cmpd="sng" algn="ctr">
          <a:solidFill>
            <a:schemeClr val="accent2">
              <a:shade val="8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8122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a:solidFill>
                <a:srgbClr val="000000"/>
              </a:solidFill>
              <a:effectLst/>
              <a:latin typeface="Avenir Next LT Pro" panose="020B0504020202020204" pitchFamily="34" charset="77"/>
            </a:rPr>
            <a:t>To investigate the (potential lack of) consistency of the current statistical evidence base on ALE across the four countries of the UK and Ireland</a:t>
          </a:r>
          <a:endParaRPr lang="en-US" sz="2100" b="0" i="0" kern="1200">
            <a:latin typeface="Avenir Next LT Pro" panose="020B0504020202020204" pitchFamily="34" charset="77"/>
            <a:cs typeface="Arial" panose="020B0604020202020204" pitchFamily="34" charset="0"/>
          </a:endParaRPr>
        </a:p>
      </dsp:txBody>
      <dsp:txXfrm>
        <a:off x="0" y="8132"/>
        <a:ext cx="7451387" cy="1842750"/>
      </dsp:txXfrm>
    </dsp:sp>
    <dsp:sp modelId="{76DC8B45-2B5E-A145-A9B9-BDB435F826A9}">
      <dsp:nvSpPr>
        <dsp:cNvPr id="0" name=""/>
        <dsp:cNvSpPr/>
      </dsp:nvSpPr>
      <dsp:spPr>
        <a:xfrm>
          <a:off x="372569" y="155438"/>
          <a:ext cx="2972425" cy="428333"/>
        </a:xfrm>
        <a:prstGeom prst="roundRect">
          <a:avLst/>
        </a:prstGeom>
        <a:gradFill rotWithShape="0">
          <a:gsLst>
            <a:gs pos="0">
              <a:schemeClr val="accent2">
                <a:shade val="80000"/>
                <a:hueOff val="0"/>
                <a:satOff val="0"/>
                <a:lumOff val="0"/>
                <a:alphaOff val="0"/>
                <a:lumMod val="110000"/>
                <a:satMod val="105000"/>
                <a:tint val="67000"/>
              </a:schemeClr>
            </a:gs>
            <a:gs pos="50000">
              <a:schemeClr val="accent2">
                <a:shade val="80000"/>
                <a:hueOff val="0"/>
                <a:satOff val="0"/>
                <a:lumOff val="0"/>
                <a:alphaOff val="0"/>
                <a:lumMod val="105000"/>
                <a:satMod val="103000"/>
                <a:tint val="73000"/>
              </a:schemeClr>
            </a:gs>
            <a:gs pos="100000">
              <a:schemeClr val="accent2">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US" sz="2100" b="0" kern="1200">
              <a:latin typeface="Avenir Next LT Pro" panose="020B0504020202020204" pitchFamily="34" charset="77"/>
              <a:cs typeface="Arial" panose="020B0604020202020204" pitchFamily="34" charset="0"/>
            </a:rPr>
            <a:t>Work package 1</a:t>
          </a:r>
        </a:p>
      </dsp:txBody>
      <dsp:txXfrm>
        <a:off x="393478" y="176347"/>
        <a:ext cx="2930607" cy="386515"/>
      </dsp:txXfrm>
    </dsp:sp>
    <dsp:sp modelId="{1EA230E0-8F3D-3845-AE05-9CEE42A8BCB5}">
      <dsp:nvSpPr>
        <dsp:cNvPr id="0" name=""/>
        <dsp:cNvSpPr/>
      </dsp:nvSpPr>
      <dsp:spPr>
        <a:xfrm>
          <a:off x="0" y="1921325"/>
          <a:ext cx="7451387" cy="1842750"/>
        </a:xfrm>
        <a:prstGeom prst="rect">
          <a:avLst/>
        </a:prstGeom>
        <a:solidFill>
          <a:schemeClr val="lt1">
            <a:alpha val="90000"/>
            <a:hueOff val="0"/>
            <a:satOff val="0"/>
            <a:lumOff val="0"/>
            <a:alphaOff val="0"/>
          </a:schemeClr>
        </a:solidFill>
        <a:ln w="6350" cap="flat" cmpd="sng" algn="ctr">
          <a:solidFill>
            <a:schemeClr val="accent2">
              <a:shade val="80000"/>
              <a:hueOff val="52051"/>
              <a:satOff val="-33661"/>
              <a:lumOff val="1916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8122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a:solidFill>
                <a:srgbClr val="000000"/>
              </a:solidFill>
              <a:effectLst/>
              <a:latin typeface="Avenir Next LT Pro" panose="020B0504020202020204" pitchFamily="34" charset="77"/>
            </a:rPr>
            <a:t>To identify factors that contributed to the decline in ALE participation against economic, societal and political changes in the past 25 years</a:t>
          </a:r>
          <a:endParaRPr lang="en-US" sz="2100" b="0" i="0" kern="1200">
            <a:latin typeface="Avenir Next LT Pro" panose="020B0504020202020204" pitchFamily="34" charset="77"/>
            <a:cs typeface="Arial" panose="020B0604020202020204" pitchFamily="34" charset="0"/>
          </a:endParaRPr>
        </a:p>
      </dsp:txBody>
      <dsp:txXfrm>
        <a:off x="0" y="1921325"/>
        <a:ext cx="7451387" cy="1842750"/>
      </dsp:txXfrm>
    </dsp:sp>
    <dsp:sp modelId="{FEAEFB81-7D1C-F144-A35F-69F949425C1B}">
      <dsp:nvSpPr>
        <dsp:cNvPr id="0" name=""/>
        <dsp:cNvSpPr/>
      </dsp:nvSpPr>
      <dsp:spPr>
        <a:xfrm>
          <a:off x="372569" y="2061482"/>
          <a:ext cx="2972425" cy="435483"/>
        </a:xfrm>
        <a:prstGeom prst="roundRect">
          <a:avLst/>
        </a:prstGeom>
        <a:gradFill rotWithShape="0">
          <a:gsLst>
            <a:gs pos="0">
              <a:schemeClr val="accent2">
                <a:shade val="80000"/>
                <a:hueOff val="52051"/>
                <a:satOff val="-33661"/>
                <a:lumOff val="19163"/>
                <a:alphaOff val="0"/>
                <a:lumMod val="110000"/>
                <a:satMod val="105000"/>
                <a:tint val="67000"/>
              </a:schemeClr>
            </a:gs>
            <a:gs pos="50000">
              <a:schemeClr val="accent2">
                <a:shade val="80000"/>
                <a:hueOff val="52051"/>
                <a:satOff val="-33661"/>
                <a:lumOff val="19163"/>
                <a:alphaOff val="0"/>
                <a:lumMod val="105000"/>
                <a:satMod val="103000"/>
                <a:tint val="73000"/>
              </a:schemeClr>
            </a:gs>
            <a:gs pos="100000">
              <a:schemeClr val="accent2">
                <a:shade val="80000"/>
                <a:hueOff val="52051"/>
                <a:satOff val="-33661"/>
                <a:lumOff val="1916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US" sz="2100" b="0" kern="1200">
              <a:latin typeface="Avenir Next LT Pro" panose="020B0504020202020204" pitchFamily="34" charset="77"/>
              <a:cs typeface="Arial" panose="020B0604020202020204" pitchFamily="34" charset="0"/>
            </a:rPr>
            <a:t>Work package 2</a:t>
          </a:r>
        </a:p>
      </dsp:txBody>
      <dsp:txXfrm>
        <a:off x="393828" y="2082741"/>
        <a:ext cx="2929907" cy="392965"/>
      </dsp:txXfrm>
    </dsp:sp>
    <dsp:sp modelId="{32C06138-1DF6-E845-85AB-2B848450D432}">
      <dsp:nvSpPr>
        <dsp:cNvPr id="0" name=""/>
        <dsp:cNvSpPr/>
      </dsp:nvSpPr>
      <dsp:spPr>
        <a:xfrm>
          <a:off x="0" y="3793912"/>
          <a:ext cx="7451387" cy="2764125"/>
        </a:xfrm>
        <a:prstGeom prst="rect">
          <a:avLst/>
        </a:prstGeom>
        <a:solidFill>
          <a:schemeClr val="lt1">
            <a:alpha val="90000"/>
            <a:hueOff val="0"/>
            <a:satOff val="0"/>
            <a:lumOff val="0"/>
            <a:alphaOff val="0"/>
          </a:schemeClr>
        </a:solidFill>
        <a:ln w="6350" cap="flat" cmpd="sng" algn="ctr">
          <a:solidFill>
            <a:schemeClr val="accent2">
              <a:shade val="80000"/>
              <a:hueOff val="104103"/>
              <a:satOff val="-67322"/>
              <a:lumOff val="3832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8122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a:solidFill>
                <a:srgbClr val="000000"/>
              </a:solidFill>
              <a:effectLst/>
              <a:latin typeface="Avenir Next LT Pro" panose="020B0504020202020204" pitchFamily="34" charset="77"/>
            </a:rPr>
            <a:t>To investigate convergence and divergence of ALE discourses between the devolved administrations of the UK and Ireland with a specific focus on the role of evidence-based policy making through documentary analyses and in-depth interviews</a:t>
          </a:r>
          <a:endParaRPr lang="en-GB" sz="2100" b="0" i="0" kern="1200">
            <a:latin typeface="Avenir Next LT Pro" panose="020B0504020202020204" pitchFamily="34" charset="77"/>
          </a:endParaRPr>
        </a:p>
      </dsp:txBody>
      <dsp:txXfrm>
        <a:off x="0" y="3793912"/>
        <a:ext cx="7451387" cy="2764125"/>
      </dsp:txXfrm>
    </dsp:sp>
    <dsp:sp modelId="{D776597D-C533-934E-868D-ECBCD6D23AA4}">
      <dsp:nvSpPr>
        <dsp:cNvPr id="0" name=""/>
        <dsp:cNvSpPr/>
      </dsp:nvSpPr>
      <dsp:spPr>
        <a:xfrm>
          <a:off x="372569" y="3974675"/>
          <a:ext cx="2972425" cy="394877"/>
        </a:xfrm>
        <a:prstGeom prst="roundRect">
          <a:avLst/>
        </a:prstGeom>
        <a:gradFill rotWithShape="0">
          <a:gsLst>
            <a:gs pos="0">
              <a:schemeClr val="accent2">
                <a:shade val="80000"/>
                <a:hueOff val="104103"/>
                <a:satOff val="-67322"/>
                <a:lumOff val="38325"/>
                <a:alphaOff val="0"/>
                <a:lumMod val="110000"/>
                <a:satMod val="105000"/>
                <a:tint val="67000"/>
              </a:schemeClr>
            </a:gs>
            <a:gs pos="50000">
              <a:schemeClr val="accent2">
                <a:shade val="80000"/>
                <a:hueOff val="104103"/>
                <a:satOff val="-67322"/>
                <a:lumOff val="38325"/>
                <a:alphaOff val="0"/>
                <a:lumMod val="105000"/>
                <a:satMod val="103000"/>
                <a:tint val="73000"/>
              </a:schemeClr>
            </a:gs>
            <a:gs pos="100000">
              <a:schemeClr val="accent2">
                <a:shade val="80000"/>
                <a:hueOff val="104103"/>
                <a:satOff val="-67322"/>
                <a:lumOff val="3832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GB" sz="2100" kern="1200">
              <a:latin typeface="Avenir Next LT Pro" panose="020B0504020202020204" pitchFamily="34" charset="77"/>
            </a:rPr>
            <a:t>Work package 3</a:t>
          </a:r>
        </a:p>
      </dsp:txBody>
      <dsp:txXfrm>
        <a:off x="391845" y="3993951"/>
        <a:ext cx="2933873" cy="3563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C48A6-3093-C94C-A3AB-66C147C9501E}">
      <dsp:nvSpPr>
        <dsp:cNvPr id="0" name=""/>
        <dsp:cNvSpPr/>
      </dsp:nvSpPr>
      <dsp:spPr>
        <a:xfrm>
          <a:off x="0" y="576705"/>
          <a:ext cx="7219727" cy="1226925"/>
        </a:xfrm>
        <a:prstGeom prst="rect">
          <a:avLst/>
        </a:prstGeom>
        <a:solidFill>
          <a:schemeClr val="lt1">
            <a:alpha val="90000"/>
            <a:hueOff val="0"/>
            <a:satOff val="0"/>
            <a:lumOff val="0"/>
            <a:alphaOff val="0"/>
          </a:schemeClr>
        </a:solidFill>
        <a:ln w="6350" cap="flat" cmpd="sng" algn="ctr">
          <a:solidFill>
            <a:schemeClr val="accent2">
              <a:shade val="8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0331" tIns="791464" rIns="56033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venir Next LT Pro" panose="020B0504020202020204" pitchFamily="34" charset="77"/>
              <a:cs typeface="Arial" panose="020B0604020202020204" pitchFamily="34" charset="0"/>
            </a:rPr>
            <a:t>Learning and Work Institute</a:t>
          </a:r>
        </a:p>
      </dsp:txBody>
      <dsp:txXfrm>
        <a:off x="0" y="576705"/>
        <a:ext cx="7219727" cy="1226925"/>
      </dsp:txXfrm>
    </dsp:sp>
    <dsp:sp modelId="{76DC8B45-2B5E-A145-A9B9-BDB435F826A9}">
      <dsp:nvSpPr>
        <dsp:cNvPr id="0" name=""/>
        <dsp:cNvSpPr/>
      </dsp:nvSpPr>
      <dsp:spPr>
        <a:xfrm>
          <a:off x="360986" y="15825"/>
          <a:ext cx="5053808" cy="1121760"/>
        </a:xfrm>
        <a:prstGeom prst="roundRect">
          <a:avLst/>
        </a:prstGeom>
        <a:gradFill rotWithShape="0">
          <a:gsLst>
            <a:gs pos="0">
              <a:srgbClr val="86B9BD"/>
            </a:gs>
            <a:gs pos="50000">
              <a:schemeClr val="accent2">
                <a:shade val="80000"/>
                <a:hueOff val="0"/>
                <a:satOff val="0"/>
                <a:lumOff val="0"/>
                <a:alphaOff val="0"/>
                <a:lumMod val="105000"/>
                <a:satMod val="103000"/>
                <a:tint val="73000"/>
              </a:schemeClr>
            </a:gs>
            <a:gs pos="100000">
              <a:schemeClr val="accent2">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1022" tIns="0" rIns="191022" bIns="0" numCol="1" spcCol="1270" anchor="ctr" anchorCtr="0">
          <a:noAutofit/>
        </a:bodyPr>
        <a:lstStyle/>
        <a:p>
          <a:pPr marL="0" lvl="0" indent="0" algn="l" defTabSz="1111250">
            <a:lnSpc>
              <a:spcPct val="90000"/>
            </a:lnSpc>
            <a:spcBef>
              <a:spcPct val="0"/>
            </a:spcBef>
            <a:spcAft>
              <a:spcPct val="35000"/>
            </a:spcAft>
            <a:buNone/>
          </a:pPr>
          <a:r>
            <a:rPr lang="en-US" sz="2500" b="1" kern="1200" dirty="0">
              <a:latin typeface="Avenir Next LT Pro" panose="020B0504020202020204" pitchFamily="34" charset="77"/>
              <a:cs typeface="Arial" panose="020B0604020202020204" pitchFamily="34" charset="0"/>
            </a:rPr>
            <a:t>APiL Survey background</a:t>
          </a:r>
        </a:p>
      </dsp:txBody>
      <dsp:txXfrm>
        <a:off x="415746" y="70585"/>
        <a:ext cx="4944288" cy="1012240"/>
      </dsp:txXfrm>
    </dsp:sp>
    <dsp:sp modelId="{1EA230E0-8F3D-3845-AE05-9CEE42A8BCB5}">
      <dsp:nvSpPr>
        <dsp:cNvPr id="0" name=""/>
        <dsp:cNvSpPr/>
      </dsp:nvSpPr>
      <dsp:spPr>
        <a:xfrm>
          <a:off x="0" y="2569710"/>
          <a:ext cx="7219727" cy="1226925"/>
        </a:xfrm>
        <a:prstGeom prst="rect">
          <a:avLst/>
        </a:prstGeom>
        <a:solidFill>
          <a:schemeClr val="lt1">
            <a:alpha val="90000"/>
            <a:hueOff val="0"/>
            <a:satOff val="0"/>
            <a:lumOff val="0"/>
            <a:alphaOff val="0"/>
          </a:schemeClr>
        </a:solidFill>
        <a:ln w="6350" cap="flat" cmpd="sng" algn="ctr">
          <a:solidFill>
            <a:schemeClr val="accent2">
              <a:shade val="80000"/>
              <a:hueOff val="52051"/>
              <a:satOff val="-33661"/>
              <a:lumOff val="1916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0331" tIns="791464" rIns="56033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venir Next LT Pro" panose="020B0504020202020204" pitchFamily="34" charset="77"/>
              <a:cs typeface="Arial" panose="020B0604020202020204" pitchFamily="34" charset="0"/>
            </a:rPr>
            <a:t>University of Glasgow &amp; University of Nottingham</a:t>
          </a:r>
        </a:p>
      </dsp:txBody>
      <dsp:txXfrm>
        <a:off x="0" y="2569710"/>
        <a:ext cx="7219727" cy="1226925"/>
      </dsp:txXfrm>
    </dsp:sp>
    <dsp:sp modelId="{FEAEFB81-7D1C-F144-A35F-69F949425C1B}">
      <dsp:nvSpPr>
        <dsp:cNvPr id="0" name=""/>
        <dsp:cNvSpPr/>
      </dsp:nvSpPr>
      <dsp:spPr>
        <a:xfrm>
          <a:off x="360986" y="2008830"/>
          <a:ext cx="5053808" cy="1121760"/>
        </a:xfrm>
        <a:prstGeom prst="roundRect">
          <a:avLst/>
        </a:prstGeom>
        <a:gradFill rotWithShape="0">
          <a:gsLst>
            <a:gs pos="0">
              <a:srgbClr val="91D8DE"/>
            </a:gs>
            <a:gs pos="50000">
              <a:schemeClr val="accent2">
                <a:shade val="80000"/>
                <a:hueOff val="52052"/>
                <a:satOff val="-33661"/>
                <a:lumOff val="19163"/>
                <a:alphaOff val="0"/>
                <a:lumMod val="105000"/>
                <a:satMod val="103000"/>
                <a:tint val="73000"/>
              </a:schemeClr>
            </a:gs>
            <a:gs pos="100000">
              <a:schemeClr val="accent2">
                <a:shade val="80000"/>
                <a:hueOff val="52052"/>
                <a:satOff val="-33661"/>
                <a:lumOff val="1916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1022" tIns="0" rIns="191022" bIns="0" numCol="1" spcCol="1270" anchor="ctr" anchorCtr="0">
          <a:noAutofit/>
        </a:bodyPr>
        <a:lstStyle/>
        <a:p>
          <a:pPr marL="0" lvl="0" indent="0" algn="l" defTabSz="1111250">
            <a:lnSpc>
              <a:spcPct val="90000"/>
            </a:lnSpc>
            <a:spcBef>
              <a:spcPct val="0"/>
            </a:spcBef>
            <a:spcAft>
              <a:spcPct val="35000"/>
            </a:spcAft>
            <a:buNone/>
          </a:pPr>
          <a:r>
            <a:rPr lang="en-US" sz="2500" b="1" kern="1200" dirty="0">
              <a:latin typeface="Avenir Next LT Pro" panose="020B0504020202020204" pitchFamily="34" charset="77"/>
              <a:cs typeface="Arial" panose="020B0604020202020204" pitchFamily="34" charset="0"/>
            </a:rPr>
            <a:t>APiL Survey (2002-2023) trends</a:t>
          </a:r>
        </a:p>
      </dsp:txBody>
      <dsp:txXfrm>
        <a:off x="415746" y="2063590"/>
        <a:ext cx="4944288" cy="1012240"/>
      </dsp:txXfrm>
    </dsp:sp>
    <dsp:sp modelId="{639E1C8D-BA83-C142-8E71-0B6DEBFF3511}">
      <dsp:nvSpPr>
        <dsp:cNvPr id="0" name=""/>
        <dsp:cNvSpPr/>
      </dsp:nvSpPr>
      <dsp:spPr>
        <a:xfrm>
          <a:off x="0" y="4562715"/>
          <a:ext cx="7219727" cy="957600"/>
        </a:xfrm>
        <a:prstGeom prst="rect">
          <a:avLst/>
        </a:prstGeom>
        <a:solidFill>
          <a:schemeClr val="lt1">
            <a:alpha val="90000"/>
            <a:hueOff val="0"/>
            <a:satOff val="0"/>
            <a:lumOff val="0"/>
            <a:alphaOff val="0"/>
          </a:schemeClr>
        </a:solidFill>
        <a:ln w="6350" cap="flat" cmpd="sng" algn="ctr">
          <a:solidFill>
            <a:schemeClr val="accent2">
              <a:shade val="80000"/>
              <a:hueOff val="104103"/>
              <a:satOff val="-67322"/>
              <a:lumOff val="38325"/>
              <a:alphaOff val="0"/>
            </a:schemeClr>
          </a:solidFill>
          <a:prstDash val="solid"/>
          <a:miter lim="800000"/>
        </a:ln>
        <a:effectLst/>
      </dsp:spPr>
      <dsp:style>
        <a:lnRef idx="1">
          <a:scrgbClr r="0" g="0" b="0"/>
        </a:lnRef>
        <a:fillRef idx="1">
          <a:scrgbClr r="0" g="0" b="0"/>
        </a:fillRef>
        <a:effectRef idx="0">
          <a:scrgbClr r="0" g="0" b="0"/>
        </a:effectRef>
        <a:fontRef idx="minor"/>
      </dsp:style>
    </dsp:sp>
    <dsp:sp modelId="{B00EF94B-DDC4-324E-A783-05C20C39D888}">
      <dsp:nvSpPr>
        <dsp:cNvPr id="0" name=""/>
        <dsp:cNvSpPr/>
      </dsp:nvSpPr>
      <dsp:spPr>
        <a:xfrm>
          <a:off x="360986" y="4001835"/>
          <a:ext cx="5053808" cy="1121760"/>
        </a:xfrm>
        <a:prstGeom prst="roundRect">
          <a:avLst/>
        </a:prstGeom>
        <a:solidFill>
          <a:srgbClr val="BFDBDD"/>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1022" tIns="0" rIns="191022" bIns="0" numCol="1" spcCol="1270" anchor="ctr" anchorCtr="0">
          <a:noAutofit/>
        </a:bodyPr>
        <a:lstStyle/>
        <a:p>
          <a:pPr marL="0" lvl="0" indent="0" algn="l" defTabSz="1111250">
            <a:lnSpc>
              <a:spcPct val="90000"/>
            </a:lnSpc>
            <a:spcBef>
              <a:spcPct val="0"/>
            </a:spcBef>
            <a:spcAft>
              <a:spcPct val="35000"/>
            </a:spcAft>
            <a:buNone/>
          </a:pPr>
          <a:r>
            <a:rPr lang="en-US" sz="2500" b="1" kern="1200" dirty="0">
              <a:latin typeface="Avenir Next LT Pro" panose="020B0504020202020204" pitchFamily="34" charset="77"/>
              <a:cs typeface="Arial" panose="020B0604020202020204" pitchFamily="34" charset="0"/>
            </a:rPr>
            <a:t>Q&amp;A</a:t>
          </a:r>
        </a:p>
      </dsp:txBody>
      <dsp:txXfrm>
        <a:off x="415746" y="4056595"/>
        <a:ext cx="4944288" cy="1012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230E0-8F3D-3845-AE05-9CEE42A8BCB5}">
      <dsp:nvSpPr>
        <dsp:cNvPr id="0" name=""/>
        <dsp:cNvSpPr/>
      </dsp:nvSpPr>
      <dsp:spPr>
        <a:xfrm>
          <a:off x="0" y="889658"/>
          <a:ext cx="7219727" cy="1719112"/>
        </a:xfrm>
        <a:prstGeom prst="rect">
          <a:avLst/>
        </a:prstGeom>
        <a:solidFill>
          <a:schemeClr val="lt1">
            <a:alpha val="90000"/>
            <a:hueOff val="0"/>
            <a:satOff val="0"/>
            <a:lumOff val="0"/>
            <a:alphaOff val="0"/>
          </a:schemeClr>
        </a:solidFill>
        <a:ln w="6350" cap="flat" cmpd="sng" algn="ctr">
          <a:solidFill>
            <a:schemeClr val="accent2">
              <a:shade val="8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0331" tIns="1228852" rIns="560331"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latin typeface="Avenir Next LT Pro" panose="020B0504020202020204" pitchFamily="34" charset="77"/>
              <a:cs typeface="Arial" panose="020B0604020202020204" pitchFamily="34" charset="0"/>
            </a:rPr>
            <a:t>Adults aged 25-64 in the UK</a:t>
          </a:r>
        </a:p>
      </dsp:txBody>
      <dsp:txXfrm>
        <a:off x="0" y="889658"/>
        <a:ext cx="7219727" cy="1719112"/>
      </dsp:txXfrm>
    </dsp:sp>
    <dsp:sp modelId="{FEAEFB81-7D1C-F144-A35F-69F949425C1B}">
      <dsp:nvSpPr>
        <dsp:cNvPr id="0" name=""/>
        <dsp:cNvSpPr/>
      </dsp:nvSpPr>
      <dsp:spPr>
        <a:xfrm>
          <a:off x="360986" y="18818"/>
          <a:ext cx="6839976" cy="1741680"/>
        </a:xfrm>
        <a:prstGeom prst="roundRect">
          <a:avLst/>
        </a:prstGeom>
        <a:gradFill rotWithShape="0">
          <a:gsLst>
            <a:gs pos="0">
              <a:schemeClr val="accent2">
                <a:shade val="80000"/>
                <a:hueOff val="0"/>
                <a:satOff val="0"/>
                <a:lumOff val="0"/>
                <a:alphaOff val="0"/>
                <a:lumMod val="110000"/>
                <a:satMod val="105000"/>
                <a:tint val="67000"/>
              </a:schemeClr>
            </a:gs>
            <a:gs pos="50000">
              <a:schemeClr val="accent2">
                <a:shade val="80000"/>
                <a:hueOff val="0"/>
                <a:satOff val="0"/>
                <a:lumOff val="0"/>
                <a:alphaOff val="0"/>
                <a:lumMod val="105000"/>
                <a:satMod val="103000"/>
                <a:tint val="73000"/>
              </a:schemeClr>
            </a:gs>
            <a:gs pos="100000">
              <a:schemeClr val="accent2">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1022" tIns="0" rIns="191022" bIns="0" numCol="1" spcCol="1270" anchor="ctr" anchorCtr="0">
          <a:noAutofit/>
        </a:bodyPr>
        <a:lstStyle/>
        <a:p>
          <a:pPr marL="0" lvl="0" indent="0" algn="l" defTabSz="1111250">
            <a:lnSpc>
              <a:spcPct val="90000"/>
            </a:lnSpc>
            <a:spcBef>
              <a:spcPct val="0"/>
            </a:spcBef>
            <a:spcAft>
              <a:spcPct val="35000"/>
            </a:spcAft>
            <a:buNone/>
          </a:pPr>
          <a:r>
            <a:rPr lang="en-GB" sz="2500" b="1" kern="1200" dirty="0">
              <a:effectLst/>
              <a:latin typeface="Avenir Next LT Pro" panose="020B0504020202020204" pitchFamily="34" charset="77"/>
              <a:ea typeface="Aptos" panose="020B0004020202020204" pitchFamily="34" charset="0"/>
              <a:cs typeface="Arial" panose="020B0604020202020204" pitchFamily="34" charset="0"/>
            </a:rPr>
            <a:t>What patterns of participation do we observe in the adult population?</a:t>
          </a:r>
          <a:endParaRPr lang="en-US" sz="2500" b="1" kern="1200" dirty="0">
            <a:latin typeface="Avenir Next LT Pro" panose="020B0504020202020204" pitchFamily="34" charset="77"/>
            <a:cs typeface="Arial" panose="020B0604020202020204" pitchFamily="34" charset="0"/>
          </a:endParaRPr>
        </a:p>
      </dsp:txBody>
      <dsp:txXfrm>
        <a:off x="446008" y="103840"/>
        <a:ext cx="6669932" cy="1571636"/>
      </dsp:txXfrm>
    </dsp:sp>
    <dsp:sp modelId="{DAEC48A6-3093-C94C-A3AB-66C147C9501E}">
      <dsp:nvSpPr>
        <dsp:cNvPr id="0" name=""/>
        <dsp:cNvSpPr/>
      </dsp:nvSpPr>
      <dsp:spPr>
        <a:xfrm>
          <a:off x="0" y="3798210"/>
          <a:ext cx="7219727" cy="1719112"/>
        </a:xfrm>
        <a:prstGeom prst="rect">
          <a:avLst/>
        </a:prstGeom>
        <a:solidFill>
          <a:schemeClr val="lt1">
            <a:alpha val="90000"/>
            <a:hueOff val="0"/>
            <a:satOff val="0"/>
            <a:lumOff val="0"/>
            <a:alphaOff val="0"/>
          </a:schemeClr>
        </a:solidFill>
        <a:ln w="6350" cap="flat" cmpd="sng" algn="ctr">
          <a:solidFill>
            <a:schemeClr val="accent2">
              <a:shade val="80000"/>
              <a:hueOff val="104103"/>
              <a:satOff val="-67322"/>
              <a:lumOff val="3832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60331" tIns="1228852" rIns="560331"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latin typeface="Avenir Next LT Pro" panose="020B0504020202020204" pitchFamily="34" charset="77"/>
              <a:cs typeface="Arial" panose="020B0604020202020204" pitchFamily="34" charset="0"/>
            </a:rPr>
            <a:t>Years 2002-2023 (except 2016, 2020)</a:t>
          </a:r>
        </a:p>
      </dsp:txBody>
      <dsp:txXfrm>
        <a:off x="0" y="3798210"/>
        <a:ext cx="7219727" cy="1719112"/>
      </dsp:txXfrm>
    </dsp:sp>
    <dsp:sp modelId="{76DC8B45-2B5E-A145-A9B9-BDB435F826A9}">
      <dsp:nvSpPr>
        <dsp:cNvPr id="0" name=""/>
        <dsp:cNvSpPr/>
      </dsp:nvSpPr>
      <dsp:spPr>
        <a:xfrm>
          <a:off x="360986" y="2927370"/>
          <a:ext cx="6839976" cy="1741680"/>
        </a:xfrm>
        <a:prstGeom prst="roundRect">
          <a:avLst/>
        </a:prstGeom>
        <a:gradFill rotWithShape="0">
          <a:gsLst>
            <a:gs pos="0">
              <a:schemeClr val="accent2">
                <a:shade val="80000"/>
                <a:hueOff val="104103"/>
                <a:satOff val="-67322"/>
                <a:lumOff val="38325"/>
                <a:alphaOff val="0"/>
                <a:lumMod val="110000"/>
                <a:satMod val="105000"/>
                <a:tint val="67000"/>
              </a:schemeClr>
            </a:gs>
            <a:gs pos="50000">
              <a:schemeClr val="accent2">
                <a:shade val="80000"/>
                <a:hueOff val="104103"/>
                <a:satOff val="-67322"/>
                <a:lumOff val="38325"/>
                <a:alphaOff val="0"/>
                <a:lumMod val="105000"/>
                <a:satMod val="103000"/>
                <a:tint val="73000"/>
              </a:schemeClr>
            </a:gs>
            <a:gs pos="100000">
              <a:schemeClr val="accent2">
                <a:shade val="80000"/>
                <a:hueOff val="104103"/>
                <a:satOff val="-67322"/>
                <a:lumOff val="3832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1022" tIns="0" rIns="191022" bIns="0" numCol="1" spcCol="1270" anchor="ctr" anchorCtr="0">
          <a:noAutofit/>
        </a:bodyPr>
        <a:lstStyle/>
        <a:p>
          <a:pPr marL="0" lvl="0" indent="0" algn="l" defTabSz="1111250">
            <a:lnSpc>
              <a:spcPct val="90000"/>
            </a:lnSpc>
            <a:spcBef>
              <a:spcPct val="0"/>
            </a:spcBef>
            <a:spcAft>
              <a:spcPct val="35000"/>
            </a:spcAft>
            <a:buNone/>
          </a:pPr>
          <a:r>
            <a:rPr lang="en-GB" sz="2500" b="1" kern="1200" dirty="0">
              <a:effectLst/>
              <a:latin typeface="Avenir Next LT Pro" panose="020B0504020202020204" pitchFamily="34" charset="77"/>
              <a:ea typeface="Aptos" panose="020B0004020202020204" pitchFamily="34" charset="0"/>
              <a:cs typeface="Arial" panose="020B0604020202020204" pitchFamily="34" charset="0"/>
            </a:rPr>
            <a:t>What do we know about how adults’ participation in learning and education has changed over the past 20 years?</a:t>
          </a:r>
          <a:endParaRPr lang="en-US" sz="2500" b="1" kern="1200" dirty="0">
            <a:latin typeface="Avenir Next LT Pro" panose="020B0504020202020204" pitchFamily="34" charset="77"/>
            <a:cs typeface="Arial" panose="020B0604020202020204" pitchFamily="34" charset="0"/>
          </a:endParaRPr>
        </a:p>
      </dsp:txBody>
      <dsp:txXfrm>
        <a:off x="446008" y="3012392"/>
        <a:ext cx="6669932" cy="15716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1AE34-5605-A641-9F7C-B30F5D654B25}">
      <dsp:nvSpPr>
        <dsp:cNvPr id="0" name=""/>
        <dsp:cNvSpPr/>
      </dsp:nvSpPr>
      <dsp:spPr>
        <a:xfrm>
          <a:off x="403560" y="3490"/>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US" sz="1550" b="1" kern="1200"/>
            <a:t>Exact age</a:t>
          </a:r>
        </a:p>
      </dsp:txBody>
      <dsp:txXfrm>
        <a:off x="403560" y="3490"/>
        <a:ext cx="1821611" cy="1092966"/>
      </dsp:txXfrm>
    </dsp:sp>
    <dsp:sp modelId="{6447BD44-B39E-CB46-B0FE-80FC4BFE5D50}">
      <dsp:nvSpPr>
        <dsp:cNvPr id="0" name=""/>
        <dsp:cNvSpPr/>
      </dsp:nvSpPr>
      <dsp:spPr>
        <a:xfrm>
          <a:off x="2407333" y="3490"/>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Age category </a:t>
          </a:r>
          <a:br>
            <a:rPr lang="en-GB" sz="1550" b="1" kern="1200"/>
          </a:br>
          <a:r>
            <a:rPr lang="en-GB" sz="1550" kern="1200"/>
            <a:t>(25-34, 35-44, etc.)</a:t>
          </a:r>
          <a:endParaRPr lang="en-US" sz="1550" kern="1200"/>
        </a:p>
      </dsp:txBody>
      <dsp:txXfrm>
        <a:off x="2407333" y="3490"/>
        <a:ext cx="1821611" cy="1092966"/>
      </dsp:txXfrm>
    </dsp:sp>
    <dsp:sp modelId="{D8D4AE45-CD78-C54C-8444-FF14E4074FE7}">
      <dsp:nvSpPr>
        <dsp:cNvPr id="0" name=""/>
        <dsp:cNvSpPr/>
      </dsp:nvSpPr>
      <dsp:spPr>
        <a:xfrm>
          <a:off x="4411105" y="3490"/>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Age left FT education </a:t>
          </a:r>
          <a:br>
            <a:rPr lang="en-GB" sz="1550" b="1" kern="1200"/>
          </a:br>
          <a:r>
            <a:rPr lang="en-GB" sz="1550" kern="1200"/>
            <a:t>(below 21, 21+)</a:t>
          </a:r>
          <a:endParaRPr lang="en-US" sz="1550" kern="1200"/>
        </a:p>
      </dsp:txBody>
      <dsp:txXfrm>
        <a:off x="4411105" y="3490"/>
        <a:ext cx="1821611" cy="1092966"/>
      </dsp:txXfrm>
    </dsp:sp>
    <dsp:sp modelId="{C4CAFAE2-2503-8F4E-8279-C63E7E700F2B}">
      <dsp:nvSpPr>
        <dsp:cNvPr id="0" name=""/>
        <dsp:cNvSpPr/>
      </dsp:nvSpPr>
      <dsp:spPr>
        <a:xfrm>
          <a:off x="6414878" y="3490"/>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Gender </a:t>
          </a:r>
          <a:br>
            <a:rPr lang="en-GB" sz="1550" b="1" kern="1200"/>
          </a:br>
          <a:r>
            <a:rPr lang="en-GB" sz="1550" kern="1200"/>
            <a:t>(women, men)</a:t>
          </a:r>
          <a:endParaRPr lang="en-US" sz="1550" kern="1200"/>
        </a:p>
      </dsp:txBody>
      <dsp:txXfrm>
        <a:off x="6414878" y="3490"/>
        <a:ext cx="1821611" cy="1092966"/>
      </dsp:txXfrm>
    </dsp:sp>
    <dsp:sp modelId="{4BAE839B-F78D-9645-8E7D-3B30376B2726}">
      <dsp:nvSpPr>
        <dsp:cNvPr id="0" name=""/>
        <dsp:cNvSpPr/>
      </dsp:nvSpPr>
      <dsp:spPr>
        <a:xfrm>
          <a:off x="8418650" y="3490"/>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Ethnicity binary </a:t>
          </a:r>
          <a:r>
            <a:rPr lang="en-GB" sz="1550" kern="1200"/>
            <a:t>(White, Minority ethnic)</a:t>
          </a:r>
          <a:endParaRPr lang="en-US" sz="1550" kern="1200"/>
        </a:p>
      </dsp:txBody>
      <dsp:txXfrm>
        <a:off x="8418650" y="3490"/>
        <a:ext cx="1821611" cy="1092966"/>
      </dsp:txXfrm>
    </dsp:sp>
    <dsp:sp modelId="{F6CD6A3D-C805-9340-B4D4-34379FAA2664}">
      <dsp:nvSpPr>
        <dsp:cNvPr id="0" name=""/>
        <dsp:cNvSpPr/>
      </dsp:nvSpPr>
      <dsp:spPr>
        <a:xfrm>
          <a:off x="403560" y="1278618"/>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Ethnicity category</a:t>
          </a:r>
          <a:r>
            <a:rPr lang="en-GB" sz="1550" b="0" kern="1200"/>
            <a:t> </a:t>
          </a:r>
          <a:br>
            <a:rPr lang="en-GB" sz="1550" b="0" kern="1200"/>
          </a:br>
          <a:r>
            <a:rPr lang="en-GB" sz="1550" b="0" kern="1200"/>
            <a:t>(</a:t>
          </a:r>
          <a:r>
            <a:rPr lang="en-GB" sz="1550" kern="1200"/>
            <a:t>Mixed, Asian, Black, etc.)</a:t>
          </a:r>
          <a:endParaRPr lang="en-US" sz="1550" kern="1200"/>
        </a:p>
      </dsp:txBody>
      <dsp:txXfrm>
        <a:off x="403560" y="1278618"/>
        <a:ext cx="1821611" cy="1092966"/>
      </dsp:txXfrm>
    </dsp:sp>
    <dsp:sp modelId="{25F98331-0619-3746-B5CF-20E680E554DB}">
      <dsp:nvSpPr>
        <dsp:cNvPr id="0" name=""/>
        <dsp:cNvSpPr/>
      </dsp:nvSpPr>
      <dsp:spPr>
        <a:xfrm>
          <a:off x="2407333" y="1278618"/>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Nation/Region </a:t>
          </a:r>
          <a:r>
            <a:rPr lang="en-GB" sz="1550" kern="1200"/>
            <a:t>(Scotland, England, etc.)</a:t>
          </a:r>
          <a:endParaRPr lang="en-US" sz="1550" kern="1200"/>
        </a:p>
      </dsp:txBody>
      <dsp:txXfrm>
        <a:off x="2407333" y="1278618"/>
        <a:ext cx="1821611" cy="1092966"/>
      </dsp:txXfrm>
    </dsp:sp>
    <dsp:sp modelId="{0708A280-F643-B44C-8E6D-2960E86510A8}">
      <dsp:nvSpPr>
        <dsp:cNvPr id="0" name=""/>
        <dsp:cNvSpPr/>
      </dsp:nvSpPr>
      <dsp:spPr>
        <a:xfrm>
          <a:off x="4411105" y="1278618"/>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Area</a:t>
          </a:r>
          <a:r>
            <a:rPr lang="en-GB" sz="1550" kern="1200"/>
            <a:t> </a:t>
          </a:r>
          <a:br>
            <a:rPr lang="en-GB" sz="1550" kern="1200"/>
          </a:br>
          <a:r>
            <a:rPr lang="en-GB" sz="1550" kern="1200"/>
            <a:t>(urban, rural)</a:t>
          </a:r>
        </a:p>
      </dsp:txBody>
      <dsp:txXfrm>
        <a:off x="4411105" y="1278618"/>
        <a:ext cx="1821611" cy="1092966"/>
      </dsp:txXfrm>
    </dsp:sp>
    <dsp:sp modelId="{B06C880C-5EBE-6D4E-AFFB-6F3BB2E35423}">
      <dsp:nvSpPr>
        <dsp:cNvPr id="0" name=""/>
        <dsp:cNvSpPr/>
      </dsp:nvSpPr>
      <dsp:spPr>
        <a:xfrm>
          <a:off x="6414878" y="1278618"/>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Work status</a:t>
          </a:r>
          <a:r>
            <a:rPr lang="en-GB" sz="1550" kern="1200"/>
            <a:t> </a:t>
          </a:r>
          <a:br>
            <a:rPr lang="en-GB" sz="1550" kern="1200"/>
          </a:br>
          <a:r>
            <a:rPr lang="en-GB" sz="1550" kern="1200"/>
            <a:t>(full-time, part-time, retired, etc.)</a:t>
          </a:r>
        </a:p>
      </dsp:txBody>
      <dsp:txXfrm>
        <a:off x="6414878" y="1278618"/>
        <a:ext cx="1821611" cy="1092966"/>
      </dsp:txXfrm>
    </dsp:sp>
    <dsp:sp modelId="{FAAD4AE1-9F59-2848-86CD-FBC5A6FA51AE}">
      <dsp:nvSpPr>
        <dsp:cNvPr id="0" name=""/>
        <dsp:cNvSpPr/>
      </dsp:nvSpPr>
      <dsp:spPr>
        <a:xfrm>
          <a:off x="8418650" y="1278618"/>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Full-time employment</a:t>
          </a:r>
          <a:r>
            <a:rPr lang="en-GB" sz="1550" kern="1200"/>
            <a:t> </a:t>
          </a:r>
          <a:br>
            <a:rPr lang="en-GB" sz="1550" kern="1200"/>
          </a:br>
          <a:r>
            <a:rPr lang="en-GB" sz="1550" kern="1200"/>
            <a:t>(yes, no)</a:t>
          </a:r>
          <a:endParaRPr lang="en-US" sz="1550" kern="1200"/>
        </a:p>
      </dsp:txBody>
      <dsp:txXfrm>
        <a:off x="8418650" y="1278618"/>
        <a:ext cx="1821611" cy="1092966"/>
      </dsp:txXfrm>
    </dsp:sp>
    <dsp:sp modelId="{51767448-98A3-4441-8A17-29A9C1C3801F}">
      <dsp:nvSpPr>
        <dsp:cNvPr id="0" name=""/>
        <dsp:cNvSpPr/>
      </dsp:nvSpPr>
      <dsp:spPr>
        <a:xfrm>
          <a:off x="403560" y="2553746"/>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GB" sz="1550" b="1" kern="1200"/>
            <a:t>Social grade </a:t>
          </a:r>
          <a:br>
            <a:rPr lang="en-GB" sz="1550" b="1" kern="1200"/>
          </a:br>
          <a:r>
            <a:rPr lang="en-GB" sz="1550" kern="1200"/>
            <a:t>(AB, C1, C2, DE)</a:t>
          </a:r>
          <a:endParaRPr lang="en-US" sz="1550" kern="1200"/>
        </a:p>
      </dsp:txBody>
      <dsp:txXfrm>
        <a:off x="403560" y="2553746"/>
        <a:ext cx="1821611" cy="1092966"/>
      </dsp:txXfrm>
    </dsp:sp>
    <dsp:sp modelId="{C0F0A6B6-D644-6C40-A448-EFE09054A7B4}">
      <dsp:nvSpPr>
        <dsp:cNvPr id="0" name=""/>
        <dsp:cNvSpPr/>
      </dsp:nvSpPr>
      <dsp:spPr>
        <a:xfrm>
          <a:off x="2407333" y="2553746"/>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US" sz="1550" b="1" kern="1200"/>
            <a:t>Chief income earner in household</a:t>
          </a:r>
          <a:r>
            <a:rPr lang="en-US" sz="1550" kern="1200"/>
            <a:t> </a:t>
          </a:r>
          <a:br>
            <a:rPr lang="en-US" sz="1550" kern="1200"/>
          </a:br>
          <a:r>
            <a:rPr lang="en-US" sz="1550" kern="1200"/>
            <a:t>(yes, no)</a:t>
          </a:r>
          <a:endParaRPr lang="en-GB" sz="1550" kern="1200"/>
        </a:p>
      </dsp:txBody>
      <dsp:txXfrm>
        <a:off x="2407333" y="2553746"/>
        <a:ext cx="1821611" cy="1092966"/>
      </dsp:txXfrm>
    </dsp:sp>
    <dsp:sp modelId="{0DD7C842-12F4-DF40-9733-A7B13D589CFE}">
      <dsp:nvSpPr>
        <dsp:cNvPr id="0" name=""/>
        <dsp:cNvSpPr/>
      </dsp:nvSpPr>
      <dsp:spPr>
        <a:xfrm>
          <a:off x="4411105" y="2553746"/>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US" sz="1550" b="1" kern="1200"/>
            <a:t>Principal shopper in household</a:t>
          </a:r>
          <a:r>
            <a:rPr lang="en-US" sz="1550" kern="1200"/>
            <a:t> </a:t>
          </a:r>
          <a:br>
            <a:rPr lang="en-US" sz="1550" kern="1200"/>
          </a:br>
          <a:r>
            <a:rPr lang="en-US" sz="1550" kern="1200"/>
            <a:t>(yes, no)</a:t>
          </a:r>
          <a:endParaRPr lang="en-GB" sz="1550" kern="1200"/>
        </a:p>
      </dsp:txBody>
      <dsp:txXfrm>
        <a:off x="4411105" y="2553746"/>
        <a:ext cx="1821611" cy="1092966"/>
      </dsp:txXfrm>
    </dsp:sp>
    <dsp:sp modelId="{23B8967E-9163-FB4C-89FC-1E9D1CFF33C7}">
      <dsp:nvSpPr>
        <dsp:cNvPr id="0" name=""/>
        <dsp:cNvSpPr/>
      </dsp:nvSpPr>
      <dsp:spPr>
        <a:xfrm>
          <a:off x="6414878" y="2553746"/>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US" sz="1550" b="1" kern="1200"/>
            <a:t>Tenure </a:t>
          </a:r>
          <a:br>
            <a:rPr lang="en-US" sz="1550" b="1" kern="1200"/>
          </a:br>
          <a:r>
            <a:rPr lang="en-US" sz="1550" kern="1200"/>
            <a:t>(mortgage, rent private, etc.)</a:t>
          </a:r>
        </a:p>
      </dsp:txBody>
      <dsp:txXfrm>
        <a:off x="6414878" y="2553746"/>
        <a:ext cx="1821611" cy="1092966"/>
      </dsp:txXfrm>
    </dsp:sp>
    <dsp:sp modelId="{E44AD9A3-BC90-B24A-93CF-090ED0E4A876}">
      <dsp:nvSpPr>
        <dsp:cNvPr id="0" name=""/>
        <dsp:cNvSpPr/>
      </dsp:nvSpPr>
      <dsp:spPr>
        <a:xfrm>
          <a:off x="8418650" y="2553746"/>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US" sz="1550" b="1" kern="1200"/>
            <a:t>Internet access </a:t>
          </a:r>
          <a:r>
            <a:rPr lang="en-US" sz="1550" kern="1200"/>
            <a:t>(yes, no)</a:t>
          </a:r>
        </a:p>
      </dsp:txBody>
      <dsp:txXfrm>
        <a:off x="8418650" y="2553746"/>
        <a:ext cx="1821611" cy="1092966"/>
      </dsp:txXfrm>
    </dsp:sp>
    <dsp:sp modelId="{9354715A-548D-4446-8A02-27696094629B}">
      <dsp:nvSpPr>
        <dsp:cNvPr id="0" name=""/>
        <dsp:cNvSpPr/>
      </dsp:nvSpPr>
      <dsp:spPr>
        <a:xfrm>
          <a:off x="3409219" y="3828874"/>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US" sz="1550" b="1" kern="1200"/>
            <a:t>Marital status </a:t>
          </a:r>
          <a:r>
            <a:rPr lang="en-US" sz="1550" kern="1200"/>
            <a:t>(married, single, etc.)</a:t>
          </a:r>
        </a:p>
      </dsp:txBody>
      <dsp:txXfrm>
        <a:off x="3409219" y="3828874"/>
        <a:ext cx="1821611" cy="1092966"/>
      </dsp:txXfrm>
    </dsp:sp>
    <dsp:sp modelId="{B337758D-83C1-7A40-82B3-20C73EDF14B9}">
      <dsp:nvSpPr>
        <dsp:cNvPr id="0" name=""/>
        <dsp:cNvSpPr/>
      </dsp:nvSpPr>
      <dsp:spPr>
        <a:xfrm>
          <a:off x="5412992" y="3828874"/>
          <a:ext cx="1821611" cy="1092966"/>
        </a:xfrm>
        <a:prstGeom prst="rect">
          <a:avLst/>
        </a:prstGeom>
        <a:solidFill>
          <a:srgbClr val="C0DCDE"/>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688975">
            <a:lnSpc>
              <a:spcPct val="90000"/>
            </a:lnSpc>
            <a:spcBef>
              <a:spcPct val="0"/>
            </a:spcBef>
            <a:spcAft>
              <a:spcPct val="35000"/>
            </a:spcAft>
            <a:buNone/>
          </a:pPr>
          <a:r>
            <a:rPr lang="en-US" sz="1550" b="1" kern="1200"/>
            <a:t>Children</a:t>
          </a:r>
          <a:r>
            <a:rPr lang="en-US" sz="1550" kern="1200"/>
            <a:t> </a:t>
          </a:r>
          <a:br>
            <a:rPr lang="en-US" sz="1550" kern="1200"/>
          </a:br>
          <a:r>
            <a:rPr lang="en-US" sz="1550" kern="1200"/>
            <a:t>(yes, no)</a:t>
          </a:r>
        </a:p>
      </dsp:txBody>
      <dsp:txXfrm>
        <a:off x="5412992" y="3828874"/>
        <a:ext cx="1821611" cy="10929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112949"/>
          <a:ext cx="7655668" cy="1216800"/>
        </a:xfrm>
        <a:prstGeom prst="roundRect">
          <a:avLst/>
        </a:prstGeom>
        <a:solidFill>
          <a:srgbClr val="86B9BD">
            <a:alpha val="5096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chemeClr val="tx1"/>
              </a:solidFill>
              <a:latin typeface="Avenir Next LT Pro" panose="020B0504020202020204" pitchFamily="34" charset="77"/>
              <a:cs typeface="Arial" panose="020B0604020202020204" pitchFamily="34" charset="0"/>
            </a:rPr>
            <a:t>Socio-demographic determinants of participation were generally in line with existing literature</a:t>
          </a:r>
        </a:p>
      </dsp:txBody>
      <dsp:txXfrm>
        <a:off x="59399" y="172348"/>
        <a:ext cx="7536870" cy="1098002"/>
      </dsp:txXfrm>
    </dsp:sp>
    <dsp:sp modelId="{A1089C9C-EC81-A54F-88E4-C9CF9E48E41B}">
      <dsp:nvSpPr>
        <dsp:cNvPr id="0" name=""/>
        <dsp:cNvSpPr/>
      </dsp:nvSpPr>
      <dsp:spPr>
        <a:xfrm>
          <a:off x="0" y="1329749"/>
          <a:ext cx="7655668" cy="4843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3067"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kern="1200" dirty="0">
              <a:effectLst/>
              <a:latin typeface="Avenir Next LT Pro" panose="020B0504020202020204" pitchFamily="34" charset="77"/>
              <a:ea typeface="Aptos" panose="020B0004020202020204" pitchFamily="34" charset="0"/>
              <a:cs typeface="Arial" panose="020B0604020202020204" pitchFamily="34" charset="0"/>
            </a:rPr>
            <a:t>Younger adults who finished their initial education at or after age 21, belonging to the highest social grade AB, and are in full-time employment had the highest probability of taking part in adult learning and education</a:t>
          </a: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dirty="0">
              <a:effectLst/>
              <a:latin typeface="Avenir Next LT Pro" panose="020B0504020202020204" pitchFamily="34" charset="77"/>
              <a:ea typeface="Aptos" panose="020B0004020202020204" pitchFamily="34" charset="0"/>
              <a:cs typeface="Arial" panose="020B0604020202020204" pitchFamily="34" charset="0"/>
            </a:rPr>
            <a:t>Actual participation and future learning intentions declined by age and social grade</a:t>
          </a: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dirty="0">
              <a:effectLst/>
              <a:latin typeface="Avenir Next LT Pro" panose="020B0504020202020204" pitchFamily="34" charset="77"/>
              <a:ea typeface="Aptos" panose="020B0004020202020204" pitchFamily="34" charset="0"/>
              <a:cs typeface="Arial" panose="020B0604020202020204" pitchFamily="34" charset="0"/>
            </a:rPr>
            <a:t>Class differences were clearly visible in the data and were more powerful than differences in relation to gender and ethnicity</a:t>
          </a: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dirty="0">
              <a:effectLst/>
              <a:latin typeface="Avenir Next LT Pro" panose="020B0504020202020204" pitchFamily="34" charset="77"/>
              <a:ea typeface="Aptos" panose="020B0004020202020204" pitchFamily="34" charset="0"/>
              <a:cs typeface="Arial" panose="020B0604020202020204" pitchFamily="34" charset="0"/>
            </a:rPr>
            <a:t>Gendered </a:t>
          </a:r>
          <a:r>
            <a:rPr lang="en-GB" sz="1800" b="0" kern="1200" dirty="0">
              <a:effectLst/>
              <a:latin typeface="Avenir Next LT Pro" panose="020B0504020202020204" pitchFamily="34" charset="77"/>
              <a:ea typeface="Aptos" panose="020B0004020202020204" pitchFamily="34" charset="0"/>
              <a:cs typeface="Arial" panose="020B0604020202020204" pitchFamily="34" charset="0"/>
            </a:rPr>
            <a:t>patterns remain in terms of financial situation and w</a:t>
          </a:r>
          <a:r>
            <a:rPr lang="en-GB" sz="1800" b="0" i="0" kern="1200" dirty="0">
              <a:effectLst/>
              <a:latin typeface="Avenir Next LT Pro" panose="020B0504020202020204" pitchFamily="34" charset="77"/>
              <a:ea typeface="Aptos" panose="020B0004020202020204" pitchFamily="34" charset="0"/>
              <a:cs typeface="Arial" panose="020B0604020202020204" pitchFamily="34" charset="0"/>
            </a:rPr>
            <a:t>ork-life balance</a:t>
          </a: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dirty="0">
              <a:effectLst/>
              <a:latin typeface="Avenir Next LT Pro" panose="020B0504020202020204" pitchFamily="34" charset="77"/>
              <a:ea typeface="Aptos" panose="020B0004020202020204" pitchFamily="34" charset="0"/>
              <a:cs typeface="Arial" panose="020B0604020202020204" pitchFamily="34" charset="0"/>
            </a:rPr>
            <a:t>Those in full-time employment participated more but they were also more likely to indicate that their participation was involuntary </a:t>
          </a:r>
          <a:endParaRPr lang="en-US" sz="1800" b="0" i="0" kern="1200" dirty="0">
            <a:latin typeface="Avenir Next LT Pro" panose="020B0504020202020204" pitchFamily="34" charset="77"/>
            <a:cs typeface="Arial" panose="020B0604020202020204" pitchFamily="34" charset="0"/>
          </a:endParaRPr>
        </a:p>
      </dsp:txBody>
      <dsp:txXfrm>
        <a:off x="0" y="1329749"/>
        <a:ext cx="7655668" cy="48438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493199"/>
          <a:ext cx="7655668" cy="1330875"/>
        </a:xfrm>
        <a:prstGeom prst="roundRect">
          <a:avLst/>
        </a:prstGeom>
        <a:solidFill>
          <a:srgbClr val="91D8DE">
            <a:alpha val="5096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chemeClr val="tx1"/>
              </a:solidFill>
              <a:latin typeface="Avenir Next LT Pro" panose="020B0504020202020204" pitchFamily="34" charset="77"/>
              <a:cs typeface="Arial" panose="020B0604020202020204" pitchFamily="34" charset="0"/>
            </a:rPr>
            <a:t>Inequalities in participation were lowest in times where participation rates were also at their lowest</a:t>
          </a:r>
        </a:p>
      </dsp:txBody>
      <dsp:txXfrm>
        <a:off x="64968" y="558167"/>
        <a:ext cx="7525732" cy="1200939"/>
      </dsp:txXfrm>
    </dsp:sp>
    <dsp:sp modelId="{A1089C9C-EC81-A54F-88E4-C9CF9E48E41B}">
      <dsp:nvSpPr>
        <dsp:cNvPr id="0" name=""/>
        <dsp:cNvSpPr/>
      </dsp:nvSpPr>
      <dsp:spPr>
        <a:xfrm>
          <a:off x="0" y="1824074"/>
          <a:ext cx="7655668" cy="3969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3067" tIns="25400" rIns="142240" bIns="25400" numCol="1" spcCol="1270" anchor="t" anchorCtr="0">
          <a:noAutofit/>
        </a:bodyPr>
        <a:lstStyle/>
        <a:p>
          <a:pPr marL="228600" lvl="1" indent="-228600" algn="l" defTabSz="889000">
            <a:lnSpc>
              <a:spcPct val="90000"/>
            </a:lnSpc>
            <a:spcBef>
              <a:spcPct val="0"/>
            </a:spcBef>
            <a:spcAft>
              <a:spcPct val="20000"/>
            </a:spcAft>
            <a:buChar char="•"/>
          </a:pPr>
          <a:endParaRPr lang="en-US" sz="2000" b="0" i="0" kern="1200" dirty="0">
            <a:solidFill>
              <a:schemeClr val="tx1"/>
            </a:solidFill>
            <a:latin typeface="Avenir Next LT Pro" panose="020B0504020202020204" pitchFamily="34" charset="77"/>
            <a:cs typeface="Arial" panose="020B0604020202020204" pitchFamily="34" charset="0"/>
          </a:endParaRPr>
        </a:p>
        <a:p>
          <a:pPr marL="228600" lvl="1" indent="-228600" algn="l" defTabSz="889000">
            <a:lnSpc>
              <a:spcPct val="90000"/>
            </a:lnSpc>
            <a:spcBef>
              <a:spcPct val="0"/>
            </a:spcBef>
            <a:spcAft>
              <a:spcPct val="20000"/>
            </a:spcAft>
            <a:buChar char="•"/>
          </a:pPr>
          <a:r>
            <a:rPr lang="en-GB" sz="2000" b="0" i="0" kern="1200" dirty="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The decline in participation rates occurred because of lower engagement among those with the strongest probabilities to participate</a:t>
          </a:r>
          <a:endParaRPr lang="en-US" sz="2000" b="0" i="0" kern="1200" dirty="0">
            <a:solidFill>
              <a:schemeClr val="tx1"/>
            </a:solidFill>
            <a:latin typeface="Avenir Next LT Pro" panose="020B0504020202020204" pitchFamily="34" charset="77"/>
            <a:cs typeface="Arial" panose="020B0604020202020204" pitchFamily="34" charset="0"/>
          </a:endParaRPr>
        </a:p>
        <a:p>
          <a:pPr marL="228600" lvl="1" indent="-228600" algn="l" defTabSz="889000">
            <a:lnSpc>
              <a:spcPct val="90000"/>
            </a:lnSpc>
            <a:spcBef>
              <a:spcPct val="0"/>
            </a:spcBef>
            <a:spcAft>
              <a:spcPct val="20000"/>
            </a:spcAft>
            <a:buChar char="•"/>
          </a:pPr>
          <a:endParaRPr lang="en-US" sz="2000" b="0" i="0" kern="1200" dirty="0">
            <a:solidFill>
              <a:schemeClr val="tx1"/>
            </a:solidFill>
            <a:latin typeface="Avenir Next LT Pro" panose="020B0504020202020204" pitchFamily="34" charset="77"/>
            <a:cs typeface="Arial" panose="020B0604020202020204" pitchFamily="34" charset="0"/>
          </a:endParaRPr>
        </a:p>
        <a:p>
          <a:pPr marL="228600" lvl="1" indent="-228600" algn="l" defTabSz="889000">
            <a:lnSpc>
              <a:spcPct val="90000"/>
            </a:lnSpc>
            <a:spcBef>
              <a:spcPct val="0"/>
            </a:spcBef>
            <a:spcAft>
              <a:spcPct val="20000"/>
            </a:spcAft>
            <a:buChar char="•"/>
          </a:pPr>
          <a:r>
            <a:rPr lang="en-GB" sz="2000" b="0" i="0" kern="1200" dirty="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The decline co-occurred with a lower expenditure on adult learning, lower trade union membership numbers and a rise in zero-hour contracts and precarious work</a:t>
          </a:r>
          <a:endParaRPr lang="en-US" sz="2000" b="0" i="0" kern="1200" dirty="0">
            <a:solidFill>
              <a:schemeClr val="tx1"/>
            </a:solidFill>
            <a:latin typeface="Avenir Next LT Pro" panose="020B0504020202020204" pitchFamily="34" charset="77"/>
            <a:cs typeface="Arial" panose="020B0604020202020204" pitchFamily="34" charset="0"/>
          </a:endParaRPr>
        </a:p>
        <a:p>
          <a:pPr marL="228600" lvl="1" indent="-228600" algn="l" defTabSz="889000">
            <a:lnSpc>
              <a:spcPct val="90000"/>
            </a:lnSpc>
            <a:spcBef>
              <a:spcPct val="0"/>
            </a:spcBef>
            <a:spcAft>
              <a:spcPct val="20000"/>
            </a:spcAft>
            <a:buChar char="•"/>
          </a:pPr>
          <a:endParaRPr lang="en-US" sz="2000" b="0" i="0" kern="1200" dirty="0">
            <a:solidFill>
              <a:schemeClr val="tx1"/>
            </a:solidFill>
            <a:latin typeface="Avenir Next LT Pro" panose="020B0504020202020204" pitchFamily="34" charset="77"/>
            <a:cs typeface="Arial" panose="020B0604020202020204" pitchFamily="34" charset="0"/>
          </a:endParaRPr>
        </a:p>
        <a:p>
          <a:pPr marL="228600" lvl="1" indent="-228600" algn="l" defTabSz="889000">
            <a:lnSpc>
              <a:spcPct val="90000"/>
            </a:lnSpc>
            <a:spcBef>
              <a:spcPct val="0"/>
            </a:spcBef>
            <a:spcAft>
              <a:spcPct val="20000"/>
            </a:spcAft>
            <a:buChar char="•"/>
          </a:pPr>
          <a:r>
            <a:rPr lang="en-US" sz="2000" b="0" i="0" u="none" kern="1200" dirty="0">
              <a:latin typeface="Avenir Next LT Pro" panose="020B0504020202020204" pitchFamily="34" charset="77"/>
            </a:rPr>
            <a:t>It should also be noted that the decline coincides with austerity measures, lower employer investment in training, and a ‘policy churn’ that disproportionately benefits younger adults following traditional learning pathways</a:t>
          </a:r>
          <a:endParaRPr lang="en-US" sz="2000" b="0" i="0" kern="1200" dirty="0">
            <a:solidFill>
              <a:schemeClr val="tx1"/>
            </a:solidFill>
            <a:latin typeface="Avenir Next LT Pro" panose="020B0504020202020204" pitchFamily="34" charset="77"/>
            <a:cs typeface="Arial" panose="020B0604020202020204" pitchFamily="34" charset="0"/>
          </a:endParaRPr>
        </a:p>
      </dsp:txBody>
      <dsp:txXfrm>
        <a:off x="0" y="1824074"/>
        <a:ext cx="7655668" cy="39692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1468687"/>
          <a:ext cx="7655668" cy="1330875"/>
        </a:xfrm>
        <a:prstGeom prst="roundRect">
          <a:avLst/>
        </a:prstGeom>
        <a:solidFill>
          <a:srgbClr val="BFDBDD">
            <a:alpha val="5096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chemeClr val="tx1"/>
              </a:solidFill>
              <a:latin typeface="Avenir Next LT Pro" panose="020B0504020202020204" pitchFamily="34" charset="77"/>
              <a:cs typeface="Arial" panose="020B0604020202020204" pitchFamily="34" charset="0"/>
            </a:rPr>
            <a:t>Strongest predictor of future participation/learning intentions is previous participation</a:t>
          </a:r>
        </a:p>
      </dsp:txBody>
      <dsp:txXfrm>
        <a:off x="64968" y="1533655"/>
        <a:ext cx="7525732" cy="1200939"/>
      </dsp:txXfrm>
    </dsp:sp>
    <dsp:sp modelId="{A1089C9C-EC81-A54F-88E4-C9CF9E48E41B}">
      <dsp:nvSpPr>
        <dsp:cNvPr id="0" name=""/>
        <dsp:cNvSpPr/>
      </dsp:nvSpPr>
      <dsp:spPr>
        <a:xfrm>
          <a:off x="0" y="2799562"/>
          <a:ext cx="7655668" cy="2018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3067" tIns="22860" rIns="128016" bIns="22860" numCol="1" spcCol="1270" anchor="t" anchorCtr="0">
          <a:noAutofit/>
        </a:bodyPr>
        <a:lstStyle/>
        <a:p>
          <a:pPr marL="171450" lvl="1" indent="-171450" algn="l" defTabSz="800100">
            <a:lnSpc>
              <a:spcPct val="90000"/>
            </a:lnSpc>
            <a:spcBef>
              <a:spcPct val="0"/>
            </a:spcBef>
            <a:spcAft>
              <a:spcPct val="20000"/>
            </a:spcAft>
            <a:buNone/>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dirty="0">
              <a:effectLst/>
              <a:latin typeface="Avenir Next LT Pro" panose="020B0504020202020204" pitchFamily="34" charset="77"/>
              <a:ea typeface="Aptos" panose="020B0004020202020204" pitchFamily="34" charset="0"/>
              <a:cs typeface="Arial" panose="020B0604020202020204" pitchFamily="34" charset="0"/>
            </a:rPr>
            <a:t>This underlines the cumulative effect of participation</a:t>
          </a: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a:effectLst/>
              <a:latin typeface="Avenir Next LT Pro" panose="020B0504020202020204" pitchFamily="34" charset="77"/>
              <a:ea typeface="Aptos" panose="020B0004020202020204" pitchFamily="34" charset="0"/>
              <a:cs typeface="Arial" panose="020B0604020202020204" pitchFamily="34" charset="0"/>
            </a:rPr>
            <a:t>Those who participated at the time of the survey or in the three years before the data collection point were much more likely to express an interest than non-participants</a:t>
          </a: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dsp:txBody>
      <dsp:txXfrm>
        <a:off x="0" y="2799562"/>
        <a:ext cx="7655668" cy="20182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3469"/>
          <a:ext cx="6900512" cy="547011"/>
        </a:xfrm>
        <a:prstGeom prst="roundRect">
          <a:avLst/>
        </a:prstGeom>
        <a:solidFill>
          <a:srgbClr val="86B9B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solidFill>
                <a:schemeClr val="tx1"/>
              </a:solidFill>
              <a:latin typeface="Avenir Next LT Pro" panose="020B0504020202020204" pitchFamily="34" charset="77"/>
              <a:cs typeface="Arial" panose="020B0604020202020204" pitchFamily="34" charset="0"/>
            </a:rPr>
            <a:t>More longitudinal research</a:t>
          </a:r>
        </a:p>
      </dsp:txBody>
      <dsp:txXfrm>
        <a:off x="26703" y="30172"/>
        <a:ext cx="6847106" cy="493605"/>
      </dsp:txXfrm>
    </dsp:sp>
    <dsp:sp modelId="{A1089C9C-EC81-A54F-88E4-C9CF9E48E41B}">
      <dsp:nvSpPr>
        <dsp:cNvPr id="0" name=""/>
        <dsp:cNvSpPr/>
      </dsp:nvSpPr>
      <dsp:spPr>
        <a:xfrm>
          <a:off x="0" y="550481"/>
          <a:ext cx="6900512" cy="27651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091"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dirty="0">
              <a:effectLst/>
              <a:latin typeface="Avenir Next LT Pro" panose="020B0504020202020204" pitchFamily="34" charset="77"/>
              <a:ea typeface="Aptos" panose="020B0004020202020204" pitchFamily="34" charset="0"/>
              <a:cs typeface="Arial" panose="020B0604020202020204" pitchFamily="34" charset="0"/>
            </a:rPr>
            <a:t>A more rigorous tracking of participants over time will help to reveal benefits of their ALE participation more accurately</a:t>
          </a: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dirty="0">
              <a:effectLst/>
              <a:latin typeface="Avenir Next LT Pro" panose="020B0504020202020204" pitchFamily="34" charset="77"/>
              <a:ea typeface="Aptos" panose="020B0004020202020204" pitchFamily="34" charset="0"/>
              <a:cs typeface="Arial" panose="020B0604020202020204" pitchFamily="34" charset="0"/>
            </a:rPr>
            <a:t>Tracking whether involuntary participation leads to satisfactory learning outcomes</a:t>
          </a: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i="0" kern="1200" dirty="0">
              <a:latin typeface="Avenir Next LT Pro" panose="020B0504020202020204" pitchFamily="34" charset="77"/>
              <a:cs typeface="Arial" panose="020B0604020202020204" pitchFamily="34" charset="0"/>
            </a:rPr>
            <a:t>Evaluate initiatives such as Devolved Skills Funding and Lifelong Learning Entitlement</a:t>
          </a:r>
        </a:p>
        <a:p>
          <a:pPr marL="171450" lvl="1" indent="-171450" algn="l" defTabSz="800100">
            <a:lnSpc>
              <a:spcPct val="90000"/>
            </a:lnSpc>
            <a:spcBef>
              <a:spcPct val="0"/>
            </a:spcBef>
            <a:spcAft>
              <a:spcPct val="20000"/>
            </a:spcAft>
            <a:buChar char="•"/>
          </a:pPr>
          <a:endParaRPr lang="en-US" sz="1800" b="0" i="0" kern="1200" dirty="0">
            <a:latin typeface="Avenir Next LT Pro" panose="020B0504020202020204" pitchFamily="34" charset="77"/>
            <a:cs typeface="Arial" panose="020B0604020202020204" pitchFamily="34" charset="0"/>
          </a:endParaRPr>
        </a:p>
      </dsp:txBody>
      <dsp:txXfrm>
        <a:off x="0" y="550481"/>
        <a:ext cx="6900512" cy="2765113"/>
      </dsp:txXfrm>
    </dsp:sp>
    <dsp:sp modelId="{F2806F0F-0F76-C14F-B176-04C85B1843A6}">
      <dsp:nvSpPr>
        <dsp:cNvPr id="0" name=""/>
        <dsp:cNvSpPr/>
      </dsp:nvSpPr>
      <dsp:spPr>
        <a:xfrm>
          <a:off x="0" y="3315594"/>
          <a:ext cx="6900512" cy="547011"/>
        </a:xfrm>
        <a:prstGeom prst="roundRect">
          <a:avLst/>
        </a:prstGeom>
        <a:solidFill>
          <a:srgbClr val="86B9BD">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solidFill>
                <a:schemeClr val="tx1"/>
              </a:solidFill>
              <a:latin typeface="Avenir Next LT Pro" panose="020B0504020202020204" pitchFamily="34" charset="77"/>
              <a:cs typeface="Arial" panose="020B0604020202020204" pitchFamily="34" charset="0"/>
            </a:rPr>
            <a:t>Alternative approaches to data collection</a:t>
          </a:r>
        </a:p>
      </dsp:txBody>
      <dsp:txXfrm>
        <a:off x="26703" y="3342297"/>
        <a:ext cx="6847106" cy="493605"/>
      </dsp:txXfrm>
    </dsp:sp>
    <dsp:sp modelId="{B20E42C3-1D5E-414B-A117-1CBA6801F983}">
      <dsp:nvSpPr>
        <dsp:cNvPr id="0" name=""/>
        <dsp:cNvSpPr/>
      </dsp:nvSpPr>
      <dsp:spPr>
        <a:xfrm>
          <a:off x="0" y="3862606"/>
          <a:ext cx="6900512" cy="2133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091"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GB" sz="1800" b="0" i="0" kern="1200" dirty="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Combine quantitative &amp; qualitative </a:t>
          </a:r>
          <a:r>
            <a:rPr lang="en-GB" sz="1800" b="0" i="0" kern="120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methods to </a:t>
          </a:r>
          <a:r>
            <a:rPr lang="en-GB" sz="1800" b="0" i="0" kern="1200" dirty="0">
              <a:solidFill>
                <a:schemeClr val="tx1"/>
              </a:solidFill>
              <a:effectLst/>
              <a:latin typeface="Avenir Next LT Pro" panose="020B0504020202020204" pitchFamily="34" charset="77"/>
              <a:ea typeface="Aptos" panose="020B0004020202020204" pitchFamily="34" charset="0"/>
              <a:cs typeface="Arial" panose="020B0604020202020204" pitchFamily="34" charset="0"/>
            </a:rPr>
            <a:t>go beyond ‘listing’ of barriers, benefits, motivations to delve deeper into nuances</a:t>
          </a: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i="0" kern="1200" dirty="0" err="1">
              <a:solidFill>
                <a:schemeClr val="tx1"/>
              </a:solidFill>
              <a:latin typeface="Avenir Next LT Pro" panose="020B0504020202020204" pitchFamily="34" charset="77"/>
              <a:cs typeface="Arial" panose="020B0604020202020204" pitchFamily="34" charset="0"/>
            </a:rPr>
            <a:t>Maximise</a:t>
          </a:r>
          <a:r>
            <a:rPr lang="en-US" sz="1800" b="0" i="0" kern="1200" dirty="0">
              <a:solidFill>
                <a:schemeClr val="tx1"/>
              </a:solidFill>
              <a:latin typeface="Avenir Next LT Pro" panose="020B0504020202020204" pitchFamily="34" charset="77"/>
              <a:cs typeface="Arial" panose="020B0604020202020204" pitchFamily="34" charset="0"/>
            </a:rPr>
            <a:t> usage of existing databases (e.g. </a:t>
          </a:r>
          <a:r>
            <a:rPr lang="en-US" sz="1800" b="0" i="0" kern="1200" dirty="0" err="1">
              <a:solidFill>
                <a:schemeClr val="tx1"/>
              </a:solidFill>
              <a:latin typeface="Avenir Next LT Pro" panose="020B0504020202020204" pitchFamily="34" charset="77"/>
              <a:cs typeface="Arial" panose="020B0604020202020204" pitchFamily="34" charset="0"/>
            </a:rPr>
            <a:t>Labour</a:t>
          </a:r>
          <a:r>
            <a:rPr lang="en-US" sz="1800" b="0" i="0" kern="1200" dirty="0">
              <a:solidFill>
                <a:schemeClr val="tx1"/>
              </a:solidFill>
              <a:latin typeface="Avenir Next LT Pro" panose="020B0504020202020204" pitchFamily="34" charset="77"/>
              <a:cs typeface="Arial" panose="020B0604020202020204" pitchFamily="34" charset="0"/>
            </a:rPr>
            <a:t> Force Survey) to provide more robust insights on the regional variation in ALE participation over time</a:t>
          </a:r>
        </a:p>
      </dsp:txBody>
      <dsp:txXfrm>
        <a:off x="0" y="3862606"/>
        <a:ext cx="6900512" cy="21330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5471"/>
          <a:ext cx="6900512" cy="780928"/>
        </a:xfrm>
        <a:prstGeom prst="roundRect">
          <a:avLst/>
        </a:prstGeom>
        <a:solidFill>
          <a:srgbClr val="86B9B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solidFill>
                <a:schemeClr val="tx1"/>
              </a:solidFill>
              <a:latin typeface="Avenir Next LT Pro" panose="020B0504020202020204" pitchFamily="34" charset="77"/>
              <a:cs typeface="Arial" panose="020B0604020202020204" pitchFamily="34" charset="0"/>
            </a:rPr>
            <a:t>Address cost and time barriers/challenges </a:t>
          </a:r>
        </a:p>
      </dsp:txBody>
      <dsp:txXfrm>
        <a:off x="38122" y="43593"/>
        <a:ext cx="6824268" cy="704684"/>
      </dsp:txXfrm>
    </dsp:sp>
    <dsp:sp modelId="{A1089C9C-EC81-A54F-88E4-C9CF9E48E41B}">
      <dsp:nvSpPr>
        <dsp:cNvPr id="0" name=""/>
        <dsp:cNvSpPr/>
      </dsp:nvSpPr>
      <dsp:spPr>
        <a:xfrm>
          <a:off x="0" y="786400"/>
          <a:ext cx="6900512" cy="1702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091"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i="0" kern="1200" dirty="0">
              <a:solidFill>
                <a:schemeClr val="tx1"/>
              </a:solidFill>
              <a:latin typeface="Avenir Next LT Pro" panose="020B0504020202020204" pitchFamily="34" charset="77"/>
              <a:cs typeface="Arial" panose="020B0604020202020204" pitchFamily="34" charset="0"/>
            </a:rPr>
            <a:t>Implement adequate finance mechanisms to lower cost barriers</a:t>
          </a: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i="0" kern="1200" dirty="0">
              <a:solidFill>
                <a:schemeClr val="tx1"/>
              </a:solidFill>
              <a:latin typeface="Avenir Next LT Pro" panose="020B0504020202020204" pitchFamily="34" charset="77"/>
              <a:cs typeface="Arial" panose="020B0604020202020204" pitchFamily="34" charset="0"/>
            </a:rPr>
            <a:t>Blend engagement in ALE as part of adults’ work-life balance</a:t>
          </a: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dsp:txBody>
      <dsp:txXfrm>
        <a:off x="0" y="786400"/>
        <a:ext cx="6900512" cy="1702447"/>
      </dsp:txXfrm>
    </dsp:sp>
    <dsp:sp modelId="{F2806F0F-0F76-C14F-B176-04C85B1843A6}">
      <dsp:nvSpPr>
        <dsp:cNvPr id="0" name=""/>
        <dsp:cNvSpPr/>
      </dsp:nvSpPr>
      <dsp:spPr>
        <a:xfrm>
          <a:off x="0" y="2488847"/>
          <a:ext cx="6900512" cy="780928"/>
        </a:xfrm>
        <a:prstGeom prst="roundRect">
          <a:avLst/>
        </a:prstGeom>
        <a:solidFill>
          <a:srgbClr val="86B9BD">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solidFill>
                <a:schemeClr val="tx1"/>
              </a:solidFill>
              <a:latin typeface="Avenir Next LT Pro" panose="020B0504020202020204" pitchFamily="34" charset="77"/>
              <a:cs typeface="Arial" panose="020B0604020202020204" pitchFamily="34" charset="0"/>
            </a:rPr>
            <a:t>Address stubborn inequalities in ALE participation</a:t>
          </a:r>
        </a:p>
      </dsp:txBody>
      <dsp:txXfrm>
        <a:off x="38122" y="2526969"/>
        <a:ext cx="6824268" cy="704684"/>
      </dsp:txXfrm>
    </dsp:sp>
    <dsp:sp modelId="{B20E42C3-1D5E-414B-A117-1CBA6801F983}">
      <dsp:nvSpPr>
        <dsp:cNvPr id="0" name=""/>
        <dsp:cNvSpPr/>
      </dsp:nvSpPr>
      <dsp:spPr>
        <a:xfrm>
          <a:off x="0" y="3269775"/>
          <a:ext cx="6900512" cy="2723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091" tIns="22860" rIns="128016" bIns="22860" numCol="1" spcCol="1270" anchor="t" anchorCtr="0">
          <a:noAutofit/>
        </a:bodyPr>
        <a:lstStyle/>
        <a:p>
          <a:pPr marL="171450" lvl="1" indent="-171450" algn="l" defTabSz="800100">
            <a:lnSpc>
              <a:spcPct val="90000"/>
            </a:lnSpc>
            <a:spcBef>
              <a:spcPct val="0"/>
            </a:spcBef>
            <a:spcAft>
              <a:spcPct val="20000"/>
            </a:spcAft>
            <a:buNone/>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i="0" kern="1200" dirty="0">
              <a:solidFill>
                <a:schemeClr val="tx1"/>
              </a:solidFill>
              <a:latin typeface="Avenir Next LT Pro" panose="020B0504020202020204" pitchFamily="34" charset="77"/>
              <a:cs typeface="Arial" panose="020B0604020202020204" pitchFamily="34" charset="0"/>
            </a:rPr>
            <a:t>Tackle unequal chances early in the life cycle</a:t>
          </a: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i="0" kern="1200" dirty="0">
              <a:solidFill>
                <a:schemeClr val="tx1"/>
              </a:solidFill>
              <a:latin typeface="Avenir Next LT Pro" panose="020B0504020202020204" pitchFamily="34" charset="77"/>
              <a:cs typeface="Arial" panose="020B0604020202020204" pitchFamily="34" charset="0"/>
            </a:rPr>
            <a:t>Continue  efforts to make learning more accessible for all and consistently reach out to those who are underrepresented</a:t>
          </a: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i="0" kern="1200" dirty="0">
              <a:solidFill>
                <a:schemeClr val="tx1"/>
              </a:solidFill>
              <a:latin typeface="Avenir Next LT Pro" panose="020B0504020202020204" pitchFamily="34" charset="77"/>
              <a:cs typeface="Arial" panose="020B0604020202020204" pitchFamily="34" charset="0"/>
            </a:rPr>
            <a:t>Support second chance routes</a:t>
          </a: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a:p>
          <a:pPr marL="171450" lvl="1" indent="-171450" algn="l" defTabSz="800100">
            <a:lnSpc>
              <a:spcPct val="90000"/>
            </a:lnSpc>
            <a:spcBef>
              <a:spcPct val="0"/>
            </a:spcBef>
            <a:spcAft>
              <a:spcPct val="20000"/>
            </a:spcAft>
            <a:buChar char="•"/>
          </a:pPr>
          <a:r>
            <a:rPr lang="en-US" sz="1800" b="0" i="0" kern="1200" dirty="0" err="1">
              <a:solidFill>
                <a:schemeClr val="tx1"/>
              </a:solidFill>
              <a:latin typeface="Avenir Next LT Pro" panose="020B0504020202020204" pitchFamily="34" charset="77"/>
              <a:cs typeface="Arial" panose="020B0604020202020204" pitchFamily="34" charset="0"/>
            </a:rPr>
            <a:t>Incentivise</a:t>
          </a:r>
          <a:r>
            <a:rPr lang="en-US" sz="1800" b="0" i="0" kern="1200" dirty="0">
              <a:solidFill>
                <a:schemeClr val="tx1"/>
              </a:solidFill>
              <a:latin typeface="Avenir Next LT Pro" panose="020B0504020202020204" pitchFamily="34" charset="77"/>
              <a:cs typeface="Arial" panose="020B0604020202020204" pitchFamily="34" charset="0"/>
            </a:rPr>
            <a:t> learning throughout life both for work and non-work related reasons</a:t>
          </a:r>
        </a:p>
        <a:p>
          <a:pPr marL="171450" lvl="1" indent="-171450" algn="l" defTabSz="800100">
            <a:lnSpc>
              <a:spcPct val="90000"/>
            </a:lnSpc>
            <a:spcBef>
              <a:spcPct val="0"/>
            </a:spcBef>
            <a:spcAft>
              <a:spcPct val="20000"/>
            </a:spcAft>
            <a:buChar char="•"/>
          </a:pPr>
          <a:endParaRPr lang="en-US" sz="1800" b="0" i="0" kern="1200" dirty="0">
            <a:solidFill>
              <a:schemeClr val="tx1"/>
            </a:solidFill>
            <a:latin typeface="Avenir Next LT Pro" panose="020B0504020202020204" pitchFamily="34" charset="77"/>
            <a:cs typeface="Arial" panose="020B0604020202020204" pitchFamily="34" charset="0"/>
          </a:endParaRPr>
        </a:p>
      </dsp:txBody>
      <dsp:txXfrm>
        <a:off x="0" y="3269775"/>
        <a:ext cx="6900512" cy="272391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0.8316</cdr:x>
      <cdr:y>0.16304</cdr:y>
    </cdr:from>
    <cdr:to>
      <cdr:x>0.8316</cdr:x>
      <cdr:y>0.87968</cdr:y>
    </cdr:to>
    <cdr:cxnSp macro="">
      <cdr:nvCxnSpPr>
        <cdr:cNvPr id="3" name="Straight Connector 2">
          <a:extLst xmlns:a="http://schemas.openxmlformats.org/drawingml/2006/main">
            <a:ext uri="{FF2B5EF4-FFF2-40B4-BE49-F238E27FC236}">
              <a16:creationId xmlns:a16="http://schemas.microsoft.com/office/drawing/2014/main" id="{63491E25-3017-5376-AC0B-342B95AEB3D4}"/>
            </a:ext>
          </a:extLst>
        </cdr:cNvPr>
        <cdr:cNvCxnSpPr/>
      </cdr:nvCxnSpPr>
      <cdr:spPr>
        <a:xfrm xmlns:a="http://schemas.openxmlformats.org/drawingml/2006/main">
          <a:off x="6225809" y="799516"/>
          <a:ext cx="0" cy="3514381"/>
        </a:xfrm>
        <a:prstGeom xmlns:a="http://schemas.openxmlformats.org/drawingml/2006/main" prst="line">
          <a:avLst/>
        </a:prstGeom>
        <a:ln xmlns:a="http://schemas.openxmlformats.org/drawingml/2006/main">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0.7644</cdr:x>
      <cdr:y>0.06098</cdr:y>
    </cdr:from>
    <cdr:to>
      <cdr:x>0.91081</cdr:x>
      <cdr:y>0.22424</cdr:y>
    </cdr:to>
    <cdr:sp macro="" textlink="">
      <cdr:nvSpPr>
        <cdr:cNvPr id="4" name="TextBox 3">
          <a:extLst xmlns:a="http://schemas.openxmlformats.org/drawingml/2006/main">
            <a:ext uri="{FF2B5EF4-FFF2-40B4-BE49-F238E27FC236}">
              <a16:creationId xmlns:a16="http://schemas.microsoft.com/office/drawing/2014/main" id="{F10BAA05-4309-ADE3-FF3E-6410BBD51C46}"/>
            </a:ext>
          </a:extLst>
        </cdr:cNvPr>
        <cdr:cNvSpPr txBox="1"/>
      </cdr:nvSpPr>
      <cdr:spPr>
        <a:xfrm xmlns:a="http://schemas.openxmlformats.org/drawingml/2006/main">
          <a:off x="5722716" y="299065"/>
          <a:ext cx="1096042" cy="8006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kern="1200" dirty="0"/>
            <a:t>Change to online survey</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C583D-5F8C-3347-B2CA-ECDD43E98C53}" type="datetimeFigureOut">
              <a:rPr lang="en-US" smtClean="0"/>
              <a:t>5/5/2025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0B59E3-ECB7-4946-8A10-3DE0E30C76D2}" type="slidenum">
              <a:rPr lang="en-US" smtClean="0"/>
              <a:t>‹#›</a:t>
            </a:fld>
            <a:endParaRPr lang="en-US"/>
          </a:p>
        </p:txBody>
      </p:sp>
    </p:spTree>
    <p:extLst>
      <p:ext uri="{BB962C8B-B14F-4D97-AF65-F5344CB8AC3E}">
        <p14:creationId xmlns:p14="http://schemas.microsoft.com/office/powerpoint/2010/main" val="1830333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46400-8163-F5DC-DF8F-9B79AB411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583C6-4301-5097-E25D-F7986DEDC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34AB-A7A0-26CC-17FF-857DABC90352}"/>
              </a:ext>
            </a:extLst>
          </p:cNvPr>
          <p:cNvSpPr>
            <a:spLocks noGrp="1"/>
          </p:cNvSpPr>
          <p:nvPr>
            <p:ph type="body" idx="1"/>
          </p:nvPr>
        </p:nvSpPr>
        <p:spPr/>
        <p:txBody>
          <a:bodyPr/>
          <a:lstStyle/>
          <a:p>
            <a:pPr algn="just">
              <a:lnSpc>
                <a:spcPct val="115000"/>
              </a:lnSpc>
              <a:spcAft>
                <a:spcPts val="600"/>
              </a:spcAft>
              <a:buNone/>
            </a:pPr>
            <a:endParaRPr lang="en-GB" sz="1200" dirty="0">
              <a:solidFill>
                <a:srgbClr val="000000"/>
              </a:solidFill>
              <a:effectLst/>
              <a:latin typeface="Arial" panose="020B0604020202020204" pitchFamily="34"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2CADC126-3481-51E2-E8A3-787D3844FADB}"/>
              </a:ext>
            </a:extLst>
          </p:cNvPr>
          <p:cNvSpPr>
            <a:spLocks noGrp="1"/>
          </p:cNvSpPr>
          <p:nvPr>
            <p:ph type="sldNum" sz="quarter" idx="5"/>
          </p:nvPr>
        </p:nvSpPr>
        <p:spPr/>
        <p:txBody>
          <a:bodyPr/>
          <a:lstStyle/>
          <a:p>
            <a:fld id="{870B59E3-ECB7-4946-8A10-3DE0E30C76D2}" type="slidenum">
              <a:rPr lang="en-US" smtClean="0"/>
              <a:t>1</a:t>
            </a:fld>
            <a:endParaRPr lang="en-US"/>
          </a:p>
        </p:txBody>
      </p:sp>
    </p:spTree>
    <p:extLst>
      <p:ext uri="{BB962C8B-B14F-4D97-AF65-F5344CB8AC3E}">
        <p14:creationId xmlns:p14="http://schemas.microsoft.com/office/powerpoint/2010/main" val="3264491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84FD0-6809-764C-0EE2-03E3F9E77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181A18-F813-A5CE-129C-31F9D1C7B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CBE38-BF56-9E15-C382-8C1990B3F18E}"/>
              </a:ext>
            </a:extLst>
          </p:cNvPr>
          <p:cNvSpPr>
            <a:spLocks noGrp="1"/>
          </p:cNvSpPr>
          <p:nvPr>
            <p:ph type="body" idx="1"/>
          </p:nvPr>
        </p:nvSpPr>
        <p:spPr/>
        <p:txBody>
          <a:bodyPr/>
          <a:lstStyle/>
          <a:p>
            <a:endParaRPr lang="en-GB" sz="12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18EDE3CD-321E-26B6-E5C6-38DA8764161D}"/>
              </a:ext>
            </a:extLst>
          </p:cNvPr>
          <p:cNvSpPr>
            <a:spLocks noGrp="1"/>
          </p:cNvSpPr>
          <p:nvPr>
            <p:ph type="sldNum" sz="quarter" idx="5"/>
          </p:nvPr>
        </p:nvSpPr>
        <p:spPr/>
        <p:txBody>
          <a:bodyPr/>
          <a:lstStyle/>
          <a:p>
            <a:fld id="{870B59E3-ECB7-4946-8A10-3DE0E30C76D2}" type="slidenum">
              <a:rPr lang="en-US" smtClean="0"/>
              <a:t>2</a:t>
            </a:fld>
            <a:endParaRPr lang="en-US"/>
          </a:p>
        </p:txBody>
      </p:sp>
    </p:spTree>
    <p:extLst>
      <p:ext uri="{BB962C8B-B14F-4D97-AF65-F5344CB8AC3E}">
        <p14:creationId xmlns:p14="http://schemas.microsoft.com/office/powerpoint/2010/main" val="1968888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0D15B-D3D1-0FC9-EE3A-57FAA9D09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3EDEA-15EF-C0AD-3B2F-55553B3964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7090B-324C-DA21-1286-02AC4A7FC0E3}"/>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476A1A2B-9581-8902-C565-251BD68A49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6425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BFF4C-1540-77F7-A1EF-6EE784460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C025A6-0719-F535-E5DA-C3A899CC1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391B2D-29EA-3EB5-DA23-9270645F1E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C613CC-5A93-06C9-F5CA-DA2377E15A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7494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CB1EA-636A-7258-93AA-A8B682DD3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9CFFD-58FE-B720-9116-4692E3AE63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BD247-D640-BE3E-A8A8-54219DD5A38A}"/>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20CD3119-CD3F-2754-E608-08D7897596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321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123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853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CEE4-680F-7EB9-016D-B0AADC30E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9D240-C954-0F29-0BB1-7782A069691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CB9AF86-9EA9-436D-53CE-788E394A3959}"/>
              </a:ext>
            </a:extLst>
          </p:cNvPr>
          <p:cNvSpPr>
            <a:spLocks noGrp="1"/>
          </p:cNvSpPr>
          <p:nvPr>
            <p:ph type="body" idx="1"/>
          </p:nvPr>
        </p:nvSpPr>
        <p:spPr/>
        <p:txBody>
          <a:bodyPr/>
          <a:lstStyle/>
          <a:p>
            <a:pPr>
              <a:spcAft>
                <a:spcPts val="1200"/>
              </a:spcAft>
            </a:pPr>
            <a:endParaRPr lang="en-GB" sz="2000" dirty="0">
              <a:solidFill>
                <a:schemeClr val="tx1">
                  <a:lumMod val="75000"/>
                  <a:lumOff val="25000"/>
                </a:schemeClr>
              </a:solidFill>
              <a:latin typeface="Arial" panose="020B0604020202020204" pitchFamily="34" charset="0"/>
              <a:cs typeface="Arial" panose="020B0604020202020204" pitchFamily="34" charset="0"/>
            </a:endParaRPr>
          </a:p>
          <a:p>
            <a:pPr>
              <a:spcAft>
                <a:spcPts val="1200"/>
              </a:spcAft>
            </a:pPr>
            <a:endParaRPr lang="en-GB" sz="2000" dirty="0">
              <a:solidFill>
                <a:schemeClr val="tx1">
                  <a:lumMod val="75000"/>
                  <a:lumOff val="25000"/>
                </a:schemeClr>
              </a:solidFill>
              <a:latin typeface="Arial" panose="020B0604020202020204" pitchFamily="34" charset="0"/>
              <a:cs typeface="Arial" panose="020B0604020202020204" pitchFamily="34" charset="0"/>
            </a:endParaRPr>
          </a:p>
          <a:p>
            <a:pPr>
              <a:spcAft>
                <a:spcPts val="1200"/>
              </a:spcAft>
            </a:pPr>
            <a:endParaRPr lang="en-GB" sz="2000" dirty="0">
              <a:solidFill>
                <a:schemeClr val="tx1">
                  <a:lumMod val="75000"/>
                  <a:lumOff val="25000"/>
                </a:schemeClr>
              </a:solidFill>
              <a:latin typeface="Arial" panose="020B0604020202020204" pitchFamily="34" charset="0"/>
              <a:cs typeface="Arial" panose="020B0604020202020204" pitchFamily="34" charset="0"/>
            </a:endParaRPr>
          </a:p>
          <a:p>
            <a:pPr>
              <a:spcAft>
                <a:spcPts val="1200"/>
              </a:spcAft>
            </a:pPr>
            <a:endParaRPr lang="en-GB" sz="1400" dirty="0">
              <a:solidFill>
                <a:schemeClr val="tx1">
                  <a:lumMod val="75000"/>
                  <a:lumOff val="25000"/>
                </a:schemeClr>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EC379EAB-1F21-A2EB-2778-1D3FFBCA081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812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7589D-8BEC-9F39-9138-53A93B49F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90426-8FD4-FAE4-0C5F-02ABFD0ED14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9B14896-243E-B88E-FCBD-9224B8890B9C}"/>
              </a:ext>
            </a:extLst>
          </p:cNvPr>
          <p:cNvSpPr>
            <a:spLocks noGrp="1"/>
          </p:cNvSpPr>
          <p:nvPr>
            <p:ph type="body" idx="1"/>
          </p:nvPr>
        </p:nvSpPr>
        <p:spPr/>
        <p:txBody>
          <a:bodyPr/>
          <a:lstStyle/>
          <a:p>
            <a:pPr>
              <a:spcAft>
                <a:spcPts val="1200"/>
              </a:spcAft>
            </a:pPr>
            <a:endParaRPr lang="en-GB" sz="1400" dirty="0">
              <a:solidFill>
                <a:schemeClr val="tx1">
                  <a:lumMod val="75000"/>
                  <a:lumOff val="25000"/>
                </a:schemeClr>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30720513-C5F9-E85F-88DA-E651742BB13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1306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AF3F8-B677-9803-738A-4AC8E606B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E8FA8-58A9-4448-53D8-E1C8242E3BE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598375D-F34D-FC20-92AE-31157D357E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lang="en-GB" sz="1200" dirty="0">
              <a:ea typeface="DengXian" panose="02010600030101010101" pitchFamily="2" charset="-122"/>
            </a:endParaRP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4F70CC05-87D9-C7EA-52AE-37261F8FDBA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808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78DCF-FFEA-D6C6-B2EF-96B26D3EA3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F14E9-CA1B-91D4-A447-E1BBAAD63DB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94434E6-4AAE-0913-7245-CBDB50E36D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3768DA-F01B-2980-DF48-35ED82DA1ED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992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39049-61CB-DE13-DDE8-AD9C27661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3236E-EF2B-56EE-FF12-6DE0E6551C1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F43FE7D-B3AE-AF21-F97E-1A1B389DCC69}"/>
              </a:ext>
            </a:extLst>
          </p:cNvPr>
          <p:cNvSpPr>
            <a:spLocks noGrp="1"/>
          </p:cNvSpPr>
          <p:nvPr>
            <p:ph type="body" idx="1"/>
          </p:nvPr>
        </p:nvSpPr>
        <p:spPr/>
        <p:txBody>
          <a:bodyPr/>
          <a:lstStyle/>
          <a:p>
            <a:pPr>
              <a:spcAft>
                <a:spcPts val="1200"/>
              </a:spcAft>
            </a:pPr>
            <a:endParaRPr lang="en-GB" sz="2000" dirty="0">
              <a:solidFill>
                <a:schemeClr val="tx1">
                  <a:lumMod val="75000"/>
                  <a:lumOff val="25000"/>
                </a:schemeClr>
              </a:solidFill>
              <a:latin typeface="Arial" panose="020B0604020202020204" pitchFamily="34" charset="0"/>
              <a:cs typeface="Arial" panose="020B0604020202020204" pitchFamily="34" charset="0"/>
            </a:endParaRPr>
          </a:p>
          <a:p>
            <a:pPr>
              <a:spcAft>
                <a:spcPts val="1200"/>
              </a:spcAft>
            </a:pPr>
            <a:endParaRPr lang="en-GB" sz="1400" dirty="0">
              <a:solidFill>
                <a:schemeClr val="tx1">
                  <a:lumMod val="75000"/>
                  <a:lumOff val="25000"/>
                </a:schemeClr>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5F1AF588-52C8-F0D6-81D3-0EC5DBF937F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829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8C7F9-432F-7563-FB01-BC32E4B36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B63E6-3B24-D599-3239-A445F5AC2CC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01536C1-EDEE-1F36-B005-5018CA1DB7C8}"/>
              </a:ext>
            </a:extLst>
          </p:cNvPr>
          <p:cNvSpPr>
            <a:spLocks noGrp="1"/>
          </p:cNvSpPr>
          <p:nvPr>
            <p:ph type="body" idx="1"/>
          </p:nvPr>
        </p:nvSpPr>
        <p:spPr/>
        <p:txBody>
          <a:bodyPr/>
          <a:lstStyle/>
          <a:p>
            <a:pPr>
              <a:spcAft>
                <a:spcPts val="1200"/>
              </a:spcAft>
            </a:pPr>
            <a:endParaRPr lang="en-GB" sz="2000" dirty="0">
              <a:solidFill>
                <a:schemeClr val="tx1">
                  <a:lumMod val="75000"/>
                  <a:lumOff val="25000"/>
                </a:schemeClr>
              </a:solidFill>
              <a:latin typeface="Arial" panose="020B0604020202020204" pitchFamily="34" charset="0"/>
              <a:cs typeface="Arial" panose="020B0604020202020204" pitchFamily="34" charset="0"/>
            </a:endParaRPr>
          </a:p>
          <a:p>
            <a:pPr marL="0" indent="0">
              <a:buNone/>
            </a:pPr>
            <a:endParaRPr lang="en-GB" dirty="0"/>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endParaRPr lang="en-GB" sz="1400" dirty="0">
              <a:solidFill>
                <a:schemeClr val="tx1">
                  <a:lumMod val="75000"/>
                  <a:lumOff val="25000"/>
                </a:schemeClr>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23D62622-F38F-638F-6E36-E13D15E9327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2210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F903B-59CE-BD65-DAEB-C825E5362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58DAD-B8C1-74D7-2D71-98E75524368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C105A85-A1F6-0A84-E929-C8282BBB1D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2000" dirty="0">
              <a:solidFill>
                <a:srgbClr val="4D4D4D"/>
              </a:solidFill>
              <a:latin typeface="Raleway" pitchFamily="2" charset="0"/>
              <a:ea typeface="DengXian" panose="02010600030101010101" pitchFamily="2" charset="-122"/>
              <a:cs typeface="Arial" pitchFamily="34" charset="0"/>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2000" dirty="0">
              <a:solidFill>
                <a:srgbClr val="4D4D4D"/>
              </a:solidFill>
              <a:latin typeface="Raleway" pitchFamily="2" charset="0"/>
              <a:ea typeface="DengXian" panose="02010600030101010101" pitchFamily="2" charset="-122"/>
              <a:cs typeface="Arial" pitchFamily="34" charset="0"/>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2000" dirty="0">
              <a:solidFill>
                <a:srgbClr val="4D4D4D"/>
              </a:solidFill>
              <a:latin typeface="Raleway" pitchFamily="2" charset="0"/>
              <a:ea typeface="DengXian" panose="02010600030101010101" pitchFamily="2" charset="-122"/>
              <a:cs typeface="Arial" pitchFamily="34" charset="0"/>
            </a:endParaRPr>
          </a:p>
        </p:txBody>
      </p:sp>
      <p:sp>
        <p:nvSpPr>
          <p:cNvPr id="4" name="Slide Number Placeholder 3">
            <a:extLst>
              <a:ext uri="{FF2B5EF4-FFF2-40B4-BE49-F238E27FC236}">
                <a16:creationId xmlns:a16="http://schemas.microsoft.com/office/drawing/2014/main" id="{33516B31-456C-E148-DAA5-63CE30D5D71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04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39E0C-5359-1A30-8835-7CA0FDF86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96DEF1-D7CA-E330-6149-8971A7731B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DF868-66C7-2903-808A-56FB10921D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DA059A0-D4D3-7774-02CA-6B2432928C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B3619C-4BC2-974A-BC9C-0BC13D6031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9595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B3619C-4BC2-974A-BC9C-0BC13D6031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809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B3619C-4BC2-974A-BC9C-0BC13D6031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5446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41750-60A9-0B4E-E528-0546AC1D3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39099-3E31-04FC-8484-A384A066FF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852E6-F981-8D20-233E-64C0E2258B42}"/>
              </a:ext>
            </a:extLst>
          </p:cNvPr>
          <p:cNvSpPr>
            <a:spLocks noGrp="1"/>
          </p:cNvSpPr>
          <p:nvPr>
            <p:ph type="body" idx="1"/>
          </p:nvPr>
        </p:nvSpPr>
        <p:spPr/>
        <p:txBody>
          <a:bodyPr/>
          <a:lstStyle/>
          <a:p>
            <a:endParaRPr lang="en-GB" sz="12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BD085086-AB68-0856-486B-69883580249A}"/>
              </a:ext>
            </a:extLst>
          </p:cNvPr>
          <p:cNvSpPr>
            <a:spLocks noGrp="1"/>
          </p:cNvSpPr>
          <p:nvPr>
            <p:ph type="sldNum" sz="quarter" idx="5"/>
          </p:nvPr>
        </p:nvSpPr>
        <p:spPr/>
        <p:txBody>
          <a:bodyPr/>
          <a:lstStyle/>
          <a:p>
            <a:fld id="{870B59E3-ECB7-4946-8A10-3DE0E30C76D2}" type="slidenum">
              <a:rPr lang="en-US" smtClean="0"/>
              <a:t>18</a:t>
            </a:fld>
            <a:endParaRPr lang="en-US"/>
          </a:p>
        </p:txBody>
      </p:sp>
    </p:spTree>
    <p:extLst>
      <p:ext uri="{BB962C8B-B14F-4D97-AF65-F5344CB8AC3E}">
        <p14:creationId xmlns:p14="http://schemas.microsoft.com/office/powerpoint/2010/main" val="998015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15000"/>
              </a:lnSpc>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70B59E3-ECB7-4946-8A10-3DE0E30C76D2}" type="slidenum">
              <a:rPr lang="en-US" smtClean="0"/>
              <a:t>19</a:t>
            </a:fld>
            <a:endParaRPr lang="en-US"/>
          </a:p>
        </p:txBody>
      </p:sp>
    </p:spTree>
    <p:extLst>
      <p:ext uri="{BB962C8B-B14F-4D97-AF65-F5344CB8AC3E}">
        <p14:creationId xmlns:p14="http://schemas.microsoft.com/office/powerpoint/2010/main" val="1311303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02613-1B42-A71B-F39E-B315B1A867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081F5-9EA4-F283-693E-FBFA22FB5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10E9AD-9CA9-1F90-E122-A591BCA94184}"/>
              </a:ext>
            </a:extLst>
          </p:cNvPr>
          <p:cNvSpPr>
            <a:spLocks noGrp="1"/>
          </p:cNvSpPr>
          <p:nvPr>
            <p:ph type="body" idx="1"/>
          </p:nvPr>
        </p:nvSpPr>
        <p:spPr/>
        <p:txBody>
          <a:bodyPr/>
          <a:lstStyle/>
          <a:p>
            <a:pPr algn="l">
              <a:lnSpc>
                <a:spcPct val="115000"/>
              </a:lnSpc>
              <a:buNone/>
            </a:pPr>
            <a:endParaRPr lang="en-GB" sz="2800" dirty="0">
              <a:effectLst/>
            </a:endParaRPr>
          </a:p>
        </p:txBody>
      </p:sp>
      <p:sp>
        <p:nvSpPr>
          <p:cNvPr id="4" name="Slide Number Placeholder 3">
            <a:extLst>
              <a:ext uri="{FF2B5EF4-FFF2-40B4-BE49-F238E27FC236}">
                <a16:creationId xmlns:a16="http://schemas.microsoft.com/office/drawing/2014/main" id="{3BE0A31A-0957-501D-E5FD-9F8896078700}"/>
              </a:ext>
            </a:extLst>
          </p:cNvPr>
          <p:cNvSpPr>
            <a:spLocks noGrp="1"/>
          </p:cNvSpPr>
          <p:nvPr>
            <p:ph type="sldNum" sz="quarter" idx="5"/>
          </p:nvPr>
        </p:nvSpPr>
        <p:spPr/>
        <p:txBody>
          <a:bodyPr/>
          <a:lstStyle/>
          <a:p>
            <a:fld id="{870B59E3-ECB7-4946-8A10-3DE0E30C76D2}" type="slidenum">
              <a:rPr lang="en-US" smtClean="0"/>
              <a:t>20</a:t>
            </a:fld>
            <a:endParaRPr lang="en-US"/>
          </a:p>
        </p:txBody>
      </p:sp>
    </p:spTree>
    <p:extLst>
      <p:ext uri="{BB962C8B-B14F-4D97-AF65-F5344CB8AC3E}">
        <p14:creationId xmlns:p14="http://schemas.microsoft.com/office/powerpoint/2010/main" val="2591042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64EB2-E7D2-F514-C485-CCAADEE36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C00B46-7DEC-ABF9-1DB6-917C98222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73079B-2A1D-B89A-C1C9-467CC8803DB4}"/>
              </a:ext>
            </a:extLst>
          </p:cNvPr>
          <p:cNvSpPr>
            <a:spLocks noGrp="1"/>
          </p:cNvSpPr>
          <p:nvPr>
            <p:ph type="body" idx="1"/>
          </p:nvPr>
        </p:nvSpPr>
        <p:spPr/>
        <p:txBody>
          <a:bodyPr/>
          <a:lstStyle/>
          <a:p>
            <a:pPr marL="0" indent="0" algn="l">
              <a:lnSpc>
                <a:spcPct val="115000"/>
              </a:lnSpc>
              <a:buFont typeface="Arial" panose="020B0604020202020204" pitchFamily="34" charset="0"/>
              <a:buNone/>
            </a:pPr>
            <a:endParaRPr lang="en-GB" sz="2800" dirty="0">
              <a:effectLst/>
            </a:endParaRPr>
          </a:p>
        </p:txBody>
      </p:sp>
      <p:sp>
        <p:nvSpPr>
          <p:cNvPr id="4" name="Slide Number Placeholder 3">
            <a:extLst>
              <a:ext uri="{FF2B5EF4-FFF2-40B4-BE49-F238E27FC236}">
                <a16:creationId xmlns:a16="http://schemas.microsoft.com/office/drawing/2014/main" id="{A7B30DF4-D5B7-F001-C77B-63006FC1AE9D}"/>
              </a:ext>
            </a:extLst>
          </p:cNvPr>
          <p:cNvSpPr>
            <a:spLocks noGrp="1"/>
          </p:cNvSpPr>
          <p:nvPr>
            <p:ph type="sldNum" sz="quarter" idx="5"/>
          </p:nvPr>
        </p:nvSpPr>
        <p:spPr/>
        <p:txBody>
          <a:bodyPr/>
          <a:lstStyle/>
          <a:p>
            <a:fld id="{870B59E3-ECB7-4946-8A10-3DE0E30C76D2}" type="slidenum">
              <a:rPr lang="en-US" smtClean="0"/>
              <a:t>21</a:t>
            </a:fld>
            <a:endParaRPr lang="en-US"/>
          </a:p>
        </p:txBody>
      </p:sp>
    </p:spTree>
    <p:extLst>
      <p:ext uri="{BB962C8B-B14F-4D97-AF65-F5344CB8AC3E}">
        <p14:creationId xmlns:p14="http://schemas.microsoft.com/office/powerpoint/2010/main" val="3238535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6939A-8A73-0A45-C1B3-80C6234A84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1C76C-B2EA-30C6-63DD-94ED13327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DA2C0A-0044-9B5D-0402-1A22E87D7731}"/>
              </a:ext>
            </a:extLst>
          </p:cNvPr>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8D9856C-12A4-3799-B3CE-51B23285F166}"/>
              </a:ext>
            </a:extLst>
          </p:cNvPr>
          <p:cNvSpPr>
            <a:spLocks noGrp="1"/>
          </p:cNvSpPr>
          <p:nvPr>
            <p:ph type="sldNum" sz="quarter" idx="5"/>
          </p:nvPr>
        </p:nvSpPr>
        <p:spPr/>
        <p:txBody>
          <a:bodyPr/>
          <a:lstStyle/>
          <a:p>
            <a:fld id="{870B59E3-ECB7-4946-8A10-3DE0E30C76D2}" type="slidenum">
              <a:rPr lang="en-US" smtClean="0"/>
              <a:t>22</a:t>
            </a:fld>
            <a:endParaRPr lang="en-US"/>
          </a:p>
        </p:txBody>
      </p:sp>
    </p:spTree>
    <p:extLst>
      <p:ext uri="{BB962C8B-B14F-4D97-AF65-F5344CB8AC3E}">
        <p14:creationId xmlns:p14="http://schemas.microsoft.com/office/powerpoint/2010/main" val="3160053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E0BCD-2717-677C-4BB7-14622EBE98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7E057-4477-7D14-B24C-D23F3D31C9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2D47D0-889A-852D-810A-CB06464E8E4E}"/>
              </a:ext>
            </a:extLst>
          </p:cNvPr>
          <p:cNvSpPr>
            <a:spLocks noGrp="1"/>
          </p:cNvSpPr>
          <p:nvPr>
            <p:ph type="body" idx="1"/>
          </p:nvPr>
        </p:nvSpPr>
        <p:spPr/>
        <p:txBody>
          <a:bodyPr/>
          <a:lstStyle/>
          <a:p>
            <a:pPr marL="0" lvl="0" indent="0" algn="l">
              <a:lnSpc>
                <a:spcPct val="115000"/>
              </a:lnSpc>
              <a:spcAft>
                <a:spcPts val="300"/>
              </a:spcAft>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03AC9BE-EDF0-AC2B-C5A1-C5968895DA9E}"/>
              </a:ext>
            </a:extLst>
          </p:cNvPr>
          <p:cNvSpPr>
            <a:spLocks noGrp="1"/>
          </p:cNvSpPr>
          <p:nvPr>
            <p:ph type="sldNum" sz="quarter" idx="5"/>
          </p:nvPr>
        </p:nvSpPr>
        <p:spPr/>
        <p:txBody>
          <a:bodyPr/>
          <a:lstStyle/>
          <a:p>
            <a:fld id="{870B59E3-ECB7-4946-8A10-3DE0E30C76D2}" type="slidenum">
              <a:rPr lang="en-US" smtClean="0"/>
              <a:t>23</a:t>
            </a:fld>
            <a:endParaRPr lang="en-US"/>
          </a:p>
        </p:txBody>
      </p:sp>
    </p:spTree>
    <p:extLst>
      <p:ext uri="{BB962C8B-B14F-4D97-AF65-F5344CB8AC3E}">
        <p14:creationId xmlns:p14="http://schemas.microsoft.com/office/powerpoint/2010/main" val="3526006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E02A2-7F3F-B787-2611-C213C6D12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9D0E1-B579-C6BC-AED3-0D01ECAA0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CF9C7-35A9-D0BA-0C2C-4A0DF11467AE}"/>
              </a:ext>
            </a:extLst>
          </p:cNvPr>
          <p:cNvSpPr>
            <a:spLocks noGrp="1"/>
          </p:cNvSpPr>
          <p:nvPr>
            <p:ph type="body" idx="1"/>
          </p:nvPr>
        </p:nvSpPr>
        <p:spPr/>
        <p:txBody>
          <a:bodyPr/>
          <a:lstStyle/>
          <a:p>
            <a:pPr marL="0" lvl="0" indent="0" algn="l">
              <a:lnSpc>
                <a:spcPct val="115000"/>
              </a:lnSpc>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DEB6BB5-F13D-2C6B-1DE9-D2A7C1703ED6}"/>
              </a:ext>
            </a:extLst>
          </p:cNvPr>
          <p:cNvSpPr>
            <a:spLocks noGrp="1"/>
          </p:cNvSpPr>
          <p:nvPr>
            <p:ph type="sldNum" sz="quarter" idx="5"/>
          </p:nvPr>
        </p:nvSpPr>
        <p:spPr/>
        <p:txBody>
          <a:bodyPr/>
          <a:lstStyle/>
          <a:p>
            <a:fld id="{870B59E3-ECB7-4946-8A10-3DE0E30C76D2}" type="slidenum">
              <a:rPr lang="en-US" smtClean="0"/>
              <a:t>24</a:t>
            </a:fld>
            <a:endParaRPr lang="en-US"/>
          </a:p>
        </p:txBody>
      </p:sp>
    </p:spTree>
    <p:extLst>
      <p:ext uri="{BB962C8B-B14F-4D97-AF65-F5344CB8AC3E}">
        <p14:creationId xmlns:p14="http://schemas.microsoft.com/office/powerpoint/2010/main" val="1835731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D2D24-763B-C1E7-89B2-B1A541E9F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28CE1-C442-2461-49D7-31E863FDFE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F38C5-65EE-9089-325B-7B0A6DDAE8CF}"/>
              </a:ext>
            </a:extLst>
          </p:cNvPr>
          <p:cNvSpPr>
            <a:spLocks noGrp="1"/>
          </p:cNvSpPr>
          <p:nvPr>
            <p:ph type="body" idx="1"/>
          </p:nvPr>
        </p:nvSpPr>
        <p:spPr/>
        <p:txBody>
          <a:bodyPr/>
          <a:lstStyle/>
          <a:p>
            <a:pPr marL="0" lvl="0" indent="0" algn="l">
              <a:lnSpc>
                <a:spcPct val="115000"/>
              </a:lnSpc>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E3CB7C3-29F9-7AC4-424C-88C598E91F61}"/>
              </a:ext>
            </a:extLst>
          </p:cNvPr>
          <p:cNvSpPr>
            <a:spLocks noGrp="1"/>
          </p:cNvSpPr>
          <p:nvPr>
            <p:ph type="sldNum" sz="quarter" idx="5"/>
          </p:nvPr>
        </p:nvSpPr>
        <p:spPr/>
        <p:txBody>
          <a:bodyPr/>
          <a:lstStyle/>
          <a:p>
            <a:fld id="{870B59E3-ECB7-4946-8A10-3DE0E30C76D2}" type="slidenum">
              <a:rPr lang="en-US" smtClean="0"/>
              <a:t>25</a:t>
            </a:fld>
            <a:endParaRPr lang="en-US"/>
          </a:p>
        </p:txBody>
      </p:sp>
    </p:spTree>
    <p:extLst>
      <p:ext uri="{BB962C8B-B14F-4D97-AF65-F5344CB8AC3E}">
        <p14:creationId xmlns:p14="http://schemas.microsoft.com/office/powerpoint/2010/main" val="32707891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8A673-416D-D6A7-0F94-994954CA64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9E251-09AF-BCE5-5520-36EE29E8DB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02C4C3-63BA-83C1-FE11-00973CF51E37}"/>
              </a:ext>
            </a:extLst>
          </p:cNvPr>
          <p:cNvSpPr>
            <a:spLocks noGrp="1"/>
          </p:cNvSpPr>
          <p:nvPr>
            <p:ph type="body" idx="1"/>
          </p:nvPr>
        </p:nvSpPr>
        <p:spPr/>
        <p:txBody>
          <a:bodyPr/>
          <a:lstStyle/>
          <a:p>
            <a:pPr marL="0" lvl="0" indent="0" algn="l">
              <a:lnSpc>
                <a:spcPct val="115000"/>
              </a:lnSpc>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132A7ED-3D2E-D1B6-45DF-B49F7525E145}"/>
              </a:ext>
            </a:extLst>
          </p:cNvPr>
          <p:cNvSpPr>
            <a:spLocks noGrp="1"/>
          </p:cNvSpPr>
          <p:nvPr>
            <p:ph type="sldNum" sz="quarter" idx="5"/>
          </p:nvPr>
        </p:nvSpPr>
        <p:spPr/>
        <p:txBody>
          <a:bodyPr/>
          <a:lstStyle/>
          <a:p>
            <a:fld id="{870B59E3-ECB7-4946-8A10-3DE0E30C76D2}" type="slidenum">
              <a:rPr lang="en-US" smtClean="0"/>
              <a:t>26</a:t>
            </a:fld>
            <a:endParaRPr lang="en-US"/>
          </a:p>
        </p:txBody>
      </p:sp>
    </p:spTree>
    <p:extLst>
      <p:ext uri="{BB962C8B-B14F-4D97-AF65-F5344CB8AC3E}">
        <p14:creationId xmlns:p14="http://schemas.microsoft.com/office/powerpoint/2010/main" val="13838645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92E66-86DB-03CB-1151-6D52CBA05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06C9AF-2FF6-E9DD-5B3E-710DB3E5A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F7A6DD-E07D-B62E-4C29-C700A49A0369}"/>
              </a:ext>
            </a:extLst>
          </p:cNvPr>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Wingdings" pitchFamily="2" charset="2"/>
              <a:buNone/>
              <a:tabLst/>
              <a:defRPr/>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052AF8F-2CA0-42CC-E2CA-FBCBF66A7C8F}"/>
              </a:ext>
            </a:extLst>
          </p:cNvPr>
          <p:cNvSpPr>
            <a:spLocks noGrp="1"/>
          </p:cNvSpPr>
          <p:nvPr>
            <p:ph type="sldNum" sz="quarter" idx="5"/>
          </p:nvPr>
        </p:nvSpPr>
        <p:spPr/>
        <p:txBody>
          <a:bodyPr/>
          <a:lstStyle/>
          <a:p>
            <a:fld id="{870B59E3-ECB7-4946-8A10-3DE0E30C76D2}" type="slidenum">
              <a:rPr lang="en-US" smtClean="0"/>
              <a:t>27</a:t>
            </a:fld>
            <a:endParaRPr lang="en-US"/>
          </a:p>
        </p:txBody>
      </p:sp>
    </p:spTree>
    <p:extLst>
      <p:ext uri="{BB962C8B-B14F-4D97-AF65-F5344CB8AC3E}">
        <p14:creationId xmlns:p14="http://schemas.microsoft.com/office/powerpoint/2010/main" val="3260058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5DCE1-BAD6-4101-A873-EC93FCB911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8E8E2-396B-3A0F-D4A3-B68DCCC29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A94338-BC7C-EAE3-4C30-10A538CE8C27}"/>
              </a:ext>
            </a:extLst>
          </p:cNvPr>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300"/>
              </a:spcAft>
              <a:buClrTx/>
              <a:buSzTx/>
              <a:buFont typeface="Wingdings" pitchFamily="2" charset="2"/>
              <a:buNone/>
              <a:tabLst/>
              <a:defRPr/>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A555CBA-1DD7-3899-473B-A8D40F24E996}"/>
              </a:ext>
            </a:extLst>
          </p:cNvPr>
          <p:cNvSpPr>
            <a:spLocks noGrp="1"/>
          </p:cNvSpPr>
          <p:nvPr>
            <p:ph type="sldNum" sz="quarter" idx="5"/>
          </p:nvPr>
        </p:nvSpPr>
        <p:spPr/>
        <p:txBody>
          <a:bodyPr/>
          <a:lstStyle/>
          <a:p>
            <a:fld id="{870B59E3-ECB7-4946-8A10-3DE0E30C76D2}" type="slidenum">
              <a:rPr lang="en-US" smtClean="0"/>
              <a:t>28</a:t>
            </a:fld>
            <a:endParaRPr lang="en-US"/>
          </a:p>
        </p:txBody>
      </p:sp>
    </p:spTree>
    <p:extLst>
      <p:ext uri="{BB962C8B-B14F-4D97-AF65-F5344CB8AC3E}">
        <p14:creationId xmlns:p14="http://schemas.microsoft.com/office/powerpoint/2010/main" val="2329370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99E78-7C07-2204-047C-D7127148C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48A2D-8CC8-5071-DF46-9122AEE68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E9BA2-9945-6023-43FB-91AC80F99390}"/>
              </a:ext>
            </a:extLst>
          </p:cNvPr>
          <p:cNvSpPr>
            <a:spLocks noGrp="1"/>
          </p:cNvSpPr>
          <p:nvPr>
            <p:ph type="body" idx="1"/>
          </p:nvPr>
        </p:nvSpPr>
        <p:spPr/>
        <p:txBody>
          <a:bodyPr/>
          <a:lstStyle/>
          <a:p>
            <a:pPr marL="0" lvl="0" indent="0" algn="l">
              <a:lnSpc>
                <a:spcPct val="115000"/>
              </a:lnSpc>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243CB42-402F-EEAB-B0C1-5CB36B4016A4}"/>
              </a:ext>
            </a:extLst>
          </p:cNvPr>
          <p:cNvSpPr>
            <a:spLocks noGrp="1"/>
          </p:cNvSpPr>
          <p:nvPr>
            <p:ph type="sldNum" sz="quarter" idx="5"/>
          </p:nvPr>
        </p:nvSpPr>
        <p:spPr/>
        <p:txBody>
          <a:bodyPr/>
          <a:lstStyle/>
          <a:p>
            <a:fld id="{870B59E3-ECB7-4946-8A10-3DE0E30C76D2}" type="slidenum">
              <a:rPr lang="en-US" smtClean="0"/>
              <a:t>29</a:t>
            </a:fld>
            <a:endParaRPr lang="en-US"/>
          </a:p>
        </p:txBody>
      </p:sp>
    </p:spTree>
    <p:extLst>
      <p:ext uri="{BB962C8B-B14F-4D97-AF65-F5344CB8AC3E}">
        <p14:creationId xmlns:p14="http://schemas.microsoft.com/office/powerpoint/2010/main" val="26911072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EA374-2CBE-9490-7E13-841B54EE80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48F8B-DE32-BDE1-4CC3-2C4200C466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1C70B-81DA-C187-6368-35A61581FFC5}"/>
              </a:ext>
            </a:extLst>
          </p:cNvPr>
          <p:cNvSpPr>
            <a:spLocks noGrp="1"/>
          </p:cNvSpPr>
          <p:nvPr>
            <p:ph type="body" idx="1"/>
          </p:nvPr>
        </p:nvSpPr>
        <p:spPr/>
        <p:txBody>
          <a:bodyPr/>
          <a:lstStyle/>
          <a:p>
            <a:pPr marL="0" lvl="0" indent="0" algn="l">
              <a:lnSpc>
                <a:spcPct val="115000"/>
              </a:lnSpc>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84828A4-F4F9-2F15-B543-BA15633A2463}"/>
              </a:ext>
            </a:extLst>
          </p:cNvPr>
          <p:cNvSpPr>
            <a:spLocks noGrp="1"/>
          </p:cNvSpPr>
          <p:nvPr>
            <p:ph type="sldNum" sz="quarter" idx="5"/>
          </p:nvPr>
        </p:nvSpPr>
        <p:spPr/>
        <p:txBody>
          <a:bodyPr/>
          <a:lstStyle/>
          <a:p>
            <a:fld id="{870B59E3-ECB7-4946-8A10-3DE0E30C76D2}" type="slidenum">
              <a:rPr lang="en-US" smtClean="0"/>
              <a:t>30</a:t>
            </a:fld>
            <a:endParaRPr lang="en-US"/>
          </a:p>
        </p:txBody>
      </p:sp>
    </p:spTree>
    <p:extLst>
      <p:ext uri="{BB962C8B-B14F-4D97-AF65-F5344CB8AC3E}">
        <p14:creationId xmlns:p14="http://schemas.microsoft.com/office/powerpoint/2010/main" val="15293645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2C853-38C2-5FA5-7309-D219B2D93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54516-832B-CA81-7E72-F295CF11A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43E6A6-5D60-C542-5A0B-AE43C2977629}"/>
              </a:ext>
            </a:extLst>
          </p:cNvPr>
          <p:cNvSpPr>
            <a:spLocks noGrp="1"/>
          </p:cNvSpPr>
          <p:nvPr>
            <p:ph type="body" idx="1"/>
          </p:nvPr>
        </p:nvSpPr>
        <p:spPr/>
        <p:txBody>
          <a:bodyPr/>
          <a:lstStyle/>
          <a:p>
            <a:pPr marL="0" lvl="0" indent="0" algn="l">
              <a:lnSpc>
                <a:spcPct val="115000"/>
              </a:lnSpc>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113019D-4B43-6022-8EFE-E8AD5566C56D}"/>
              </a:ext>
            </a:extLst>
          </p:cNvPr>
          <p:cNvSpPr>
            <a:spLocks noGrp="1"/>
          </p:cNvSpPr>
          <p:nvPr>
            <p:ph type="sldNum" sz="quarter" idx="5"/>
          </p:nvPr>
        </p:nvSpPr>
        <p:spPr/>
        <p:txBody>
          <a:bodyPr/>
          <a:lstStyle/>
          <a:p>
            <a:fld id="{870B59E3-ECB7-4946-8A10-3DE0E30C76D2}" type="slidenum">
              <a:rPr lang="en-US" smtClean="0"/>
              <a:t>31</a:t>
            </a:fld>
            <a:endParaRPr lang="en-US"/>
          </a:p>
        </p:txBody>
      </p:sp>
    </p:spTree>
    <p:extLst>
      <p:ext uri="{BB962C8B-B14F-4D97-AF65-F5344CB8AC3E}">
        <p14:creationId xmlns:p14="http://schemas.microsoft.com/office/powerpoint/2010/main" val="36594641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02F8A-F1A5-5694-DC65-A924CD909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ED824-B731-672D-949C-1A6697DC80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AA4B5B-24D0-63FB-53ED-8528278B7C9B}"/>
              </a:ext>
            </a:extLst>
          </p:cNvPr>
          <p:cNvSpPr>
            <a:spLocks noGrp="1"/>
          </p:cNvSpPr>
          <p:nvPr>
            <p:ph type="body" idx="1"/>
          </p:nvPr>
        </p:nvSpPr>
        <p:spPr/>
        <p:txBody>
          <a:bodyPr/>
          <a:lstStyle/>
          <a:p>
            <a:pPr marL="0" lvl="0" indent="0" algn="l">
              <a:lnSpc>
                <a:spcPct val="115000"/>
              </a:lnSpc>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BABFF19-E943-6965-06C3-9B7F8B9B03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7629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3856A-2F95-84F2-C853-F68548A7C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3CC16-CADB-DC73-0149-D4F2FEECC3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6778F1-730B-DE83-D834-4FB80797BFB6}"/>
              </a:ext>
            </a:extLst>
          </p:cNvPr>
          <p:cNvSpPr>
            <a:spLocks noGrp="1"/>
          </p:cNvSpPr>
          <p:nvPr>
            <p:ph type="body" idx="1"/>
          </p:nvPr>
        </p:nvSpPr>
        <p:spPr/>
        <p:txBody>
          <a:bodyPr/>
          <a:lstStyle/>
          <a:p>
            <a:pPr marL="0" lvl="0" indent="0" algn="l">
              <a:lnSpc>
                <a:spcPct val="115000"/>
              </a:lnSpc>
              <a:buFont typeface="Wingdings" pitchFamily="2" charset="2"/>
              <a:buNone/>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2B3F503-B749-4721-D49C-3B6AE7AE09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655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CAB5A-6B0E-F0DD-3026-115056A6A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7D990-FF49-2156-EC6C-BAE498669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A59CC4-A7A1-A7AE-5501-190D9515382E}"/>
              </a:ext>
            </a:extLst>
          </p:cNvPr>
          <p:cNvSpPr>
            <a:spLocks noGrp="1"/>
          </p:cNvSpPr>
          <p:nvPr>
            <p:ph type="body" idx="1"/>
          </p:nvPr>
        </p:nvSpPr>
        <p:spPr/>
        <p:txBody>
          <a:bodyPr/>
          <a:lstStyle/>
          <a:p>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4B50A7A-8CCC-90D0-130B-D13D539D501F}"/>
              </a:ext>
            </a:extLst>
          </p:cNvPr>
          <p:cNvSpPr>
            <a:spLocks noGrp="1"/>
          </p:cNvSpPr>
          <p:nvPr>
            <p:ph type="sldNum" sz="quarter" idx="5"/>
          </p:nvPr>
        </p:nvSpPr>
        <p:spPr/>
        <p:txBody>
          <a:bodyPr/>
          <a:lstStyle/>
          <a:p>
            <a:fld id="{870B59E3-ECB7-4946-8A10-3DE0E30C76D2}" type="slidenum">
              <a:rPr lang="en-US" smtClean="0"/>
              <a:t>34</a:t>
            </a:fld>
            <a:endParaRPr lang="en-US"/>
          </a:p>
        </p:txBody>
      </p:sp>
    </p:spTree>
    <p:extLst>
      <p:ext uri="{BB962C8B-B14F-4D97-AF65-F5344CB8AC3E}">
        <p14:creationId xmlns:p14="http://schemas.microsoft.com/office/powerpoint/2010/main" val="34323799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CA8C5-5BC8-D879-E2F7-FC279D262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2DEBF-8646-74C5-43FA-77DC21F54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9646B0-A13C-9574-7DF1-E78F0FA8FCA2}"/>
              </a:ext>
            </a:extLst>
          </p:cNvPr>
          <p:cNvSpPr>
            <a:spLocks noGrp="1"/>
          </p:cNvSpPr>
          <p:nvPr>
            <p:ph type="body" idx="1"/>
          </p:nvPr>
        </p:nvSpPr>
        <p:spPr/>
        <p:txBody>
          <a:bodyPr/>
          <a:lstStyle/>
          <a:p>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E82D27B-32B5-2C88-A0C6-16442183DD1F}"/>
              </a:ext>
            </a:extLst>
          </p:cNvPr>
          <p:cNvSpPr>
            <a:spLocks noGrp="1"/>
          </p:cNvSpPr>
          <p:nvPr>
            <p:ph type="sldNum" sz="quarter" idx="5"/>
          </p:nvPr>
        </p:nvSpPr>
        <p:spPr/>
        <p:txBody>
          <a:bodyPr/>
          <a:lstStyle/>
          <a:p>
            <a:fld id="{870B59E3-ECB7-4946-8A10-3DE0E30C76D2}" type="slidenum">
              <a:rPr lang="en-US" smtClean="0"/>
              <a:t>35</a:t>
            </a:fld>
            <a:endParaRPr lang="en-US"/>
          </a:p>
        </p:txBody>
      </p:sp>
    </p:spTree>
    <p:extLst>
      <p:ext uri="{BB962C8B-B14F-4D97-AF65-F5344CB8AC3E}">
        <p14:creationId xmlns:p14="http://schemas.microsoft.com/office/powerpoint/2010/main" val="31930662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12C3A-9785-CE24-CC26-35E14BE6CD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58FED-7427-1F6E-DD5D-4232EE7F09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119888-29B3-8D3E-177A-AA02C99604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FE3A6BA-3136-75F3-0C88-E6180189A162}"/>
              </a:ext>
            </a:extLst>
          </p:cNvPr>
          <p:cNvSpPr>
            <a:spLocks noGrp="1"/>
          </p:cNvSpPr>
          <p:nvPr>
            <p:ph type="sldNum" sz="quarter" idx="5"/>
          </p:nvPr>
        </p:nvSpPr>
        <p:spPr/>
        <p:txBody>
          <a:bodyPr/>
          <a:lstStyle/>
          <a:p>
            <a:fld id="{870B59E3-ECB7-4946-8A10-3DE0E30C76D2}" type="slidenum">
              <a:rPr lang="en-US" smtClean="0"/>
              <a:t>36</a:t>
            </a:fld>
            <a:endParaRPr lang="en-US"/>
          </a:p>
        </p:txBody>
      </p:sp>
    </p:spTree>
    <p:extLst>
      <p:ext uri="{BB962C8B-B14F-4D97-AF65-F5344CB8AC3E}">
        <p14:creationId xmlns:p14="http://schemas.microsoft.com/office/powerpoint/2010/main" val="901744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7157F-B748-E3B0-D788-9687E3E03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88F7A3-81B7-AEF5-B661-F569176BD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CAE942-ED77-F636-99BE-14B16728685E}"/>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BCF1AEA-A522-885C-0DEB-F598909C7D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5073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6458D-C1AE-D452-6042-D6E4D0C631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D61AF-AF2F-8F30-9C08-966B58C9B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8EE7F-8F33-D94A-AC3E-45424F206332}"/>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5F8ADE8-E408-40CF-89E6-F3C3D94063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5615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1448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5/5/2025</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46514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27251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93347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41314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66629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26537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45115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760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1452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81977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5/5/2025</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37585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5A405CD-B50D-FA4C-853B-403177F9B743}" type="datetime1">
              <a:rPr lang="en-GB" smtClean="0"/>
              <a:t>05/05/2025</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70098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57FAD3A5-AA11-414E-A309-16B845A68B12}" type="datetime1">
              <a:rPr lang="en-GB" smtClean="0"/>
              <a:t>05/05/2025</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74051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9E6DBF7E-B6B9-9144-9A79-19A776CDC3C4}" type="datetime1">
              <a:rPr lang="en-GB" smtClean="0"/>
              <a:t>05/05/2025</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19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D3524314-7A21-FA4A-9EA5-30D7CA8E93D8}" type="datetime1">
              <a:rPr lang="en-GB" smtClean="0"/>
              <a:t>05/05/2025</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94779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2314A995-3C6D-DA4B-9DFB-222EDDF7EEA4}" type="datetime1">
              <a:rPr lang="en-GB" smtClean="0"/>
              <a:t>05/05/2025</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43343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4AAD608C-59FA-A44C-8139-85269B83C85B}" type="datetime1">
              <a:rPr lang="en-GB" smtClean="0"/>
              <a:t>05/05/2025</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68594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0FD49969-BB36-DC43-AB34-A1A868793153}" type="datetime1">
              <a:rPr lang="en-GB" smtClean="0"/>
              <a:t>05/05/2025</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763752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9C8F893D-338A-4F4D-B5DC-F78B183E14E9}" type="datetime1">
              <a:rPr lang="en-GB" smtClean="0"/>
              <a:t>05/05/2025</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5240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FFB99E5F-6153-1E47-922C-F49401C7C596}" type="datetime1">
              <a:rPr lang="en-GB" smtClean="0"/>
              <a:t>05/05/2025</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9671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9E6A5C13-B045-984E-8FE9-038BD8FAE829}" type="datetime1">
              <a:rPr lang="en-GB" smtClean="0"/>
              <a:t>05/05/2025</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55577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1505D9FA-2183-534A-B0A1-9A30DB4C1459}" type="datetime1">
              <a:rPr lang="en-GB" smtClean="0"/>
              <a:t>05/05/2025</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77077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64FF1C48-E28B-824D-98F7-2A8204849554}" type="datetime1">
              <a:rPr lang="en-GB" smtClean="0"/>
              <a:t>05/05/2025</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34055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3C96D6E5-CEEB-4F4C-8A83-0571DA18748E}" type="datetime1">
              <a:rPr lang="en-GB" smtClean="0"/>
              <a:t>05/05/2025</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831743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7C3CBFC3-078A-6F4F-9ACB-A62CB9095898}" type="datetime1">
              <a:rPr lang="en-GB" smtClean="0"/>
              <a:t>05/05/2025</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0857248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4326DDC2-DAE1-CD48-9BD5-ADA635FE23B8}" type="datetime1">
              <a:rPr lang="en-GB" smtClean="0"/>
              <a:t>05/05/2025</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460605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27D7F31D-3096-E148-88BC-98E2620BDC97}" type="datetime1">
              <a:rPr lang="en-GB" smtClean="0"/>
              <a:t>05/05/2025</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0843220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6B40D1CD-1B65-1C49-AC59-2548B0B2335F}" type="datetime1">
              <a:rPr lang="en-GB" smtClean="0"/>
              <a:t>05/05/2025</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7577417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C7818602-A3AD-794C-BD65-9D55DA838051}" type="datetime1">
              <a:rPr lang="en-GB" smtClean="0"/>
              <a:t>05/05/2025</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496077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9369AC55-23F2-E544-B7AC-36F1E7C731EB}" type="datetime1">
              <a:rPr lang="en-GB" smtClean="0"/>
              <a:t>05/05/2025</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0291863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BAD44E32-89D3-0D48-AAE9-80857C38E2C2}" type="datetime1">
              <a:rPr lang="en-GB" smtClean="0"/>
              <a:t>05/05/2025</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211031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67B15FEA-32AA-C249-992B-E41373DF5B0C}" type="datetime1">
              <a:rPr lang="en-GB" smtClean="0"/>
              <a:t>05/05/2025</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633335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2AA12221-0B6A-0246-8402-45CA97C4464A}" type="datetime1">
              <a:rPr lang="en-GB" smtClean="0"/>
              <a:t>05/05/2025</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46076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p>
            <a:fld id="{B467B901-6FE6-4E09-AFCE-2728F241589F}" type="datetimeFigureOut">
              <a:rPr lang="en-GB" smtClean="0"/>
              <a:pPr/>
              <a:t>05/05/2025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142241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5/5/2025</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26586027"/>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88" r:id="rId7"/>
    <p:sldLayoutId id="2147483689" r:id="rId8"/>
    <p:sldLayoutId id="2147483690" r:id="rId9"/>
    <p:sldLayoutId id="2147483691" r:id="rId10"/>
    <p:sldLayoutId id="2147483698"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A17DA4BC-A758-7F47-BED2-048890A7C3C9}" type="datetime1">
              <a:rPr lang="en-GB" smtClean="0"/>
              <a:t>05/05/2025</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62478606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dt="0"/>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44707276-237D-4E4E-B3DD-EB157BD715CA}" type="datetime1">
              <a:rPr lang="en-GB" smtClean="0"/>
              <a:t>05/05/2025</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13">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5427327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sldNum="0" hdr="0" dt="0"/>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3594">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67B901-6FE6-4E09-AFCE-2728F241589F}" type="datetimeFigureOut">
              <a:rPr lang="en-GB" smtClean="0"/>
              <a:pPr/>
              <a:t>05/05/2025</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365023-0443-4C71-B939-23B03F546162}" type="slidenum">
              <a:rPr lang="en-GB" smtClean="0"/>
              <a:pPr/>
              <a:t>‹#›</a:t>
            </a:fld>
            <a:endParaRPr lang="en-GB"/>
          </a:p>
        </p:txBody>
      </p:sp>
    </p:spTree>
    <p:extLst>
      <p:ext uri="{BB962C8B-B14F-4D97-AF65-F5344CB8AC3E}">
        <p14:creationId xmlns:p14="http://schemas.microsoft.com/office/powerpoint/2010/main" val="4094886810"/>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hyperlink" Target="https://adultlearningpolicies.co.uk/"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4.xml"/><Relationship Id="rId5" Type="http://schemas.openxmlformats.org/officeDocument/2006/relationships/image" Target="../media/image9.png"/><Relationship Id="rId4" Type="http://schemas.openxmlformats.org/officeDocument/2006/relationships/hyperlink" Target="https://learningandwork.org.uk/resources/research-and-reports/adult-participation-in-learning-survey-202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4.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4.xml"/><Relationship Id="rId5" Type="http://schemas.openxmlformats.org/officeDocument/2006/relationships/chart" Target="../charts/char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4.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4.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4.xml"/><Relationship Id="rId5" Type="http://schemas.openxmlformats.org/officeDocument/2006/relationships/image" Target="../media/image16.jpeg"/><Relationship Id="rId4" Type="http://schemas.openxmlformats.org/officeDocument/2006/relationships/hyperlink" Target="mailto:emily.jones@learningandwork.org.u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hyperlink" Target="https://eprints.whiterose.ac.uk/77494/" TargetMode="Externa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9.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5.jpeg"/><Relationship Id="rId7"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hyperlink" Target="https://doi.org/10.1080/02601370.2025.2493798"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440A1AC9-3434-38C4-0B8A-AADEFFF0F2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F970689-724C-C47E-2B2E-F0938CE23A1E}"/>
              </a:ext>
            </a:extLst>
          </p:cNvPr>
          <p:cNvPicPr>
            <a:picLocks noChangeAspect="1"/>
          </p:cNvPicPr>
          <p:nvPr/>
        </p:nvPicPr>
        <p:blipFill>
          <a:blip r:embed="rId3"/>
          <a:srcRect/>
          <a:stretch/>
        </p:blipFill>
        <p:spPr>
          <a:xfrm>
            <a:off x="1243532" y="0"/>
            <a:ext cx="9704934" cy="6857999"/>
          </a:xfrm>
          <a:prstGeom prst="rect">
            <a:avLst/>
          </a:prstGeom>
        </p:spPr>
      </p:pic>
    </p:spTree>
    <p:extLst>
      <p:ext uri="{BB962C8B-B14F-4D97-AF65-F5344CB8AC3E}">
        <p14:creationId xmlns:p14="http://schemas.microsoft.com/office/powerpoint/2010/main" val="1467337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334CB092-7330-7636-7B1B-1E7CEEE5D63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DA5B2E0-D5D4-FDFE-0859-2586ACF4DB67}"/>
              </a:ext>
            </a:extLst>
          </p:cNvPr>
          <p:cNvPicPr>
            <a:picLocks noChangeAspect="1"/>
          </p:cNvPicPr>
          <p:nvPr/>
        </p:nvPicPr>
        <p:blipFill>
          <a:blip r:embed="rId3"/>
          <a:srcRect t="10909" b="10909"/>
          <a:stretch/>
        </p:blipFill>
        <p:spPr>
          <a:xfrm>
            <a:off x="182459" y="161954"/>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p:spPr>
      </p:pic>
    </p:spTree>
    <p:extLst>
      <p:ext uri="{BB962C8B-B14F-4D97-AF65-F5344CB8AC3E}">
        <p14:creationId xmlns:p14="http://schemas.microsoft.com/office/powerpoint/2010/main" val="3704501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5BE26-CE87-140E-8805-E4CBCDAF6C1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5DE335F-0643-A47E-0A19-AA6FD0B38F38}"/>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graphicFrame>
        <p:nvGraphicFramePr>
          <p:cNvPr id="4" name="Content Placeholder 8">
            <a:extLst>
              <a:ext uri="{FF2B5EF4-FFF2-40B4-BE49-F238E27FC236}">
                <a16:creationId xmlns:a16="http://schemas.microsoft.com/office/drawing/2014/main" id="{7AABD117-9629-AAC6-9605-23E92F9D7C95}"/>
              </a:ext>
            </a:extLst>
          </p:cNvPr>
          <p:cNvGraphicFramePr>
            <a:graphicFrameLocks/>
          </p:cNvGraphicFramePr>
          <p:nvPr/>
        </p:nvGraphicFramePr>
        <p:xfrm>
          <a:off x="4416357" y="214008"/>
          <a:ext cx="7451387" cy="656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white text on a blue background&#10;&#10;Description automatically generated">
            <a:extLst>
              <a:ext uri="{FF2B5EF4-FFF2-40B4-BE49-F238E27FC236}">
                <a16:creationId xmlns:a16="http://schemas.microsoft.com/office/drawing/2014/main" id="{CC0C5E6E-2F1E-0D5C-7974-5DA7ABD5D084}"/>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16731" y="532087"/>
            <a:ext cx="3896003" cy="1581777"/>
          </a:xfrm>
          <a:prstGeom prst="rect">
            <a:avLst/>
          </a:prstGeom>
        </p:spPr>
      </p:pic>
      <p:sp>
        <p:nvSpPr>
          <p:cNvPr id="8" name="Title 1">
            <a:extLst>
              <a:ext uri="{FF2B5EF4-FFF2-40B4-BE49-F238E27FC236}">
                <a16:creationId xmlns:a16="http://schemas.microsoft.com/office/drawing/2014/main" id="{CD474423-E1D3-2BD2-E266-05C695A3E972}"/>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PROJECT OVERVIEW</a:t>
            </a:r>
          </a:p>
        </p:txBody>
      </p:sp>
      <p:sp>
        <p:nvSpPr>
          <p:cNvPr id="9" name="TextBox 8">
            <a:extLst>
              <a:ext uri="{FF2B5EF4-FFF2-40B4-BE49-F238E27FC236}">
                <a16:creationId xmlns:a16="http://schemas.microsoft.com/office/drawing/2014/main" id="{677F7920-536E-68A0-A997-EF8B6C0D7F5E}"/>
              </a:ext>
            </a:extLst>
          </p:cNvPr>
          <p:cNvSpPr txBox="1"/>
          <p:nvPr/>
        </p:nvSpPr>
        <p:spPr>
          <a:xfrm>
            <a:off x="-7122" y="6332707"/>
            <a:ext cx="409767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BFDFF"/>
                </a:solidFill>
                <a:effectLst/>
                <a:uLnTx/>
                <a:uFillTx/>
                <a:latin typeface="Avenir Next LT Pro" panose="020B0504020202020204" pitchFamily="34" charset="77"/>
                <a:ea typeface="+mn-ea"/>
                <a:cs typeface="+mn-cs"/>
                <a:hlinkClick r:id="rId9">
                  <a:extLst>
                    <a:ext uri="{A12FA001-AC4F-418D-AE19-62706E023703}">
                      <ahyp:hlinkClr xmlns:ahyp="http://schemas.microsoft.com/office/drawing/2018/hyperlinkcolor" val="tx"/>
                    </a:ext>
                  </a:extLst>
                </a:hlinkClick>
              </a:rPr>
              <a:t>https://adultlearningpolicies.co.uk/</a:t>
            </a:r>
            <a:endParaRPr kumimoji="0" lang="en-US" sz="1600" b="1" i="0" u="none" strike="noStrike" kern="1200" cap="none" spc="0" normalizeH="0" baseline="0" noProof="0" dirty="0">
              <a:ln>
                <a:noFill/>
              </a:ln>
              <a:solidFill>
                <a:srgbClr val="BBFDFF"/>
              </a:solidFill>
              <a:effectLst/>
              <a:uLnTx/>
              <a:uFillTx/>
              <a:latin typeface="Avenir Next LT Pro" panose="020B0504020202020204" pitchFamily="34" charset="77"/>
              <a:ea typeface="+mn-ea"/>
              <a:cs typeface="+mn-cs"/>
            </a:endParaRPr>
          </a:p>
        </p:txBody>
      </p:sp>
      <p:pic>
        <p:nvPicPr>
          <p:cNvPr id="10" name="Picture 9">
            <a:extLst>
              <a:ext uri="{FF2B5EF4-FFF2-40B4-BE49-F238E27FC236}">
                <a16:creationId xmlns:a16="http://schemas.microsoft.com/office/drawing/2014/main" id="{B9AAA51D-5420-7250-007B-615008A8476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261020" y="4600585"/>
            <a:ext cx="1623386" cy="1623386"/>
          </a:xfrm>
          <a:prstGeom prst="rect">
            <a:avLst/>
          </a:prstGeom>
        </p:spPr>
      </p:pic>
    </p:spTree>
    <p:extLst>
      <p:ext uri="{BB962C8B-B14F-4D97-AF65-F5344CB8AC3E}">
        <p14:creationId xmlns:p14="http://schemas.microsoft.com/office/powerpoint/2010/main" val="3137953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F447E-F204-8D07-007A-7CD5363FB4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42EAB88-C267-608E-C900-1EDB0C9B9EB0}"/>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3" name="Title 1">
            <a:extLst>
              <a:ext uri="{FF2B5EF4-FFF2-40B4-BE49-F238E27FC236}">
                <a16:creationId xmlns:a16="http://schemas.microsoft.com/office/drawing/2014/main" id="{5C93EFF3-CF87-C23E-7660-6B856F5DB921}"/>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WEBINAR </a:t>
            </a:r>
            <a:r>
              <a:rPr lang="en-GB" sz="3000" b="1" dirty="0">
                <a:solidFill>
                  <a:prstClr val="white"/>
                </a:solidFill>
                <a:latin typeface="Avenir Next LT Pro" panose="020B0504020202020204" pitchFamily="34" charset="77"/>
                <a:cs typeface="Arial Black" panose="020B0604020202020204" pitchFamily="34" charset="0"/>
              </a:rPr>
              <a:t>OVERVIEW</a:t>
            </a: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graphicFrame>
        <p:nvGraphicFramePr>
          <p:cNvPr id="4" name="Content Placeholder 8">
            <a:extLst>
              <a:ext uri="{FF2B5EF4-FFF2-40B4-BE49-F238E27FC236}">
                <a16:creationId xmlns:a16="http://schemas.microsoft.com/office/drawing/2014/main" id="{A7E9EE87-CEC8-B8DD-EF3D-68E88E48D9C3}"/>
              </a:ext>
            </a:extLst>
          </p:cNvPr>
          <p:cNvGraphicFramePr>
            <a:graphicFrameLocks/>
          </p:cNvGraphicFramePr>
          <p:nvPr>
            <p:extLst>
              <p:ext uri="{D42A27DB-BD31-4B8C-83A1-F6EECF244321}">
                <p14:modId xmlns:p14="http://schemas.microsoft.com/office/powerpoint/2010/main" val="3915919573"/>
              </p:ext>
            </p:extLst>
          </p:nvPr>
        </p:nvGraphicFramePr>
        <p:xfrm>
          <a:off x="4648017" y="640822"/>
          <a:ext cx="7219727"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white text on a blue background&#10;&#10;Description automatically generated">
            <a:extLst>
              <a:ext uri="{FF2B5EF4-FFF2-40B4-BE49-F238E27FC236}">
                <a16:creationId xmlns:a16="http://schemas.microsoft.com/office/drawing/2014/main" id="{28B32B92-50EB-2491-9492-061A0FCB9045}"/>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Tree>
    <p:extLst>
      <p:ext uri="{BB962C8B-B14F-4D97-AF65-F5344CB8AC3E}">
        <p14:creationId xmlns:p14="http://schemas.microsoft.com/office/powerpoint/2010/main" val="605984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CF5E9-9750-9462-40F0-F981E6F9C0B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5602576-289C-B05B-2556-22239C034891}"/>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37781"/>
              </a:solidFill>
              <a:effectLst/>
              <a:uLnTx/>
              <a:uFillTx/>
              <a:latin typeface="The Hand Bold"/>
              <a:ea typeface="+mn-ea"/>
              <a:cs typeface="+mn-cs"/>
            </a:endParaRPr>
          </a:p>
        </p:txBody>
      </p:sp>
      <p:sp>
        <p:nvSpPr>
          <p:cNvPr id="3" name="Title 1">
            <a:extLst>
              <a:ext uri="{FF2B5EF4-FFF2-40B4-BE49-F238E27FC236}">
                <a16:creationId xmlns:a16="http://schemas.microsoft.com/office/drawing/2014/main" id="{F4E9BC32-093D-D0B3-EA09-8E732A2C557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KEY QUESTIONS</a:t>
            </a:r>
          </a:p>
        </p:txBody>
      </p:sp>
      <p:graphicFrame>
        <p:nvGraphicFramePr>
          <p:cNvPr id="4" name="Content Placeholder 8">
            <a:extLst>
              <a:ext uri="{FF2B5EF4-FFF2-40B4-BE49-F238E27FC236}">
                <a16:creationId xmlns:a16="http://schemas.microsoft.com/office/drawing/2014/main" id="{D67A9CC1-04FD-1278-CED2-72239F5E3AEE}"/>
              </a:ext>
            </a:extLst>
          </p:cNvPr>
          <p:cNvGraphicFramePr>
            <a:graphicFrameLocks/>
          </p:cNvGraphicFramePr>
          <p:nvPr>
            <p:extLst>
              <p:ext uri="{D42A27DB-BD31-4B8C-83A1-F6EECF244321}">
                <p14:modId xmlns:p14="http://schemas.microsoft.com/office/powerpoint/2010/main" val="467352401"/>
              </p:ext>
            </p:extLst>
          </p:nvPr>
        </p:nvGraphicFramePr>
        <p:xfrm>
          <a:off x="4648017" y="640822"/>
          <a:ext cx="7219727"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white text on a blue background&#10;&#10;Description automatically generated">
            <a:extLst>
              <a:ext uri="{FF2B5EF4-FFF2-40B4-BE49-F238E27FC236}">
                <a16:creationId xmlns:a16="http://schemas.microsoft.com/office/drawing/2014/main" id="{124A01F2-59E8-816E-1E0D-5FBCBFC882C3}"/>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Tree>
    <p:extLst>
      <p:ext uri="{BB962C8B-B14F-4D97-AF65-F5344CB8AC3E}">
        <p14:creationId xmlns:p14="http://schemas.microsoft.com/office/powerpoint/2010/main" val="3703657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37781"/>
        </a:solidFill>
        <a:effectLst/>
      </p:bgPr>
    </p:bg>
    <p:spTree>
      <p:nvGrpSpPr>
        <p:cNvPr id="1" name=""/>
        <p:cNvGrpSpPr/>
        <p:nvPr/>
      </p:nvGrpSpPr>
      <p:grpSpPr>
        <a:xfrm>
          <a:off x="0" y="0"/>
          <a:ext cx="0" cy="0"/>
          <a:chOff x="0" y="0"/>
          <a:chExt cx="0" cy="0"/>
        </a:xfrm>
      </p:grpSpPr>
      <p:pic>
        <p:nvPicPr>
          <p:cNvPr id="1026" name="Picture 2" descr="C:\Users\tim.allan\AppData\Local\Microsoft\Windows\Temporary Internet Files\Content.Outlook\EKZ3YZW5\NIACE White 300dpi English.png"/>
          <p:cNvPicPr>
            <a:picLocks noChangeAspect="1" noChangeArrowheads="1"/>
          </p:cNvPicPr>
          <p:nvPr/>
        </p:nvPicPr>
        <p:blipFill>
          <a:blip r:embed="rId3" cstate="print"/>
          <a:stretch>
            <a:fillRect/>
          </a:stretch>
        </p:blipFill>
        <p:spPr bwMode="auto">
          <a:xfrm>
            <a:off x="8808222" y="5998470"/>
            <a:ext cx="2912139" cy="462493"/>
          </a:xfrm>
          <a:prstGeom prst="rect">
            <a:avLst/>
          </a:prstGeom>
          <a:noFill/>
        </p:spPr>
      </p:pic>
      <p:cxnSp>
        <p:nvCxnSpPr>
          <p:cNvPr id="7" name="Straight Connector 6"/>
          <p:cNvCxnSpPr>
            <a:cxnSpLocks/>
          </p:cNvCxnSpPr>
          <p:nvPr/>
        </p:nvCxnSpPr>
        <p:spPr>
          <a:xfrm>
            <a:off x="0" y="98072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a:off x="0" y="558924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1917BA7-080D-CF0C-A3EA-20BB4FB70F0B}"/>
              </a:ext>
            </a:extLst>
          </p:cNvPr>
          <p:cNvSpPr>
            <a:spLocks noGrp="1"/>
          </p:cNvSpPr>
          <p:nvPr>
            <p:ph type="ctrTitle"/>
          </p:nvPr>
        </p:nvSpPr>
        <p:spPr>
          <a:xfrm>
            <a:off x="914400" y="980728"/>
            <a:ext cx="10363200" cy="4608509"/>
          </a:xfrm>
        </p:spPr>
        <p:txBody>
          <a:bodyPr>
            <a:normAutofit/>
          </a:bodyPr>
          <a:lstStyle/>
          <a:p>
            <a:pPr algn="l"/>
            <a:r>
              <a:rPr lang="en-GB" b="1" dirty="0">
                <a:solidFill>
                  <a:schemeClr val="bg1"/>
                </a:solidFill>
                <a:latin typeface="Raleway"/>
                <a:cs typeface="Arial"/>
              </a:rPr>
              <a:t>Adult Participation in Learning Survey</a:t>
            </a:r>
            <a:br>
              <a:rPr lang="en-GB" b="1" dirty="0">
                <a:latin typeface="Raleway" pitchFamily="2" charset="0"/>
                <a:cs typeface="Arial" panose="020B0604020202020204" pitchFamily="34" charset="0"/>
              </a:rPr>
            </a:br>
            <a:br>
              <a:rPr lang="en-GB" sz="3600" b="1" dirty="0">
                <a:latin typeface="Raleway" pitchFamily="2" charset="0"/>
                <a:cs typeface="Arial" panose="020B0604020202020204" pitchFamily="34" charset="0"/>
              </a:rPr>
            </a:br>
            <a:r>
              <a:rPr lang="en-GB" sz="3200" b="1" dirty="0">
                <a:solidFill>
                  <a:schemeClr val="bg1"/>
                </a:solidFill>
                <a:latin typeface="Raleway"/>
                <a:cs typeface="Arial"/>
              </a:rPr>
              <a:t>Emily Jones, Deputy Director</a:t>
            </a:r>
            <a:br>
              <a:rPr lang="en-GB" sz="3200" b="1" dirty="0">
                <a:solidFill>
                  <a:schemeClr val="bg1"/>
                </a:solidFill>
                <a:latin typeface="Raleway"/>
                <a:cs typeface="Arial"/>
              </a:rPr>
            </a:br>
            <a:br>
              <a:rPr lang="en-GB" sz="3200" b="1" dirty="0">
                <a:solidFill>
                  <a:schemeClr val="bg1"/>
                </a:solidFill>
                <a:latin typeface="Raleway"/>
                <a:cs typeface="Arial"/>
              </a:rPr>
            </a:br>
            <a:r>
              <a:rPr lang="en-GB" sz="2400" b="1" dirty="0">
                <a:solidFill>
                  <a:schemeClr val="bg1"/>
                </a:solidFill>
                <a:latin typeface="Raleway"/>
                <a:cs typeface="Arial"/>
              </a:rPr>
              <a:t>Emily.Jones@learningandwork.org.uk </a:t>
            </a:r>
          </a:p>
        </p:txBody>
      </p:sp>
    </p:spTree>
    <p:extLst>
      <p:ext uri="{BB962C8B-B14F-4D97-AF65-F5344CB8AC3E}">
        <p14:creationId xmlns:p14="http://schemas.microsoft.com/office/powerpoint/2010/main" val="232198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a:cxnSpLocks/>
          </p:cNvCxnSpPr>
          <p:nvPr/>
        </p:nvCxnSpPr>
        <p:spPr>
          <a:xfrm>
            <a:off x="0" y="609329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B6EDA44-71E5-45CE-818C-261743A6AE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056" y="6259173"/>
            <a:ext cx="2123016" cy="337168"/>
          </a:xfrm>
          <a:prstGeom prst="rect">
            <a:avLst/>
          </a:prstGeom>
        </p:spPr>
      </p:pic>
      <p:sp>
        <p:nvSpPr>
          <p:cNvPr id="3" name="Title 1">
            <a:extLst>
              <a:ext uri="{FF2B5EF4-FFF2-40B4-BE49-F238E27FC236}">
                <a16:creationId xmlns:a16="http://schemas.microsoft.com/office/drawing/2014/main" id="{30E6A1AA-3327-4521-157B-1BE792596FEF}"/>
              </a:ext>
            </a:extLst>
          </p:cNvPr>
          <p:cNvSpPr txBox="1">
            <a:spLocks/>
          </p:cNvSpPr>
          <p:nvPr/>
        </p:nvSpPr>
        <p:spPr>
          <a:xfrm>
            <a:off x="686955" y="1405479"/>
            <a:ext cx="11029117" cy="4385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r>
              <a:rPr lang="en-GB" sz="2800" b="1" dirty="0">
                <a:solidFill>
                  <a:srgbClr val="4D4D4D"/>
                </a:solidFill>
                <a:latin typeface="Raleway" pitchFamily="2" charset="0"/>
                <a:ea typeface="Arial Unicode MS" pitchFamily="34" charset="-128"/>
                <a:cs typeface="Arial" pitchFamily="34" charset="0"/>
              </a:rPr>
              <a:t>Learning and Work Institute </a:t>
            </a:r>
            <a:r>
              <a:rPr lang="en-GB" sz="2800" dirty="0">
                <a:solidFill>
                  <a:srgbClr val="4D4D4D"/>
                </a:solidFill>
                <a:latin typeface="Raleway" pitchFamily="2" charset="0"/>
                <a:ea typeface="Arial Unicode MS" pitchFamily="34" charset="-128"/>
                <a:cs typeface="Arial" pitchFamily="34" charset="0"/>
              </a:rPr>
              <a:t>is an independent policy and research organisation focused on lifelong learning and better work.</a:t>
            </a:r>
          </a:p>
          <a:p>
            <a:pPr algn="l">
              <a:spcAft>
                <a:spcPts val="1200"/>
              </a:spcAft>
            </a:pPr>
            <a:r>
              <a:rPr lang="en-GB" sz="2800" dirty="0">
                <a:solidFill>
                  <a:srgbClr val="4D4D4D"/>
                </a:solidFill>
                <a:latin typeface="Raleway" pitchFamily="2" charset="0"/>
                <a:ea typeface="Arial Unicode MS" pitchFamily="34" charset="-128"/>
                <a:cs typeface="Arial" pitchFamily="34" charset="0"/>
              </a:rPr>
              <a:t>Our vision is for a fair and prosperous society where learning and work enable everyone to realise their potential.</a:t>
            </a:r>
          </a:p>
          <a:p>
            <a:pPr algn="l">
              <a:spcAft>
                <a:spcPts val="1200"/>
              </a:spcAft>
            </a:pPr>
            <a:r>
              <a:rPr lang="en-GB" sz="2800" dirty="0">
                <a:solidFill>
                  <a:srgbClr val="4D4D4D"/>
                </a:solidFill>
                <a:latin typeface="Raleway" pitchFamily="2" charset="0"/>
                <a:ea typeface="Arial Unicode MS" pitchFamily="34" charset="-128"/>
                <a:cs typeface="Arial" pitchFamily="34" charset="0"/>
              </a:rPr>
              <a:t>We research what works, influence policy and develop new ideas to improve practice.</a:t>
            </a:r>
          </a:p>
        </p:txBody>
      </p:sp>
    </p:spTree>
    <p:extLst>
      <p:ext uri="{BB962C8B-B14F-4D97-AF65-F5344CB8AC3E}">
        <p14:creationId xmlns:p14="http://schemas.microsoft.com/office/powerpoint/2010/main" val="48217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D8C3F-9CAF-9A22-307C-4432FEBE6ED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86FD2D0-CF6E-A6DE-C4A7-14FAE171C162}"/>
              </a:ext>
            </a:extLst>
          </p:cNvPr>
          <p:cNvCxnSpPr>
            <a:cxnSpLocks/>
          </p:cNvCxnSpPr>
          <p:nvPr/>
        </p:nvCxnSpPr>
        <p:spPr>
          <a:xfrm>
            <a:off x="0" y="609329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ADBA615F-49C3-4DE9-530C-8FA0BE897B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056" y="6259173"/>
            <a:ext cx="2123016" cy="337168"/>
          </a:xfrm>
          <a:prstGeom prst="rect">
            <a:avLst/>
          </a:prstGeom>
        </p:spPr>
      </p:pic>
      <p:sp>
        <p:nvSpPr>
          <p:cNvPr id="15" name="Title 1">
            <a:extLst>
              <a:ext uri="{FF2B5EF4-FFF2-40B4-BE49-F238E27FC236}">
                <a16:creationId xmlns:a16="http://schemas.microsoft.com/office/drawing/2014/main" id="{F3B8296C-DDA6-3165-62EB-DFDF001C376E}"/>
              </a:ext>
            </a:extLst>
          </p:cNvPr>
          <p:cNvSpPr>
            <a:spLocks noGrp="1"/>
          </p:cNvSpPr>
          <p:nvPr>
            <p:ph type="ctrTitle"/>
          </p:nvPr>
        </p:nvSpPr>
        <p:spPr>
          <a:xfrm>
            <a:off x="882004" y="409145"/>
            <a:ext cx="9568281" cy="1146692"/>
          </a:xfrm>
        </p:spPr>
        <p:txBody>
          <a:bodyPr>
            <a:noAutofit/>
          </a:bodyPr>
          <a:lstStyle/>
          <a:p>
            <a:pPr algn="l"/>
            <a:r>
              <a:rPr lang="en-GB" sz="4000" b="1" dirty="0">
                <a:solidFill>
                  <a:srgbClr val="4D4D4D"/>
                </a:solidFill>
                <a:latin typeface="Raleway" pitchFamily="2" charset="0"/>
                <a:ea typeface="Arial Unicode MS" pitchFamily="34" charset="-128"/>
                <a:cs typeface="Arial" pitchFamily="34" charset="0"/>
              </a:rPr>
              <a:t>Adult Participation in Learning Survey</a:t>
            </a:r>
            <a:endParaRPr lang="en-US" sz="4000" b="1" dirty="0">
              <a:solidFill>
                <a:srgbClr val="4D4D4D"/>
              </a:solidFill>
              <a:latin typeface="Raleway" pitchFamily="2" charset="0"/>
              <a:ea typeface="Arial Unicode MS" pitchFamily="34" charset="-128"/>
              <a:cs typeface="Arial" pitchFamily="34" charset="0"/>
            </a:endParaRPr>
          </a:p>
        </p:txBody>
      </p:sp>
      <p:sp>
        <p:nvSpPr>
          <p:cNvPr id="3" name="Title 1">
            <a:extLst>
              <a:ext uri="{FF2B5EF4-FFF2-40B4-BE49-F238E27FC236}">
                <a16:creationId xmlns:a16="http://schemas.microsoft.com/office/drawing/2014/main" id="{12A64E6D-B865-A2C6-B19E-ED053210E76F}"/>
              </a:ext>
            </a:extLst>
          </p:cNvPr>
          <p:cNvSpPr txBox="1">
            <a:spLocks/>
          </p:cNvSpPr>
          <p:nvPr/>
        </p:nvSpPr>
        <p:spPr>
          <a:xfrm>
            <a:off x="686955" y="1405479"/>
            <a:ext cx="11029117" cy="4385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endParaRPr lang="en-GB" sz="2800">
              <a:solidFill>
                <a:srgbClr val="4D4D4D"/>
              </a:solidFill>
              <a:latin typeface="Raleway" pitchFamily="2" charset="0"/>
              <a:ea typeface="Arial Unicode MS" pitchFamily="34" charset="-128"/>
              <a:cs typeface="Arial" pitchFamily="34" charset="0"/>
            </a:endParaRPr>
          </a:p>
        </p:txBody>
      </p:sp>
      <p:sp>
        <p:nvSpPr>
          <p:cNvPr id="2" name="Title 1">
            <a:extLst>
              <a:ext uri="{FF2B5EF4-FFF2-40B4-BE49-F238E27FC236}">
                <a16:creationId xmlns:a16="http://schemas.microsoft.com/office/drawing/2014/main" id="{5A2BA92E-46D8-6F57-6D34-8AA8FF0AD1BF}"/>
              </a:ext>
            </a:extLst>
          </p:cNvPr>
          <p:cNvSpPr txBox="1">
            <a:spLocks/>
          </p:cNvSpPr>
          <p:nvPr/>
        </p:nvSpPr>
        <p:spPr>
          <a:xfrm>
            <a:off x="686955" y="1478816"/>
            <a:ext cx="6755410" cy="4614477"/>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lgn="l">
              <a:spcAft>
                <a:spcPts val="1200"/>
              </a:spcAft>
              <a:buFont typeface="Wingdings" panose="05000000000000000000" pitchFamily="2" charset="2"/>
              <a:buChar char="§"/>
            </a:pPr>
            <a:r>
              <a:rPr lang="en-GB" sz="2000" dirty="0">
                <a:solidFill>
                  <a:srgbClr val="4D4D4D"/>
                </a:solidFill>
                <a:latin typeface="Raleway" pitchFamily="2" charset="0"/>
                <a:ea typeface="Arial Unicode MS" pitchFamily="34" charset="-128"/>
                <a:cs typeface="Arial" pitchFamily="34" charset="0"/>
              </a:rPr>
              <a:t>Representative sample of  approximately 5,000 adults in the UK</a:t>
            </a:r>
          </a:p>
          <a:p>
            <a:pPr marL="457200" indent="-457200" algn="l">
              <a:spcAft>
                <a:spcPts val="1200"/>
              </a:spcAft>
              <a:buFont typeface="Wingdings" panose="05000000000000000000" pitchFamily="2" charset="2"/>
              <a:buChar char="§"/>
            </a:pPr>
            <a:r>
              <a:rPr lang="en-GB" sz="2000" dirty="0">
                <a:solidFill>
                  <a:srgbClr val="4D4D4D"/>
                </a:solidFill>
                <a:latin typeface="Raleway" pitchFamily="2" charset="0"/>
                <a:ea typeface="Arial Unicode MS" pitchFamily="34" charset="-128"/>
                <a:cs typeface="Arial" pitchFamily="34" charset="0"/>
              </a:rPr>
              <a:t>Longest running and most frequently occurring study of learning across the UK</a:t>
            </a:r>
          </a:p>
          <a:p>
            <a:pPr marL="457200" indent="-457200" algn="l">
              <a:spcAft>
                <a:spcPts val="1200"/>
              </a:spcAft>
              <a:buFont typeface="Wingdings" panose="05000000000000000000" pitchFamily="2" charset="2"/>
              <a:buChar char="§"/>
            </a:pPr>
            <a:r>
              <a:rPr lang="en-GB" sz="2000" dirty="0">
                <a:solidFill>
                  <a:srgbClr val="4D4D4D"/>
                </a:solidFill>
                <a:latin typeface="Raleway" pitchFamily="2" charset="0"/>
                <a:ea typeface="Arial Unicode MS" pitchFamily="34" charset="-128"/>
                <a:cs typeface="Arial" pitchFamily="34" charset="0"/>
              </a:rPr>
              <a:t>Survey conducted by a market research company as part of an online omnibus survey</a:t>
            </a:r>
          </a:p>
          <a:p>
            <a:pPr marL="457200" indent="-457200" algn="l">
              <a:spcAft>
                <a:spcPts val="1200"/>
              </a:spcAft>
              <a:buFont typeface="Wingdings" panose="05000000000000000000" pitchFamily="2" charset="2"/>
              <a:buChar char="§"/>
            </a:pPr>
            <a:r>
              <a:rPr lang="en-GB" sz="2000" dirty="0">
                <a:solidFill>
                  <a:srgbClr val="4D4D4D"/>
                </a:solidFill>
                <a:latin typeface="Raleway" pitchFamily="2" charset="0"/>
                <a:ea typeface="Arial Unicode MS" pitchFamily="34" charset="-128"/>
                <a:cs typeface="Arial" pitchFamily="34" charset="0"/>
              </a:rPr>
              <a:t>Definition of learning and core questions have remained the same since the survey started</a:t>
            </a:r>
          </a:p>
          <a:p>
            <a:pPr marL="457200" indent="-457200" algn="l">
              <a:spcAft>
                <a:spcPts val="1200"/>
              </a:spcAft>
              <a:buFont typeface="Wingdings" panose="05000000000000000000" pitchFamily="2" charset="2"/>
              <a:buChar char="§"/>
            </a:pPr>
            <a:r>
              <a:rPr lang="en-GB" sz="2000" dirty="0">
                <a:solidFill>
                  <a:srgbClr val="4D4D4D"/>
                </a:solidFill>
                <a:latin typeface="Raleway" pitchFamily="2" charset="0"/>
                <a:ea typeface="Arial Unicode MS" pitchFamily="34" charset="-128"/>
                <a:cs typeface="Arial" pitchFamily="34" charset="0"/>
              </a:rPr>
              <a:t>Used by government, policy organisations and universities, and attracts national and trade press coverage</a:t>
            </a:r>
          </a:p>
        </p:txBody>
      </p:sp>
      <p:pic>
        <p:nvPicPr>
          <p:cNvPr id="5" name="Picture 4">
            <a:hlinkClick r:id="rId4"/>
            <a:extLst>
              <a:ext uri="{FF2B5EF4-FFF2-40B4-BE49-F238E27FC236}">
                <a16:creationId xmlns:a16="http://schemas.microsoft.com/office/drawing/2014/main" id="{B14E319D-2883-4627-6E50-B92BBAEF8521}"/>
              </a:ext>
            </a:extLst>
          </p:cNvPr>
          <p:cNvPicPr>
            <a:picLocks noChangeAspect="1"/>
          </p:cNvPicPr>
          <p:nvPr/>
        </p:nvPicPr>
        <p:blipFill>
          <a:blip r:embed="rId5"/>
          <a:stretch>
            <a:fillRect/>
          </a:stretch>
        </p:blipFill>
        <p:spPr>
          <a:xfrm>
            <a:off x="8005674" y="1503479"/>
            <a:ext cx="3174764" cy="4423941"/>
          </a:xfrm>
          <a:prstGeom prst="rect">
            <a:avLst/>
          </a:prstGeom>
          <a:ln>
            <a:solidFill>
              <a:schemeClr val="tx1"/>
            </a:solidFill>
          </a:ln>
        </p:spPr>
      </p:pic>
    </p:spTree>
    <p:extLst>
      <p:ext uri="{BB962C8B-B14F-4D97-AF65-F5344CB8AC3E}">
        <p14:creationId xmlns:p14="http://schemas.microsoft.com/office/powerpoint/2010/main" val="22207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248D4-E70B-4B3D-84B2-3C220E5FAF9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B126786-008C-BD18-D369-86F107E809A7}"/>
              </a:ext>
            </a:extLst>
          </p:cNvPr>
          <p:cNvCxnSpPr>
            <a:cxnSpLocks/>
          </p:cNvCxnSpPr>
          <p:nvPr/>
        </p:nvCxnSpPr>
        <p:spPr>
          <a:xfrm>
            <a:off x="0" y="609329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C30ECCB9-A95F-8F58-5D42-36623F3685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056" y="6259173"/>
            <a:ext cx="2123016" cy="337168"/>
          </a:xfrm>
          <a:prstGeom prst="rect">
            <a:avLst/>
          </a:prstGeom>
        </p:spPr>
      </p:pic>
      <p:sp>
        <p:nvSpPr>
          <p:cNvPr id="15" name="Title 1">
            <a:extLst>
              <a:ext uri="{FF2B5EF4-FFF2-40B4-BE49-F238E27FC236}">
                <a16:creationId xmlns:a16="http://schemas.microsoft.com/office/drawing/2014/main" id="{0E357408-2229-B789-7E62-C1AA87BB7950}"/>
              </a:ext>
            </a:extLst>
          </p:cNvPr>
          <p:cNvSpPr>
            <a:spLocks noGrp="1"/>
          </p:cNvSpPr>
          <p:nvPr>
            <p:ph type="ctrTitle"/>
          </p:nvPr>
        </p:nvSpPr>
        <p:spPr>
          <a:xfrm>
            <a:off x="686955" y="388736"/>
            <a:ext cx="10818090" cy="1016743"/>
          </a:xfrm>
        </p:spPr>
        <p:txBody>
          <a:bodyPr>
            <a:noAutofit/>
          </a:bodyPr>
          <a:lstStyle/>
          <a:p>
            <a:pPr algn="l"/>
            <a:r>
              <a:rPr lang="en-GB" sz="4000" b="1">
                <a:solidFill>
                  <a:srgbClr val="4D4D4D"/>
                </a:solidFill>
                <a:latin typeface="Raleway" pitchFamily="2" charset="0"/>
                <a:ea typeface="Arial Unicode MS" pitchFamily="34" charset="-128"/>
                <a:cs typeface="Arial" pitchFamily="34" charset="0"/>
              </a:rPr>
              <a:t>Definition of learning  </a:t>
            </a:r>
            <a:endParaRPr lang="en-US">
              <a:solidFill>
                <a:srgbClr val="4D4D4D"/>
              </a:solidFill>
              <a:latin typeface="Raleway" pitchFamily="2" charset="0"/>
            </a:endParaRPr>
          </a:p>
        </p:txBody>
      </p:sp>
      <p:sp>
        <p:nvSpPr>
          <p:cNvPr id="3" name="Title 1">
            <a:extLst>
              <a:ext uri="{FF2B5EF4-FFF2-40B4-BE49-F238E27FC236}">
                <a16:creationId xmlns:a16="http://schemas.microsoft.com/office/drawing/2014/main" id="{72D3AD08-F828-2A32-6A9F-E2EC3EF02C44}"/>
              </a:ext>
            </a:extLst>
          </p:cNvPr>
          <p:cNvSpPr txBox="1">
            <a:spLocks/>
          </p:cNvSpPr>
          <p:nvPr/>
        </p:nvSpPr>
        <p:spPr>
          <a:xfrm>
            <a:off x="686955" y="1405479"/>
            <a:ext cx="11029117" cy="4385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endParaRPr lang="en-GB" sz="2800">
              <a:solidFill>
                <a:srgbClr val="4D4D4D"/>
              </a:solidFill>
              <a:latin typeface="Raleway" pitchFamily="2" charset="0"/>
              <a:ea typeface="Arial Unicode MS" pitchFamily="34" charset="-128"/>
              <a:cs typeface="Arial" pitchFamily="34" charset="0"/>
            </a:endParaRPr>
          </a:p>
        </p:txBody>
      </p:sp>
      <p:sp>
        <p:nvSpPr>
          <p:cNvPr id="2" name="Title 1">
            <a:extLst>
              <a:ext uri="{FF2B5EF4-FFF2-40B4-BE49-F238E27FC236}">
                <a16:creationId xmlns:a16="http://schemas.microsoft.com/office/drawing/2014/main" id="{158D2322-4E9E-0BF3-A450-5E6EB4E066E6}"/>
              </a:ext>
            </a:extLst>
          </p:cNvPr>
          <p:cNvSpPr txBox="1">
            <a:spLocks/>
          </p:cNvSpPr>
          <p:nvPr/>
        </p:nvSpPr>
        <p:spPr>
          <a:xfrm>
            <a:off x="290715" y="1330878"/>
            <a:ext cx="10520720" cy="467948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lvl="1" indent="0">
              <a:buNone/>
            </a:pPr>
            <a:r>
              <a:rPr lang="en-GB" sz="2400">
                <a:ea typeface="DengXian" panose="02010600030101010101" pitchFamily="2" charset="-122"/>
              </a:rPr>
              <a:t>“Learning can mean practising, studying or reading about something. It can also mean being taught, instructed or coached. This is so you can develop skills, knowledge, abilities or understanding of something. </a:t>
            </a:r>
          </a:p>
          <a:p>
            <a:pPr lvl="1"/>
            <a:endParaRPr lang="en-GB" sz="2400">
              <a:ea typeface="DengXian" panose="02010600030101010101" pitchFamily="2" charset="-122"/>
            </a:endParaRPr>
          </a:p>
          <a:p>
            <a:pPr marL="457200" lvl="1" indent="0">
              <a:buNone/>
            </a:pPr>
            <a:r>
              <a:rPr lang="en-GB" sz="2400">
                <a:ea typeface="DengXian" panose="02010600030101010101" pitchFamily="2" charset="-122"/>
              </a:rPr>
              <a:t>Learning can also be called education or training. You can do it regularly (each day or month) or you can do it for a short period of time. It can be full time, or part time, done at home, at work, or in another place like a college. </a:t>
            </a:r>
          </a:p>
          <a:p>
            <a:pPr lvl="1"/>
            <a:endParaRPr lang="en-GB" sz="2400">
              <a:ea typeface="DengXian" panose="02010600030101010101" pitchFamily="2" charset="-122"/>
            </a:endParaRPr>
          </a:p>
          <a:p>
            <a:pPr marL="457200" lvl="1" indent="0">
              <a:buNone/>
            </a:pPr>
            <a:r>
              <a:rPr lang="en-GB" sz="2400">
                <a:ea typeface="DengXian" panose="02010600030101010101" pitchFamily="2" charset="-122"/>
              </a:rPr>
              <a:t>Learning does not have to lead to a qualification. We are interested in any learning you have done, whether or not it was finished.” </a:t>
            </a:r>
          </a:p>
          <a:p>
            <a:pPr marL="457200" indent="-457200" algn="l">
              <a:spcAft>
                <a:spcPts val="1200"/>
              </a:spcAft>
              <a:buFont typeface="Arial" panose="020B0604020202020204" pitchFamily="34" charset="0"/>
              <a:buChar char="•"/>
            </a:pPr>
            <a:endParaRPr lang="en-GB" sz="2800">
              <a:solidFill>
                <a:srgbClr val="4D4D4D"/>
              </a:solidFill>
              <a:latin typeface="Raleway" pitchFamily="2" charset="0"/>
              <a:ea typeface="Arial Unicode MS" pitchFamily="34" charset="-128"/>
              <a:cs typeface="Arial" pitchFamily="34" charset="0"/>
            </a:endParaRPr>
          </a:p>
        </p:txBody>
      </p:sp>
    </p:spTree>
    <p:extLst>
      <p:ext uri="{BB962C8B-B14F-4D97-AF65-F5344CB8AC3E}">
        <p14:creationId xmlns:p14="http://schemas.microsoft.com/office/powerpoint/2010/main" val="4185527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86AA9-ECDD-2DCD-4A23-13CA8238144C}"/>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BCE2FB80-1590-FBB1-3DD8-77E649BB9F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056" y="6259173"/>
            <a:ext cx="2123016" cy="337168"/>
          </a:xfrm>
          <a:prstGeom prst="rect">
            <a:avLst/>
          </a:prstGeom>
        </p:spPr>
      </p:pic>
      <p:sp>
        <p:nvSpPr>
          <p:cNvPr id="15" name="Title 1">
            <a:extLst>
              <a:ext uri="{FF2B5EF4-FFF2-40B4-BE49-F238E27FC236}">
                <a16:creationId xmlns:a16="http://schemas.microsoft.com/office/drawing/2014/main" id="{348617D4-881E-F0F7-5AF2-C28BF8670241}"/>
              </a:ext>
            </a:extLst>
          </p:cNvPr>
          <p:cNvSpPr>
            <a:spLocks noGrp="1"/>
          </p:cNvSpPr>
          <p:nvPr>
            <p:ph type="ctrTitle"/>
          </p:nvPr>
        </p:nvSpPr>
        <p:spPr>
          <a:xfrm>
            <a:off x="5018795" y="132404"/>
            <a:ext cx="10818090" cy="1016743"/>
          </a:xfrm>
        </p:spPr>
        <p:txBody>
          <a:bodyPr>
            <a:noAutofit/>
          </a:bodyPr>
          <a:lstStyle/>
          <a:p>
            <a:pPr algn="l"/>
            <a:r>
              <a:rPr lang="en-GB" sz="4000" b="1">
                <a:solidFill>
                  <a:srgbClr val="4D4D4D"/>
                </a:solidFill>
                <a:latin typeface="Raleway" pitchFamily="2" charset="0"/>
                <a:ea typeface="Arial Unicode MS" pitchFamily="34" charset="-128"/>
                <a:cs typeface="Arial" pitchFamily="34" charset="0"/>
              </a:rPr>
              <a:t>Information collected</a:t>
            </a:r>
            <a:endParaRPr lang="en-US" sz="4000" b="1">
              <a:solidFill>
                <a:srgbClr val="4D4D4D"/>
              </a:solidFill>
              <a:latin typeface="Raleway" pitchFamily="2" charset="0"/>
              <a:ea typeface="Arial Unicode MS" pitchFamily="34" charset="-128"/>
              <a:cs typeface="Arial" pitchFamily="34" charset="0"/>
            </a:endParaRPr>
          </a:p>
        </p:txBody>
      </p:sp>
      <p:sp>
        <p:nvSpPr>
          <p:cNvPr id="3" name="Title 1">
            <a:extLst>
              <a:ext uri="{FF2B5EF4-FFF2-40B4-BE49-F238E27FC236}">
                <a16:creationId xmlns:a16="http://schemas.microsoft.com/office/drawing/2014/main" id="{2E7C93EF-3A88-BB2E-8904-C9C06070535F}"/>
              </a:ext>
            </a:extLst>
          </p:cNvPr>
          <p:cNvSpPr txBox="1">
            <a:spLocks/>
          </p:cNvSpPr>
          <p:nvPr/>
        </p:nvSpPr>
        <p:spPr>
          <a:xfrm>
            <a:off x="686955" y="1405479"/>
            <a:ext cx="11029117" cy="4385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endParaRPr lang="en-GB" sz="2800">
              <a:solidFill>
                <a:srgbClr val="4D4D4D"/>
              </a:solidFill>
              <a:latin typeface="Raleway" pitchFamily="2" charset="0"/>
              <a:ea typeface="Arial Unicode MS" pitchFamily="34" charset="-128"/>
              <a:cs typeface="Arial" pitchFamily="34" charset="0"/>
            </a:endParaRPr>
          </a:p>
        </p:txBody>
      </p:sp>
      <p:sp>
        <p:nvSpPr>
          <p:cNvPr id="2" name="Title 1">
            <a:extLst>
              <a:ext uri="{FF2B5EF4-FFF2-40B4-BE49-F238E27FC236}">
                <a16:creationId xmlns:a16="http://schemas.microsoft.com/office/drawing/2014/main" id="{77949D8D-9766-069A-52DB-514FB05DFCAA}"/>
              </a:ext>
            </a:extLst>
          </p:cNvPr>
          <p:cNvSpPr txBox="1">
            <a:spLocks/>
          </p:cNvSpPr>
          <p:nvPr/>
        </p:nvSpPr>
        <p:spPr>
          <a:xfrm>
            <a:off x="5018795" y="1095526"/>
            <a:ext cx="7562367" cy="4695674"/>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r>
              <a:rPr lang="en-GB" sz="2000">
                <a:solidFill>
                  <a:srgbClr val="4D4D4D"/>
                </a:solidFill>
                <a:latin typeface="Raleway" pitchFamily="2" charset="0"/>
                <a:ea typeface="Arial Unicode MS" pitchFamily="34" charset="-128"/>
                <a:cs typeface="Arial" pitchFamily="34" charset="0"/>
              </a:rPr>
              <a:t>Topics: </a:t>
            </a:r>
          </a:p>
          <a:p>
            <a:pPr marL="914400" lvl="1" indent="-457200" algn="just">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Motivations for learning </a:t>
            </a:r>
          </a:p>
          <a:p>
            <a:pPr marL="914400" lvl="1" indent="-45720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Benefits of learning </a:t>
            </a:r>
          </a:p>
          <a:p>
            <a:pPr marL="914400" lvl="1" indent="-45720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Barriers to learn and challenges while learning </a:t>
            </a:r>
          </a:p>
          <a:p>
            <a:pPr marL="914400" lvl="1" indent="-45720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How do people learn </a:t>
            </a:r>
          </a:p>
          <a:p>
            <a:pPr marL="914400" lvl="1" indent="-45720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Future likelihood of learning</a:t>
            </a:r>
          </a:p>
          <a:p>
            <a:pPr algn="l">
              <a:spcAft>
                <a:spcPts val="1200"/>
              </a:spcAft>
            </a:pPr>
            <a:r>
              <a:rPr lang="en-GB" sz="2000">
                <a:solidFill>
                  <a:srgbClr val="4D4D4D"/>
                </a:solidFill>
                <a:latin typeface="Raleway" pitchFamily="2" charset="0"/>
                <a:ea typeface="Arial Unicode MS" pitchFamily="34" charset="-128"/>
                <a:cs typeface="Arial" pitchFamily="34" charset="0"/>
              </a:rPr>
              <a:t>Breakdown: </a:t>
            </a:r>
          </a:p>
          <a:p>
            <a:pPr marL="742950" lvl="1" indent="-28575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Social grade</a:t>
            </a:r>
          </a:p>
          <a:p>
            <a:pPr marL="742950" lvl="1" indent="-28575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Age</a:t>
            </a:r>
          </a:p>
          <a:p>
            <a:pPr marL="742950" lvl="1" indent="-28575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Employment status</a:t>
            </a:r>
          </a:p>
          <a:p>
            <a:pPr marL="742950" lvl="1" indent="-28575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Educational attainment </a:t>
            </a:r>
          </a:p>
          <a:p>
            <a:pPr marL="742950" lvl="1" indent="-28575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Gender</a:t>
            </a:r>
          </a:p>
          <a:p>
            <a:pPr marL="742950" lvl="1" indent="-285750">
              <a:spcAft>
                <a:spcPts val="1200"/>
              </a:spcAft>
              <a:buFont typeface="Arial" panose="020B0604020202020204" pitchFamily="34" charset="0"/>
              <a:buChar char="•"/>
            </a:pPr>
            <a:r>
              <a:rPr lang="en-GB" sz="1600">
                <a:solidFill>
                  <a:srgbClr val="4D4D4D"/>
                </a:solidFill>
                <a:latin typeface="Raleway" pitchFamily="2" charset="0"/>
                <a:ea typeface="Arial Unicode MS" pitchFamily="34" charset="-128"/>
                <a:cs typeface="Arial" pitchFamily="34" charset="0"/>
              </a:rPr>
              <a:t>Geography (regional level)</a:t>
            </a:r>
          </a:p>
          <a:p>
            <a:pPr lvl="1">
              <a:spcAft>
                <a:spcPts val="1200"/>
              </a:spcAft>
            </a:pPr>
            <a:endParaRPr lang="en-GB">
              <a:solidFill>
                <a:srgbClr val="4D4D4D"/>
              </a:solidFill>
              <a:latin typeface="Raleway" pitchFamily="2" charset="0"/>
              <a:ea typeface="Arial Unicode MS" pitchFamily="34" charset="-128"/>
              <a:cs typeface="Arial" pitchFamily="34" charset="0"/>
            </a:endParaRPr>
          </a:p>
          <a:p>
            <a:pPr lvl="2">
              <a:spcAft>
                <a:spcPts val="1200"/>
              </a:spcAft>
            </a:pPr>
            <a:endParaRPr lang="en-GB" sz="2400">
              <a:solidFill>
                <a:srgbClr val="4D4D4D"/>
              </a:solidFill>
              <a:latin typeface="Raleway" pitchFamily="2" charset="0"/>
              <a:ea typeface="Arial Unicode MS" pitchFamily="34" charset="-128"/>
              <a:cs typeface="Arial" pitchFamily="34" charset="0"/>
            </a:endParaRPr>
          </a:p>
          <a:p>
            <a:pPr marL="457200" indent="-457200" algn="l">
              <a:spcAft>
                <a:spcPts val="1200"/>
              </a:spcAft>
              <a:buFont typeface="Arial" panose="020B0604020202020204" pitchFamily="34" charset="0"/>
              <a:buChar char="•"/>
            </a:pPr>
            <a:endParaRPr lang="en-GB" sz="2800">
              <a:solidFill>
                <a:srgbClr val="4D4D4D"/>
              </a:solidFill>
              <a:latin typeface="Raleway" pitchFamily="2" charset="0"/>
              <a:ea typeface="Arial Unicode MS" pitchFamily="34" charset="-128"/>
              <a:cs typeface="Arial" pitchFamily="34" charset="0"/>
            </a:endParaRPr>
          </a:p>
        </p:txBody>
      </p:sp>
      <p:pic>
        <p:nvPicPr>
          <p:cNvPr id="5" name="Picture 4" descr="A person giving a presentation to a group of people&#10;&#10;AI-generated content may be incorrect.">
            <a:extLst>
              <a:ext uri="{FF2B5EF4-FFF2-40B4-BE49-F238E27FC236}">
                <a16:creationId xmlns:a16="http://schemas.microsoft.com/office/drawing/2014/main" id="{E1D3E25C-6D0D-B4BE-06BF-3E06BC50E84C}"/>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l="2616" t="2667" r="51080"/>
          <a:stretch/>
        </p:blipFill>
        <p:spPr>
          <a:xfrm>
            <a:off x="0" y="0"/>
            <a:ext cx="4903470" cy="6858000"/>
          </a:xfrm>
          <a:prstGeom prst="rect">
            <a:avLst/>
          </a:prstGeom>
        </p:spPr>
      </p:pic>
    </p:spTree>
    <p:extLst>
      <p:ext uri="{BB962C8B-B14F-4D97-AF65-F5344CB8AC3E}">
        <p14:creationId xmlns:p14="http://schemas.microsoft.com/office/powerpoint/2010/main" val="2830387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E98B9-DBD0-A30C-9580-F7A7FBF7C62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0F8E687-1EF9-7CF3-4D43-B05FC78A8BA0}"/>
              </a:ext>
            </a:extLst>
          </p:cNvPr>
          <p:cNvCxnSpPr>
            <a:cxnSpLocks/>
          </p:cNvCxnSpPr>
          <p:nvPr/>
        </p:nvCxnSpPr>
        <p:spPr>
          <a:xfrm>
            <a:off x="0" y="609329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F623AA98-119C-68FB-5EBB-6F61D2233B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056" y="6259173"/>
            <a:ext cx="2123016" cy="337168"/>
          </a:xfrm>
          <a:prstGeom prst="rect">
            <a:avLst/>
          </a:prstGeom>
        </p:spPr>
      </p:pic>
      <p:sp>
        <p:nvSpPr>
          <p:cNvPr id="15" name="Title 1">
            <a:extLst>
              <a:ext uri="{FF2B5EF4-FFF2-40B4-BE49-F238E27FC236}">
                <a16:creationId xmlns:a16="http://schemas.microsoft.com/office/drawing/2014/main" id="{6D1FB95E-A987-2D94-6692-D5D5EFB71477}"/>
              </a:ext>
            </a:extLst>
          </p:cNvPr>
          <p:cNvSpPr>
            <a:spLocks noGrp="1"/>
          </p:cNvSpPr>
          <p:nvPr>
            <p:ph type="ctrTitle"/>
          </p:nvPr>
        </p:nvSpPr>
        <p:spPr>
          <a:xfrm>
            <a:off x="406345" y="86640"/>
            <a:ext cx="10818090" cy="1016743"/>
          </a:xfrm>
        </p:spPr>
        <p:txBody>
          <a:bodyPr>
            <a:noAutofit/>
          </a:bodyPr>
          <a:lstStyle/>
          <a:p>
            <a:pPr algn="l"/>
            <a:r>
              <a:rPr lang="en-GB" sz="4000" b="1">
                <a:solidFill>
                  <a:srgbClr val="4D4D4D"/>
                </a:solidFill>
                <a:latin typeface="Raleway" pitchFamily="2" charset="0"/>
                <a:ea typeface="Arial Unicode MS" pitchFamily="34" charset="-128"/>
                <a:cs typeface="Arial" pitchFamily="34" charset="0"/>
              </a:rPr>
              <a:t>Participation in learning, 1996-2024</a:t>
            </a:r>
            <a:endParaRPr lang="en-US">
              <a:solidFill>
                <a:srgbClr val="4D4D4D"/>
              </a:solidFill>
              <a:latin typeface="Raleway" pitchFamily="2" charset="0"/>
            </a:endParaRPr>
          </a:p>
        </p:txBody>
      </p:sp>
      <p:sp>
        <p:nvSpPr>
          <p:cNvPr id="3" name="Title 1">
            <a:extLst>
              <a:ext uri="{FF2B5EF4-FFF2-40B4-BE49-F238E27FC236}">
                <a16:creationId xmlns:a16="http://schemas.microsoft.com/office/drawing/2014/main" id="{4C76B4DA-95A7-7ABA-76F4-4268AEC72B3C}"/>
              </a:ext>
            </a:extLst>
          </p:cNvPr>
          <p:cNvSpPr txBox="1">
            <a:spLocks/>
          </p:cNvSpPr>
          <p:nvPr/>
        </p:nvSpPr>
        <p:spPr>
          <a:xfrm>
            <a:off x="686955" y="1405479"/>
            <a:ext cx="11029117" cy="4385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endParaRPr lang="en-GB" sz="2800">
              <a:solidFill>
                <a:srgbClr val="4D4D4D"/>
              </a:solidFill>
              <a:latin typeface="Raleway" pitchFamily="2" charset="0"/>
              <a:ea typeface="Arial Unicode MS" pitchFamily="34" charset="-128"/>
              <a:cs typeface="Arial" pitchFamily="34" charset="0"/>
            </a:endParaRPr>
          </a:p>
        </p:txBody>
      </p:sp>
      <p:sp>
        <p:nvSpPr>
          <p:cNvPr id="2" name="Title 1">
            <a:extLst>
              <a:ext uri="{FF2B5EF4-FFF2-40B4-BE49-F238E27FC236}">
                <a16:creationId xmlns:a16="http://schemas.microsoft.com/office/drawing/2014/main" id="{97965AD1-E886-42FC-118E-D99B436E8547}"/>
              </a:ext>
            </a:extLst>
          </p:cNvPr>
          <p:cNvSpPr txBox="1">
            <a:spLocks/>
          </p:cNvSpPr>
          <p:nvPr/>
        </p:nvSpPr>
        <p:spPr>
          <a:xfrm>
            <a:off x="290715" y="957431"/>
            <a:ext cx="6830847" cy="5052927"/>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lvl="1" indent="0">
              <a:buNone/>
            </a:pPr>
            <a:endParaRPr lang="en-GB" sz="2800">
              <a:solidFill>
                <a:srgbClr val="4D4D4D"/>
              </a:solidFill>
              <a:latin typeface="Raleway" pitchFamily="2" charset="0"/>
              <a:ea typeface="Arial Unicode MS" pitchFamily="34" charset="-128"/>
              <a:cs typeface="Arial" pitchFamily="34" charset="0"/>
            </a:endParaRPr>
          </a:p>
        </p:txBody>
      </p:sp>
      <p:pic>
        <p:nvPicPr>
          <p:cNvPr id="9" name="Picture 8" descr="A line graph with text&#10;&#10;AI-generated content may be incorrect.">
            <a:extLst>
              <a:ext uri="{FF2B5EF4-FFF2-40B4-BE49-F238E27FC236}">
                <a16:creationId xmlns:a16="http://schemas.microsoft.com/office/drawing/2014/main" id="{AF90373D-343D-59DF-34D7-1C5760D52E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2852" y="2128398"/>
            <a:ext cx="4219460" cy="2354860"/>
          </a:xfrm>
          <a:prstGeom prst="rect">
            <a:avLst/>
          </a:prstGeom>
        </p:spPr>
      </p:pic>
      <p:graphicFrame>
        <p:nvGraphicFramePr>
          <p:cNvPr id="4" name="Chart 3">
            <a:extLst>
              <a:ext uri="{FF2B5EF4-FFF2-40B4-BE49-F238E27FC236}">
                <a16:creationId xmlns:a16="http://schemas.microsoft.com/office/drawing/2014/main" id="{95A27788-D750-4F03-97F6-2971A0D69A52}"/>
              </a:ext>
            </a:extLst>
          </p:cNvPr>
          <p:cNvGraphicFramePr>
            <a:graphicFrameLocks/>
          </p:cNvGraphicFramePr>
          <p:nvPr/>
        </p:nvGraphicFramePr>
        <p:xfrm>
          <a:off x="406345" y="1106402"/>
          <a:ext cx="7486507" cy="490394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446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942E5-78B4-B725-BF4B-D1A46601EA1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80D1BAF-B427-BD07-5B4C-34EFAD02E484}"/>
              </a:ext>
            </a:extLst>
          </p:cNvPr>
          <p:cNvCxnSpPr>
            <a:cxnSpLocks/>
          </p:cNvCxnSpPr>
          <p:nvPr/>
        </p:nvCxnSpPr>
        <p:spPr>
          <a:xfrm>
            <a:off x="0" y="609329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2ADEF10C-ED26-2109-EBBA-546A09F9E9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056" y="6259173"/>
            <a:ext cx="2123016" cy="337168"/>
          </a:xfrm>
          <a:prstGeom prst="rect">
            <a:avLst/>
          </a:prstGeom>
        </p:spPr>
      </p:pic>
      <p:sp>
        <p:nvSpPr>
          <p:cNvPr id="15" name="Title 1">
            <a:extLst>
              <a:ext uri="{FF2B5EF4-FFF2-40B4-BE49-F238E27FC236}">
                <a16:creationId xmlns:a16="http://schemas.microsoft.com/office/drawing/2014/main" id="{F3D48867-BC1A-F611-C372-5095C468C93C}"/>
              </a:ext>
            </a:extLst>
          </p:cNvPr>
          <p:cNvSpPr>
            <a:spLocks noGrp="1"/>
          </p:cNvSpPr>
          <p:nvPr>
            <p:ph type="ctrTitle"/>
          </p:nvPr>
        </p:nvSpPr>
        <p:spPr>
          <a:xfrm>
            <a:off x="686955" y="388736"/>
            <a:ext cx="10818090" cy="1016743"/>
          </a:xfrm>
        </p:spPr>
        <p:txBody>
          <a:bodyPr>
            <a:noAutofit/>
          </a:bodyPr>
          <a:lstStyle/>
          <a:p>
            <a:pPr algn="l"/>
            <a:r>
              <a:rPr lang="en-GB" sz="4000" b="1">
                <a:solidFill>
                  <a:srgbClr val="4D4D4D"/>
                </a:solidFill>
                <a:latin typeface="Raleway" pitchFamily="2" charset="0"/>
                <a:ea typeface="Arial Unicode MS" pitchFamily="34" charset="-128"/>
                <a:cs typeface="Arial" pitchFamily="34" charset="0"/>
              </a:rPr>
              <a:t>Persistent inequalities</a:t>
            </a:r>
            <a:endParaRPr lang="en-US">
              <a:solidFill>
                <a:srgbClr val="4D4D4D"/>
              </a:solidFill>
              <a:latin typeface="Raleway" pitchFamily="2" charset="0"/>
            </a:endParaRPr>
          </a:p>
        </p:txBody>
      </p:sp>
      <p:sp>
        <p:nvSpPr>
          <p:cNvPr id="3" name="Title 1">
            <a:extLst>
              <a:ext uri="{FF2B5EF4-FFF2-40B4-BE49-F238E27FC236}">
                <a16:creationId xmlns:a16="http://schemas.microsoft.com/office/drawing/2014/main" id="{4CC9D92E-57C2-4AEA-6CD7-B3454BB80BF3}"/>
              </a:ext>
            </a:extLst>
          </p:cNvPr>
          <p:cNvSpPr txBox="1">
            <a:spLocks/>
          </p:cNvSpPr>
          <p:nvPr/>
        </p:nvSpPr>
        <p:spPr>
          <a:xfrm>
            <a:off x="686955" y="1405479"/>
            <a:ext cx="11029117" cy="4385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endParaRPr lang="en-GB" sz="2800">
              <a:solidFill>
                <a:srgbClr val="4D4D4D"/>
              </a:solidFill>
              <a:latin typeface="Raleway" pitchFamily="2" charset="0"/>
              <a:ea typeface="Arial Unicode MS" pitchFamily="34" charset="-128"/>
              <a:cs typeface="Arial" pitchFamily="34" charset="0"/>
            </a:endParaRPr>
          </a:p>
        </p:txBody>
      </p:sp>
      <p:sp>
        <p:nvSpPr>
          <p:cNvPr id="2" name="Title 1">
            <a:extLst>
              <a:ext uri="{FF2B5EF4-FFF2-40B4-BE49-F238E27FC236}">
                <a16:creationId xmlns:a16="http://schemas.microsoft.com/office/drawing/2014/main" id="{8D51F133-E3B2-ACEE-0B49-3BC85E3BDEE8}"/>
              </a:ext>
            </a:extLst>
          </p:cNvPr>
          <p:cNvSpPr txBox="1">
            <a:spLocks/>
          </p:cNvSpPr>
          <p:nvPr/>
        </p:nvSpPr>
        <p:spPr>
          <a:xfrm>
            <a:off x="290715" y="957431"/>
            <a:ext cx="6830847" cy="5052927"/>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lvl="1" indent="0">
              <a:buNone/>
            </a:pPr>
            <a:endParaRPr lang="en-GB" sz="2800">
              <a:solidFill>
                <a:srgbClr val="4D4D4D"/>
              </a:solidFill>
              <a:latin typeface="Raleway" pitchFamily="2" charset="0"/>
              <a:ea typeface="Arial Unicode MS" pitchFamily="34" charset="-128"/>
              <a:cs typeface="Arial" pitchFamily="34" charset="0"/>
            </a:endParaRPr>
          </a:p>
        </p:txBody>
      </p:sp>
      <p:pic>
        <p:nvPicPr>
          <p:cNvPr id="5" name="Picture 4" descr="A graphic of a briefcase and papers&#10;&#10;AI-generated content may be incorrect.">
            <a:extLst>
              <a:ext uri="{FF2B5EF4-FFF2-40B4-BE49-F238E27FC236}">
                <a16:creationId xmlns:a16="http://schemas.microsoft.com/office/drawing/2014/main" id="{82BCD117-873C-AFF3-A2C2-34B55550CC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955" y="1974173"/>
            <a:ext cx="4733770" cy="2641893"/>
          </a:xfrm>
          <a:prstGeom prst="rect">
            <a:avLst/>
          </a:prstGeom>
        </p:spPr>
      </p:pic>
      <p:pic>
        <p:nvPicPr>
          <p:cNvPr id="20" name="Picture 19" descr="A person holding a scale&#10;&#10;AI-generated content may be incorrect.">
            <a:extLst>
              <a:ext uri="{FF2B5EF4-FFF2-40B4-BE49-F238E27FC236}">
                <a16:creationId xmlns:a16="http://schemas.microsoft.com/office/drawing/2014/main" id="{209A77BB-8561-67CE-23AE-A7DA81E361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2781" y="2089632"/>
            <a:ext cx="4733766" cy="2641893"/>
          </a:xfrm>
          <a:prstGeom prst="rect">
            <a:avLst/>
          </a:prstGeom>
        </p:spPr>
      </p:pic>
      <p:sp>
        <p:nvSpPr>
          <p:cNvPr id="21" name="TextBox 20">
            <a:extLst>
              <a:ext uri="{FF2B5EF4-FFF2-40B4-BE49-F238E27FC236}">
                <a16:creationId xmlns:a16="http://schemas.microsoft.com/office/drawing/2014/main" id="{4AF67808-C489-9C6A-185C-E66B25D35617}"/>
              </a:ext>
            </a:extLst>
          </p:cNvPr>
          <p:cNvSpPr txBox="1"/>
          <p:nvPr/>
        </p:nvSpPr>
        <p:spPr>
          <a:xfrm>
            <a:off x="830174" y="1737598"/>
            <a:ext cx="4733770" cy="461665"/>
          </a:xfrm>
          <a:prstGeom prst="rect">
            <a:avLst/>
          </a:prstGeom>
          <a:noFill/>
        </p:spPr>
        <p:txBody>
          <a:bodyPr wrap="square" rtlCol="0">
            <a:spAutoFit/>
          </a:bodyPr>
          <a:lstStyle/>
          <a:p>
            <a:r>
              <a:rPr lang="en-GB" sz="2400" b="1">
                <a:solidFill>
                  <a:srgbClr val="4D4D4D"/>
                </a:solidFill>
              </a:rPr>
              <a:t>Employment status </a:t>
            </a:r>
          </a:p>
        </p:txBody>
      </p:sp>
      <p:sp>
        <p:nvSpPr>
          <p:cNvPr id="22" name="TextBox 21">
            <a:extLst>
              <a:ext uri="{FF2B5EF4-FFF2-40B4-BE49-F238E27FC236}">
                <a16:creationId xmlns:a16="http://schemas.microsoft.com/office/drawing/2014/main" id="{602CE6D3-CF2D-1D3B-936F-7B379A748C0F}"/>
              </a:ext>
            </a:extLst>
          </p:cNvPr>
          <p:cNvSpPr txBox="1"/>
          <p:nvPr/>
        </p:nvSpPr>
        <p:spPr>
          <a:xfrm>
            <a:off x="6096000" y="1743340"/>
            <a:ext cx="4733770" cy="461665"/>
          </a:xfrm>
          <a:prstGeom prst="rect">
            <a:avLst/>
          </a:prstGeom>
          <a:noFill/>
        </p:spPr>
        <p:txBody>
          <a:bodyPr wrap="square" rtlCol="0">
            <a:spAutoFit/>
          </a:bodyPr>
          <a:lstStyle/>
          <a:p>
            <a:r>
              <a:rPr lang="en-GB" sz="2400" b="1">
                <a:solidFill>
                  <a:srgbClr val="4D4D4D"/>
                </a:solidFill>
              </a:rPr>
              <a:t>Social grade</a:t>
            </a:r>
          </a:p>
        </p:txBody>
      </p:sp>
      <p:cxnSp>
        <p:nvCxnSpPr>
          <p:cNvPr id="24" name="Straight Connector 23">
            <a:extLst>
              <a:ext uri="{FF2B5EF4-FFF2-40B4-BE49-F238E27FC236}">
                <a16:creationId xmlns:a16="http://schemas.microsoft.com/office/drawing/2014/main" id="{AAA8820E-524C-A872-2539-3C167690F392}"/>
              </a:ext>
            </a:extLst>
          </p:cNvPr>
          <p:cNvCxnSpPr/>
          <p:nvPr/>
        </p:nvCxnSpPr>
        <p:spPr>
          <a:xfrm>
            <a:off x="5608011" y="1434857"/>
            <a:ext cx="0" cy="4356343"/>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5701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D83CF-372D-6A16-6DA2-2E313A71CC46}"/>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AE5B588-243D-4945-39CF-6FB27EE94A3C}"/>
              </a:ext>
            </a:extLst>
          </p:cNvPr>
          <p:cNvCxnSpPr>
            <a:cxnSpLocks/>
          </p:cNvCxnSpPr>
          <p:nvPr/>
        </p:nvCxnSpPr>
        <p:spPr>
          <a:xfrm>
            <a:off x="0" y="609329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528C13A5-5812-31D6-15D5-D0160D74A3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056" y="6259173"/>
            <a:ext cx="2123016" cy="337168"/>
          </a:xfrm>
          <a:prstGeom prst="rect">
            <a:avLst/>
          </a:prstGeom>
        </p:spPr>
      </p:pic>
      <p:sp>
        <p:nvSpPr>
          <p:cNvPr id="15" name="Title 1">
            <a:extLst>
              <a:ext uri="{FF2B5EF4-FFF2-40B4-BE49-F238E27FC236}">
                <a16:creationId xmlns:a16="http://schemas.microsoft.com/office/drawing/2014/main" id="{72B01DC9-09DB-DC61-4698-B68F66D0525A}"/>
              </a:ext>
            </a:extLst>
          </p:cNvPr>
          <p:cNvSpPr>
            <a:spLocks noGrp="1"/>
          </p:cNvSpPr>
          <p:nvPr>
            <p:ph type="ctrTitle"/>
          </p:nvPr>
        </p:nvSpPr>
        <p:spPr>
          <a:xfrm>
            <a:off x="686955" y="388736"/>
            <a:ext cx="10818090" cy="1016743"/>
          </a:xfrm>
        </p:spPr>
        <p:txBody>
          <a:bodyPr>
            <a:noAutofit/>
          </a:bodyPr>
          <a:lstStyle/>
          <a:p>
            <a:pPr algn="l"/>
            <a:r>
              <a:rPr lang="en-GB" sz="4000" b="1">
                <a:solidFill>
                  <a:srgbClr val="4D4D4D"/>
                </a:solidFill>
                <a:latin typeface="Raleway" pitchFamily="2" charset="0"/>
                <a:ea typeface="Arial Unicode MS" pitchFamily="34" charset="-128"/>
                <a:cs typeface="Arial" pitchFamily="34" charset="0"/>
              </a:rPr>
              <a:t>Persistent inequalities</a:t>
            </a:r>
            <a:endParaRPr lang="en-US">
              <a:solidFill>
                <a:srgbClr val="4D4D4D"/>
              </a:solidFill>
              <a:latin typeface="Raleway" pitchFamily="2" charset="0"/>
            </a:endParaRPr>
          </a:p>
        </p:txBody>
      </p:sp>
      <p:sp>
        <p:nvSpPr>
          <p:cNvPr id="3" name="Title 1">
            <a:extLst>
              <a:ext uri="{FF2B5EF4-FFF2-40B4-BE49-F238E27FC236}">
                <a16:creationId xmlns:a16="http://schemas.microsoft.com/office/drawing/2014/main" id="{BE590E0F-90EE-E818-A9F7-AF26EEE94689}"/>
              </a:ext>
            </a:extLst>
          </p:cNvPr>
          <p:cNvSpPr txBox="1">
            <a:spLocks/>
          </p:cNvSpPr>
          <p:nvPr/>
        </p:nvSpPr>
        <p:spPr>
          <a:xfrm>
            <a:off x="686955" y="1405479"/>
            <a:ext cx="11029117" cy="4385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endParaRPr lang="en-GB" sz="2800">
              <a:solidFill>
                <a:srgbClr val="4D4D4D"/>
              </a:solidFill>
              <a:latin typeface="Raleway" pitchFamily="2" charset="0"/>
              <a:ea typeface="Arial Unicode MS" pitchFamily="34" charset="-128"/>
              <a:cs typeface="Arial" pitchFamily="34" charset="0"/>
            </a:endParaRPr>
          </a:p>
        </p:txBody>
      </p:sp>
      <p:sp>
        <p:nvSpPr>
          <p:cNvPr id="2" name="Title 1">
            <a:extLst>
              <a:ext uri="{FF2B5EF4-FFF2-40B4-BE49-F238E27FC236}">
                <a16:creationId xmlns:a16="http://schemas.microsoft.com/office/drawing/2014/main" id="{85D668D1-4424-2EA2-2BDD-F7874A4E3A97}"/>
              </a:ext>
            </a:extLst>
          </p:cNvPr>
          <p:cNvSpPr txBox="1">
            <a:spLocks/>
          </p:cNvSpPr>
          <p:nvPr/>
        </p:nvSpPr>
        <p:spPr>
          <a:xfrm>
            <a:off x="290715" y="957431"/>
            <a:ext cx="6830847" cy="5052927"/>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lvl="1" indent="0">
              <a:buNone/>
            </a:pPr>
            <a:endParaRPr lang="en-GB" sz="2800">
              <a:solidFill>
                <a:srgbClr val="4D4D4D"/>
              </a:solidFill>
              <a:latin typeface="Raleway" pitchFamily="2" charset="0"/>
              <a:ea typeface="Arial Unicode MS" pitchFamily="34" charset="-128"/>
              <a:cs typeface="Arial" pitchFamily="34" charset="0"/>
            </a:endParaRPr>
          </a:p>
        </p:txBody>
      </p:sp>
      <p:pic>
        <p:nvPicPr>
          <p:cNvPr id="12" name="Picture 11" descr="A clock and arrow with text&#10;&#10;AI-generated content may be incorrect.">
            <a:extLst>
              <a:ext uri="{FF2B5EF4-FFF2-40B4-BE49-F238E27FC236}">
                <a16:creationId xmlns:a16="http://schemas.microsoft.com/office/drawing/2014/main" id="{71B9F87A-C136-A78D-DA97-F42A754818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628" y="1974174"/>
            <a:ext cx="4930204" cy="2751524"/>
          </a:xfrm>
          <a:prstGeom prst="rect">
            <a:avLst/>
          </a:prstGeom>
        </p:spPr>
      </p:pic>
      <p:pic>
        <p:nvPicPr>
          <p:cNvPr id="4" name="Picture 3" descr="A map with orange lines and a point with a point in the center&#10;&#10;AI-generated content may be incorrect.">
            <a:extLst>
              <a:ext uri="{FF2B5EF4-FFF2-40B4-BE49-F238E27FC236}">
                <a16:creationId xmlns:a16="http://schemas.microsoft.com/office/drawing/2014/main" id="{4079187B-AD38-7BEF-8C05-3412D5E6D4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053238"/>
            <a:ext cx="4930202" cy="2751523"/>
          </a:xfrm>
          <a:prstGeom prst="rect">
            <a:avLst/>
          </a:prstGeom>
        </p:spPr>
      </p:pic>
      <p:cxnSp>
        <p:nvCxnSpPr>
          <p:cNvPr id="8" name="Straight Connector 7">
            <a:extLst>
              <a:ext uri="{FF2B5EF4-FFF2-40B4-BE49-F238E27FC236}">
                <a16:creationId xmlns:a16="http://schemas.microsoft.com/office/drawing/2014/main" id="{FB18162A-3D4C-691E-43FF-8E3050B60511}"/>
              </a:ext>
            </a:extLst>
          </p:cNvPr>
          <p:cNvCxnSpPr/>
          <p:nvPr/>
        </p:nvCxnSpPr>
        <p:spPr>
          <a:xfrm>
            <a:off x="5773274" y="1434857"/>
            <a:ext cx="0" cy="4356343"/>
          </a:xfrm>
          <a:prstGeom prst="line">
            <a:avLst/>
          </a:prstGeom>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9405F3C7-6B6B-AE4B-39CC-D4199BFA6254}"/>
              </a:ext>
            </a:extLst>
          </p:cNvPr>
          <p:cNvSpPr txBox="1"/>
          <p:nvPr/>
        </p:nvSpPr>
        <p:spPr>
          <a:xfrm>
            <a:off x="1010931" y="1728653"/>
            <a:ext cx="4733770" cy="461665"/>
          </a:xfrm>
          <a:prstGeom prst="rect">
            <a:avLst/>
          </a:prstGeom>
          <a:noFill/>
        </p:spPr>
        <p:txBody>
          <a:bodyPr wrap="square" rtlCol="0">
            <a:spAutoFit/>
          </a:bodyPr>
          <a:lstStyle/>
          <a:p>
            <a:r>
              <a:rPr lang="en-GB" sz="2400" b="1">
                <a:solidFill>
                  <a:srgbClr val="4D4D4D"/>
                </a:solidFill>
              </a:rPr>
              <a:t>Age</a:t>
            </a:r>
          </a:p>
        </p:txBody>
      </p:sp>
      <p:sp>
        <p:nvSpPr>
          <p:cNvPr id="10" name="TextBox 9">
            <a:extLst>
              <a:ext uri="{FF2B5EF4-FFF2-40B4-BE49-F238E27FC236}">
                <a16:creationId xmlns:a16="http://schemas.microsoft.com/office/drawing/2014/main" id="{95B65D51-8CDF-F2EF-C255-7459D94C41C9}"/>
              </a:ext>
            </a:extLst>
          </p:cNvPr>
          <p:cNvSpPr txBox="1"/>
          <p:nvPr/>
        </p:nvSpPr>
        <p:spPr>
          <a:xfrm>
            <a:off x="6418727" y="1714088"/>
            <a:ext cx="4733770" cy="461665"/>
          </a:xfrm>
          <a:prstGeom prst="rect">
            <a:avLst/>
          </a:prstGeom>
          <a:noFill/>
        </p:spPr>
        <p:txBody>
          <a:bodyPr wrap="square" rtlCol="0">
            <a:spAutoFit/>
          </a:bodyPr>
          <a:lstStyle/>
          <a:p>
            <a:r>
              <a:rPr lang="en-GB" sz="2400" b="1">
                <a:solidFill>
                  <a:srgbClr val="4D4D4D"/>
                </a:solidFill>
              </a:rPr>
              <a:t>Regional differences</a:t>
            </a:r>
          </a:p>
        </p:txBody>
      </p:sp>
    </p:spTree>
    <p:extLst>
      <p:ext uri="{BB962C8B-B14F-4D97-AF65-F5344CB8AC3E}">
        <p14:creationId xmlns:p14="http://schemas.microsoft.com/office/powerpoint/2010/main" val="195543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90413-93EC-54D3-34AA-F874B9D7962F}"/>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9BF5CD2B-4A7C-04B4-05DE-95AA29B1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056" y="6259173"/>
            <a:ext cx="2123016" cy="337168"/>
          </a:xfrm>
          <a:prstGeom prst="rect">
            <a:avLst/>
          </a:prstGeom>
        </p:spPr>
      </p:pic>
      <p:sp>
        <p:nvSpPr>
          <p:cNvPr id="15" name="Title 1">
            <a:extLst>
              <a:ext uri="{FF2B5EF4-FFF2-40B4-BE49-F238E27FC236}">
                <a16:creationId xmlns:a16="http://schemas.microsoft.com/office/drawing/2014/main" id="{240C47F1-4E0E-6B7C-12E9-C8BCE63B0A58}"/>
              </a:ext>
            </a:extLst>
          </p:cNvPr>
          <p:cNvSpPr>
            <a:spLocks noGrp="1"/>
          </p:cNvSpPr>
          <p:nvPr>
            <p:ph type="ctrTitle"/>
          </p:nvPr>
        </p:nvSpPr>
        <p:spPr>
          <a:xfrm>
            <a:off x="5346711" y="490027"/>
            <a:ext cx="10818090" cy="1016743"/>
          </a:xfrm>
        </p:spPr>
        <p:txBody>
          <a:bodyPr>
            <a:noAutofit/>
          </a:bodyPr>
          <a:lstStyle/>
          <a:p>
            <a:pPr algn="l"/>
            <a:r>
              <a:rPr lang="en-GB" sz="4000" b="1">
                <a:solidFill>
                  <a:srgbClr val="4D4D4D"/>
                </a:solidFill>
                <a:latin typeface="Raleway" pitchFamily="2" charset="0"/>
                <a:ea typeface="Arial Unicode MS" pitchFamily="34" charset="-128"/>
                <a:cs typeface="Arial" pitchFamily="34" charset="0"/>
              </a:rPr>
              <a:t>Conclusion </a:t>
            </a:r>
            <a:endParaRPr lang="en-US">
              <a:solidFill>
                <a:srgbClr val="4D4D4D"/>
              </a:solidFill>
              <a:latin typeface="Raleway" pitchFamily="2" charset="0"/>
            </a:endParaRPr>
          </a:p>
        </p:txBody>
      </p:sp>
      <p:sp>
        <p:nvSpPr>
          <p:cNvPr id="3" name="Title 1">
            <a:extLst>
              <a:ext uri="{FF2B5EF4-FFF2-40B4-BE49-F238E27FC236}">
                <a16:creationId xmlns:a16="http://schemas.microsoft.com/office/drawing/2014/main" id="{B4E88033-B690-BFE5-25DE-C6FEF2272CCA}"/>
              </a:ext>
            </a:extLst>
          </p:cNvPr>
          <p:cNvSpPr txBox="1">
            <a:spLocks/>
          </p:cNvSpPr>
          <p:nvPr/>
        </p:nvSpPr>
        <p:spPr>
          <a:xfrm>
            <a:off x="686955" y="1405479"/>
            <a:ext cx="11029117" cy="4385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200"/>
              </a:spcAft>
            </a:pPr>
            <a:endParaRPr lang="en-GB" sz="2800">
              <a:solidFill>
                <a:srgbClr val="4D4D4D"/>
              </a:solidFill>
              <a:latin typeface="Raleway" pitchFamily="2" charset="0"/>
              <a:ea typeface="Arial Unicode MS" pitchFamily="34" charset="-128"/>
              <a:cs typeface="Arial" pitchFamily="34" charset="0"/>
            </a:endParaRPr>
          </a:p>
        </p:txBody>
      </p:sp>
      <p:sp>
        <p:nvSpPr>
          <p:cNvPr id="2" name="Title 1">
            <a:extLst>
              <a:ext uri="{FF2B5EF4-FFF2-40B4-BE49-F238E27FC236}">
                <a16:creationId xmlns:a16="http://schemas.microsoft.com/office/drawing/2014/main" id="{DAF8E5F7-7B88-1B98-ABA8-C49E16A0B50E}"/>
              </a:ext>
            </a:extLst>
          </p:cNvPr>
          <p:cNvSpPr txBox="1">
            <a:spLocks/>
          </p:cNvSpPr>
          <p:nvPr/>
        </p:nvSpPr>
        <p:spPr>
          <a:xfrm>
            <a:off x="4950471" y="1608061"/>
            <a:ext cx="5805285" cy="4853575"/>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00100" lvl="1" indent="-342900">
              <a:spcAft>
                <a:spcPts val="1200"/>
              </a:spcAft>
              <a:buFont typeface="Wingdings" panose="05000000000000000000" pitchFamily="2" charset="2"/>
              <a:buChar char="§"/>
            </a:pPr>
            <a:r>
              <a:rPr lang="en-GB" sz="2400" dirty="0">
                <a:solidFill>
                  <a:srgbClr val="4D4D4D"/>
                </a:solidFill>
                <a:latin typeface="Raleway" pitchFamily="2" charset="0"/>
                <a:ea typeface="DengXian" panose="02010600030101010101" pitchFamily="2" charset="-122"/>
                <a:cs typeface="Arial" pitchFamily="34" charset="0"/>
              </a:rPr>
              <a:t>We know that learning can have positive impacts on people’s life.</a:t>
            </a:r>
          </a:p>
          <a:p>
            <a:pPr marL="800100" lvl="1" indent="-342900">
              <a:spcAft>
                <a:spcPts val="1200"/>
              </a:spcAft>
              <a:buFont typeface="Wingdings" panose="05000000000000000000" pitchFamily="2" charset="2"/>
              <a:buChar char="§"/>
            </a:pPr>
            <a:r>
              <a:rPr lang="en-GB" sz="2400" dirty="0">
                <a:solidFill>
                  <a:srgbClr val="4D4D4D"/>
                </a:solidFill>
                <a:latin typeface="Raleway" pitchFamily="2" charset="0"/>
                <a:ea typeface="DengXian" panose="02010600030101010101" pitchFamily="2" charset="-122"/>
                <a:cs typeface="Arial" pitchFamily="34" charset="0"/>
              </a:rPr>
              <a:t>Survey provides insights on how adults can be motivated to learn and the barriers that need addressing.</a:t>
            </a:r>
          </a:p>
          <a:p>
            <a:pPr marL="800100" lvl="1" indent="-342900">
              <a:spcAft>
                <a:spcPts val="1200"/>
              </a:spcAft>
              <a:buFont typeface="Wingdings" panose="05000000000000000000" pitchFamily="2" charset="2"/>
              <a:buChar char="§"/>
            </a:pPr>
            <a:r>
              <a:rPr lang="en-GB" sz="2400" dirty="0">
                <a:solidFill>
                  <a:srgbClr val="4D4D4D"/>
                </a:solidFill>
                <a:latin typeface="Raleway" pitchFamily="2" charset="0"/>
                <a:ea typeface="DengXian" panose="02010600030101010101" pitchFamily="2" charset="-122"/>
                <a:cs typeface="Arial" pitchFamily="34" charset="0"/>
              </a:rPr>
              <a:t>We will be publishing the results of the 2025 survey in November. </a:t>
            </a:r>
          </a:p>
          <a:p>
            <a:pPr marL="800100" lvl="1" indent="-342900">
              <a:spcAft>
                <a:spcPts val="1200"/>
              </a:spcAft>
              <a:buFont typeface="Wingdings" panose="05000000000000000000" pitchFamily="2" charset="2"/>
              <a:buChar char="§"/>
            </a:pPr>
            <a:r>
              <a:rPr lang="en-GB" sz="2400" dirty="0">
                <a:solidFill>
                  <a:srgbClr val="4D4D4D"/>
                </a:solidFill>
                <a:latin typeface="Raleway" pitchFamily="2" charset="0"/>
                <a:ea typeface="DengXian" panose="02010600030101010101" pitchFamily="2" charset="-122"/>
                <a:cs typeface="Arial" pitchFamily="34" charset="0"/>
              </a:rPr>
              <a:t>Get in touch: </a:t>
            </a:r>
            <a:r>
              <a:rPr lang="en-GB" sz="2400" dirty="0">
                <a:latin typeface="Raleway" pitchFamily="2" charset="0"/>
                <a:ea typeface="DengXian" panose="02010600030101010101" pitchFamily="2" charset="-122"/>
                <a:cs typeface="Arial" pitchFamily="34" charset="0"/>
                <a:hlinkClick r:id="rId4">
                  <a:extLst>
                    <a:ext uri="{A12FA001-AC4F-418D-AE19-62706E023703}">
                      <ahyp:hlinkClr xmlns:ahyp="http://schemas.microsoft.com/office/drawing/2018/hyperlinkcolor" val="tx"/>
                    </a:ext>
                  </a:extLst>
                </a:hlinkClick>
              </a:rPr>
              <a:t>emily.jones@learningandwork.org.uk</a:t>
            </a:r>
            <a:r>
              <a:rPr lang="en-GB" sz="2400" dirty="0">
                <a:latin typeface="Raleway" pitchFamily="2" charset="0"/>
                <a:ea typeface="DengXian" panose="02010600030101010101" pitchFamily="2" charset="-122"/>
                <a:cs typeface="Arial" pitchFamily="34" charset="0"/>
              </a:rPr>
              <a:t> </a:t>
            </a:r>
          </a:p>
          <a:p>
            <a:pPr marL="457200" lvl="1" indent="0">
              <a:buNone/>
            </a:pPr>
            <a:endParaRPr lang="en-GB" sz="2800" dirty="0">
              <a:solidFill>
                <a:srgbClr val="4D4D4D"/>
              </a:solidFill>
              <a:latin typeface="Raleway" pitchFamily="2" charset="0"/>
              <a:ea typeface="Arial Unicode MS" pitchFamily="34" charset="-128"/>
              <a:cs typeface="Arial" pitchFamily="34" charset="0"/>
            </a:endParaRPr>
          </a:p>
        </p:txBody>
      </p:sp>
      <p:pic>
        <p:nvPicPr>
          <p:cNvPr id="8" name="Picture 7" descr="A person sitting at a desk writing on a piece of paper&#10;&#10;AI-generated content may be incorrect.">
            <a:extLst>
              <a:ext uri="{FF2B5EF4-FFF2-40B4-BE49-F238E27FC236}">
                <a16:creationId xmlns:a16="http://schemas.microsoft.com/office/drawing/2014/main" id="{2129A996-44EE-B5C2-E972-529FA8865EC8}"/>
              </a:ext>
            </a:extLst>
          </p:cNvPr>
          <p:cNvPicPr>
            <a:picLocks noChangeAspect="1"/>
          </p:cNvPicPr>
          <p:nvPr/>
        </p:nvPicPr>
        <p:blipFill>
          <a:blip r:embed="rId5">
            <a:alphaModFix amt="70000"/>
            <a:extLst>
              <a:ext uri="{28A0092B-C50C-407E-A947-70E740481C1C}">
                <a14:useLocalDpi xmlns:a14="http://schemas.microsoft.com/office/drawing/2010/main" val="0"/>
              </a:ext>
            </a:extLst>
          </a:blip>
          <a:srcRect l="40689" r="11097"/>
          <a:stretch/>
        </p:blipFill>
        <p:spPr>
          <a:xfrm>
            <a:off x="0" y="0"/>
            <a:ext cx="4950471" cy="6858000"/>
          </a:xfrm>
          <a:prstGeom prst="rect">
            <a:avLst/>
          </a:prstGeom>
        </p:spPr>
      </p:pic>
    </p:spTree>
    <p:extLst>
      <p:ext uri="{BB962C8B-B14F-4D97-AF65-F5344CB8AC3E}">
        <p14:creationId xmlns:p14="http://schemas.microsoft.com/office/powerpoint/2010/main" val="3274491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622278-8E37-B523-50FE-6023E4100E3C}"/>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C416B44-ECF5-F56F-58B9-A1A1329C1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5" name="Content Placeholder 4" descr="A diagram of a data flow&#10;&#10;Description automatically generated with medium confidence">
            <a:extLst>
              <a:ext uri="{FF2B5EF4-FFF2-40B4-BE49-F238E27FC236}">
                <a16:creationId xmlns:a16="http://schemas.microsoft.com/office/drawing/2014/main" id="{6797C93A-ADAB-9094-1000-2019767F70E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889" r="-1" b="-1"/>
          <a:stretch/>
        </p:blipFill>
        <p:spPr>
          <a:xfrm>
            <a:off x="20" y="10"/>
            <a:ext cx="12191980" cy="6857990"/>
          </a:xfrm>
          <a:prstGeom prst="rect">
            <a:avLst/>
          </a:prstGeom>
        </p:spPr>
      </p:pic>
      <p:sp>
        <p:nvSpPr>
          <p:cNvPr id="2" name="TextBox 1">
            <a:extLst>
              <a:ext uri="{FF2B5EF4-FFF2-40B4-BE49-F238E27FC236}">
                <a16:creationId xmlns:a16="http://schemas.microsoft.com/office/drawing/2014/main" id="{97554150-0EA5-9A5A-7FF2-6660E51E5659}"/>
              </a:ext>
            </a:extLst>
          </p:cNvPr>
          <p:cNvSpPr txBox="1"/>
          <p:nvPr/>
        </p:nvSpPr>
        <p:spPr>
          <a:xfrm>
            <a:off x="358346" y="1318432"/>
            <a:ext cx="1940011" cy="1815882"/>
          </a:xfrm>
          <a:prstGeom prst="rect">
            <a:avLst/>
          </a:prstGeom>
          <a:solidFill>
            <a:srgbClr val="C0DCD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LT Pro"/>
                <a:ea typeface="+mn-ea"/>
                <a:cs typeface="+mn-cs"/>
              </a:rPr>
              <a:t>1. Download APiL datasets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2002-2023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(except 2016, 2020)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venir Next LT Pro"/>
              <a:ea typeface="+mn-ea"/>
              <a:cs typeface="+mn-cs"/>
            </a:endParaRPr>
          </a:p>
        </p:txBody>
      </p:sp>
      <p:sp>
        <p:nvSpPr>
          <p:cNvPr id="3" name="TextBox 2">
            <a:extLst>
              <a:ext uri="{FF2B5EF4-FFF2-40B4-BE49-F238E27FC236}">
                <a16:creationId xmlns:a16="http://schemas.microsoft.com/office/drawing/2014/main" id="{BF1A3184-D391-502F-9FFC-E9ABD29F8EEC}"/>
              </a:ext>
            </a:extLst>
          </p:cNvPr>
          <p:cNvSpPr txBox="1"/>
          <p:nvPr/>
        </p:nvSpPr>
        <p:spPr>
          <a:xfrm>
            <a:off x="2959782" y="520328"/>
            <a:ext cx="5209858" cy="3323987"/>
          </a:xfrm>
          <a:prstGeom prst="rect">
            <a:avLst/>
          </a:prstGeom>
          <a:solidFill>
            <a:srgbClr val="C0DCD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LT Pro"/>
                <a:ea typeface="+mn-ea"/>
                <a:cs typeface="+mn-cs"/>
              </a:rPr>
              <a:t>2. Identify variables of interest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Gender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Age category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Age left FT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FT employment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Social grade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Participation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Future learning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Nation/Government region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Avenir Next LT Pro"/>
                <a:ea typeface="+mn-ea"/>
                <a:cs typeface="+mn-cs"/>
              </a:rPr>
              <a:t>Other variables to be added (e.g. motivations, barriers)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a:ln>
                <a:noFill/>
              </a:ln>
              <a:solidFill>
                <a:srgbClr val="000000"/>
              </a:solidFill>
              <a:effectLst/>
              <a:uLnTx/>
              <a:uFillTx/>
              <a:latin typeface="Avenir Next LT Pro"/>
              <a:ea typeface="+mn-ea"/>
              <a:cs typeface="+mn-cs"/>
            </a:endParaRPr>
          </a:p>
        </p:txBody>
      </p:sp>
      <p:sp>
        <p:nvSpPr>
          <p:cNvPr id="4" name="TextBox 3">
            <a:extLst>
              <a:ext uri="{FF2B5EF4-FFF2-40B4-BE49-F238E27FC236}">
                <a16:creationId xmlns:a16="http://schemas.microsoft.com/office/drawing/2014/main" id="{D2C66D74-4392-8E78-96C0-A691A2BA5691}"/>
              </a:ext>
            </a:extLst>
          </p:cNvPr>
          <p:cNvSpPr txBox="1"/>
          <p:nvPr/>
        </p:nvSpPr>
        <p:spPr>
          <a:xfrm>
            <a:off x="8831065" y="1140059"/>
            <a:ext cx="2921224" cy="2246769"/>
          </a:xfrm>
          <a:prstGeom prst="rect">
            <a:avLst/>
          </a:prstGeom>
          <a:solidFill>
            <a:srgbClr val="C0DCD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LT Pro"/>
                <a:ea typeface="+mn-ea"/>
                <a:cs typeface="+mn-cs"/>
              </a:rPr>
              <a:t>3. </a:t>
            </a:r>
            <a:r>
              <a:rPr kumimoji="0" lang="en-US" sz="1400" b="1" i="0" u="none" strike="noStrike" kern="1200" cap="none" spc="0" normalizeH="0" baseline="0" noProof="0" dirty="0" err="1">
                <a:ln>
                  <a:noFill/>
                </a:ln>
                <a:solidFill>
                  <a:srgbClr val="000000"/>
                </a:solidFill>
                <a:effectLst/>
                <a:uLnTx/>
                <a:uFillTx/>
                <a:latin typeface="Avenir Next LT Pro"/>
                <a:ea typeface="+mn-ea"/>
                <a:cs typeface="+mn-cs"/>
              </a:rPr>
              <a:t>Harmonising</a:t>
            </a:r>
            <a:r>
              <a:rPr kumimoji="0" lang="en-US" sz="1400" b="1" i="0" u="none" strike="noStrike" kern="1200" cap="none" spc="0" normalizeH="0" baseline="0" noProof="0" dirty="0">
                <a:ln>
                  <a:noFill/>
                </a:ln>
                <a:solidFill>
                  <a:srgbClr val="000000"/>
                </a:solidFill>
                <a:effectLst/>
                <a:uLnTx/>
                <a:uFillTx/>
                <a:latin typeface="Avenir Next LT Pro"/>
                <a:ea typeface="+mn-ea"/>
                <a:cs typeface="+mn-cs"/>
              </a:rPr>
              <a:t> and recoding variables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Recoded variables using SPSS (e.g. ‘recode’, ‘compute’ functions)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(see Excel recoding sheet and SPSS syntax for details)</a:t>
            </a:r>
          </a:p>
        </p:txBody>
      </p:sp>
      <p:sp>
        <p:nvSpPr>
          <p:cNvPr id="6" name="TextBox 5">
            <a:extLst>
              <a:ext uri="{FF2B5EF4-FFF2-40B4-BE49-F238E27FC236}">
                <a16:creationId xmlns:a16="http://schemas.microsoft.com/office/drawing/2014/main" id="{6204351D-1797-56AC-1FCC-2B4E953D9FE5}"/>
              </a:ext>
            </a:extLst>
          </p:cNvPr>
          <p:cNvSpPr txBox="1"/>
          <p:nvPr/>
        </p:nvSpPr>
        <p:spPr>
          <a:xfrm>
            <a:off x="358346" y="4553885"/>
            <a:ext cx="2864539" cy="2031325"/>
          </a:xfrm>
          <a:prstGeom prst="rect">
            <a:avLst/>
          </a:prstGeom>
          <a:solidFill>
            <a:srgbClr val="C0DCD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venir Next LT Pro"/>
                <a:ea typeface="+mn-ea"/>
                <a:cs typeface="+mn-cs"/>
              </a:rPr>
              <a:t>4. Extracting relevant variables into new dataset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venir Next LT Pro"/>
                <a:ea typeface="+mn-ea"/>
                <a:cs typeface="+mn-cs"/>
              </a:rPr>
              <a:t>Recoded variables in each dataset were extracted and merged into a new dataset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venir Next LT Pro"/>
                <a:ea typeface="+mn-ea"/>
                <a:cs typeface="+mn-cs"/>
              </a:rPr>
              <a:t>(see SPSS syntax for details)</a:t>
            </a:r>
          </a:p>
        </p:txBody>
      </p:sp>
      <p:sp>
        <p:nvSpPr>
          <p:cNvPr id="7" name="TextBox 6">
            <a:extLst>
              <a:ext uri="{FF2B5EF4-FFF2-40B4-BE49-F238E27FC236}">
                <a16:creationId xmlns:a16="http://schemas.microsoft.com/office/drawing/2014/main" id="{F1176277-87FF-A11D-CD76-827E169518A6}"/>
              </a:ext>
            </a:extLst>
          </p:cNvPr>
          <p:cNvSpPr txBox="1"/>
          <p:nvPr/>
        </p:nvSpPr>
        <p:spPr>
          <a:xfrm>
            <a:off x="4233706" y="4357396"/>
            <a:ext cx="3353342" cy="2246769"/>
          </a:xfrm>
          <a:prstGeom prst="rect">
            <a:avLst/>
          </a:prstGeom>
          <a:solidFill>
            <a:srgbClr val="C0DCD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venir Next LT Pro"/>
                <a:ea typeface="+mn-ea"/>
                <a:cs typeface="+mn-cs"/>
              </a:rPr>
              <a:t>5. Creating a pooled dataset and considerations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venir Next LT Pro"/>
                <a:ea typeface="+mn-ea"/>
                <a:cs typeface="+mn-cs"/>
              </a:rPr>
              <a:t>Computed a master weight based on 5500 sample size: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Avenir Next LT Pro"/>
                <a:ea typeface="+mn-ea"/>
                <a:cs typeface="+mn-cs"/>
              </a:rPr>
              <a:t>5500 divided by ‘year sample size’ multiplied by ‘year weight’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venir Next LT Pro"/>
                <a:ea typeface="+mn-ea"/>
                <a:cs typeface="+mn-cs"/>
              </a:rPr>
              <a:t> </a:t>
            </a:r>
          </a:p>
        </p:txBody>
      </p:sp>
      <p:sp>
        <p:nvSpPr>
          <p:cNvPr id="11" name="TextBox 10">
            <a:extLst>
              <a:ext uri="{FF2B5EF4-FFF2-40B4-BE49-F238E27FC236}">
                <a16:creationId xmlns:a16="http://schemas.microsoft.com/office/drawing/2014/main" id="{EA770D68-6FAE-168D-4AAD-79AB391A9B0A}"/>
              </a:ext>
            </a:extLst>
          </p:cNvPr>
          <p:cNvSpPr txBox="1"/>
          <p:nvPr/>
        </p:nvSpPr>
        <p:spPr>
          <a:xfrm>
            <a:off x="8400602" y="4452735"/>
            <a:ext cx="3351687" cy="1815882"/>
          </a:xfrm>
          <a:prstGeom prst="rect">
            <a:avLst/>
          </a:prstGeom>
          <a:solidFill>
            <a:srgbClr val="C0DCD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venir Next LT Pro"/>
                <a:ea typeface="+mn-ea"/>
                <a:cs typeface="+mn-cs"/>
              </a:rPr>
              <a:t>6. Analysis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Avenir Next LT Pro"/>
                <a:ea typeface="+mn-ea"/>
                <a:cs typeface="+mn-cs"/>
              </a:rPr>
              <a:t>Analysed</a:t>
            </a:r>
            <a:r>
              <a:rPr kumimoji="0" lang="en-US" sz="1400" b="0" i="0" u="none" strike="noStrike" kern="1200" cap="none" spc="0" normalizeH="0" baseline="0" noProof="0">
                <a:ln>
                  <a:noFill/>
                </a:ln>
                <a:solidFill>
                  <a:srgbClr val="000000"/>
                </a:solidFill>
                <a:effectLst/>
                <a:uLnTx/>
                <a:uFillTx/>
                <a:latin typeface="Avenir Next LT Pro"/>
                <a:ea typeface="+mn-ea"/>
                <a:cs typeface="+mn-cs"/>
              </a:rPr>
              <a:t> the data using logistic regression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venir Next LT Pro"/>
                <a:ea typeface="+mn-ea"/>
                <a:cs typeface="+mn-cs"/>
              </a:rPr>
              <a:t>(see SPSS syntax for details)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2" name="TextBox 11">
            <a:extLst>
              <a:ext uri="{FF2B5EF4-FFF2-40B4-BE49-F238E27FC236}">
                <a16:creationId xmlns:a16="http://schemas.microsoft.com/office/drawing/2014/main" id="{44AA88FA-8BCF-D0F8-E74D-E7625E485FEF}"/>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Data </a:t>
            </a:r>
            <a:r>
              <a:rPr kumimoji="0" lang="en-US" sz="2000" b="1" i="0" u="none" strike="noStrike" kern="1200" cap="none" spc="0" normalizeH="0" baseline="0" noProof="0" dirty="0" err="1">
                <a:ln>
                  <a:noFill/>
                </a:ln>
                <a:solidFill>
                  <a:srgbClr val="FFFFFF"/>
                </a:solidFill>
                <a:effectLst/>
                <a:uLnTx/>
                <a:uFillTx/>
                <a:latin typeface="Avenir Next LT Pro"/>
                <a:ea typeface="+mn-ea"/>
                <a:cs typeface="+mn-cs"/>
              </a:rPr>
              <a:t>harmonisation</a:t>
            </a: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 of the APiL Survey (2002-2023) based on </a:t>
            </a:r>
            <a:r>
              <a:rPr kumimoji="0" lang="en-US" sz="2000" b="1" i="0" u="none" strike="noStrike" kern="1200" cap="none" spc="0" normalizeH="0" baseline="0" noProof="0" dirty="0">
                <a:ln>
                  <a:noFill/>
                </a:ln>
                <a:solidFill>
                  <a:srgbClr val="BBFDFF"/>
                </a:solidFill>
                <a:effectLst/>
                <a:uLnTx/>
                <a:uFillTx/>
                <a:latin typeface="Avenir Next LT Pro"/>
                <a:ea typeface="+mn-ea"/>
                <a:cs typeface="+mn-cs"/>
                <a:hlinkClick r:id="rId4">
                  <a:extLst>
                    <a:ext uri="{A12FA001-AC4F-418D-AE19-62706E023703}">
                      <ahyp:hlinkClr xmlns:ahyp="http://schemas.microsoft.com/office/drawing/2018/hyperlinkcolor" val="tx"/>
                    </a:ext>
                  </a:extLst>
                </a:hlinkClick>
              </a:rPr>
              <a:t>Darlington et al. (2014)</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2526379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aphicFrame>
        <p:nvGraphicFramePr>
          <p:cNvPr id="5" name="Content Placeholder 2">
            <a:extLst>
              <a:ext uri="{FF2B5EF4-FFF2-40B4-BE49-F238E27FC236}">
                <a16:creationId xmlns:a16="http://schemas.microsoft.com/office/drawing/2014/main" id="{05A4D83B-ABD6-552B-283E-56DE00C34A9D}"/>
              </a:ext>
            </a:extLst>
          </p:cNvPr>
          <p:cNvGraphicFramePr>
            <a:graphicFrameLocks noGrp="1"/>
          </p:cNvGraphicFramePr>
          <p:nvPr>
            <p:ph idx="1"/>
            <p:extLst>
              <p:ext uri="{D42A27DB-BD31-4B8C-83A1-F6EECF244321}">
                <p14:modId xmlns:p14="http://schemas.microsoft.com/office/powerpoint/2010/main" val="2160583889"/>
              </p:ext>
            </p:extLst>
          </p:nvPr>
        </p:nvGraphicFramePr>
        <p:xfrm>
          <a:off x="808661" y="1567543"/>
          <a:ext cx="10643823" cy="4925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a:extLst>
              <a:ext uri="{FF2B5EF4-FFF2-40B4-BE49-F238E27FC236}">
                <a16:creationId xmlns:a16="http://schemas.microsoft.com/office/drawing/2014/main" id="{569283E6-8DAA-9B46-F768-2FC53B389E7D}"/>
              </a:ext>
            </a:extLst>
          </p:cNvPr>
          <p:cNvSpPr txBox="1">
            <a:spLocks/>
          </p:cNvSpPr>
          <p:nvPr/>
        </p:nvSpPr>
        <p:spPr>
          <a:xfrm>
            <a:off x="808661" y="248395"/>
            <a:ext cx="10357666" cy="1438450"/>
          </a:xfrm>
          <a:prstGeom prst="rect">
            <a:avLst/>
          </a:prstGeom>
        </p:spPr>
        <p:txBody>
          <a:bodyPr/>
          <a:lst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GB" sz="2800" b="1" i="0" u="none" strike="noStrike" kern="1200" cap="all" spc="0" normalizeH="0" baseline="0" noProof="0" dirty="0">
                <a:ln>
                  <a:noFill/>
                </a:ln>
                <a:solidFill>
                  <a:srgbClr val="000000"/>
                </a:solidFill>
                <a:effectLst/>
                <a:uLnTx/>
                <a:uFillTx/>
                <a:latin typeface="Avenir Next LT Pro"/>
                <a:ea typeface="+mj-ea"/>
                <a:cs typeface="+mj-cs"/>
              </a:rPr>
              <a:t>HARMONISED DATASET 2002-2023: </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GB" sz="2800" b="1" i="0" u="none" strike="noStrike" kern="1200" cap="all" spc="0" normalizeH="0" baseline="0" noProof="0" dirty="0">
                <a:ln>
                  <a:noFill/>
                </a:ln>
                <a:solidFill>
                  <a:srgbClr val="000000"/>
                </a:solidFill>
                <a:effectLst/>
                <a:uLnTx/>
                <a:uFillTx/>
                <a:latin typeface="Avenir Next LT Pro"/>
                <a:ea typeface="+mj-ea"/>
                <a:cs typeface="+mj-cs"/>
              </a:rPr>
              <a:t>17 DEMOGRAPHIC VARIABLES</a:t>
            </a:r>
          </a:p>
        </p:txBody>
      </p:sp>
    </p:spTree>
    <p:extLst>
      <p:ext uri="{BB962C8B-B14F-4D97-AF65-F5344CB8AC3E}">
        <p14:creationId xmlns:p14="http://schemas.microsoft.com/office/powerpoint/2010/main" val="1513281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92A18651-94CF-826F-3A05-97A437C18EE9}"/>
              </a:ext>
            </a:extLst>
          </p:cNvPr>
          <p:cNvSpPr>
            <a:spLocks noGrp="1"/>
          </p:cNvSpPr>
          <p:nvPr>
            <p:ph type="title"/>
          </p:nvPr>
        </p:nvSpPr>
        <p:spPr>
          <a:xfrm>
            <a:off x="808661" y="-106379"/>
            <a:ext cx="10357666" cy="777875"/>
          </a:xfrm>
        </p:spPr>
        <p:txBody>
          <a:bodyPr>
            <a:normAutofit/>
          </a:bodyPr>
          <a:lstStyle/>
          <a:p>
            <a:pPr algn="ctr"/>
            <a:r>
              <a:rPr lang="en-GB" sz="2800" b="1" spc="0" dirty="0">
                <a:latin typeface="+mn-lt"/>
              </a:rPr>
              <a:t>HARMONISED DATASET 2002-2023: 9 ALE VARIABLES</a:t>
            </a:r>
          </a:p>
        </p:txBody>
      </p:sp>
      <p:graphicFrame>
        <p:nvGraphicFramePr>
          <p:cNvPr id="6" name="Content Placeholder 5">
            <a:extLst>
              <a:ext uri="{FF2B5EF4-FFF2-40B4-BE49-F238E27FC236}">
                <a16:creationId xmlns:a16="http://schemas.microsoft.com/office/drawing/2014/main" id="{9D3BCFE1-3DF4-A387-A831-3411DC2D64E5}"/>
              </a:ext>
            </a:extLst>
          </p:cNvPr>
          <p:cNvGraphicFramePr>
            <a:graphicFrameLocks noGrp="1"/>
          </p:cNvGraphicFramePr>
          <p:nvPr>
            <p:ph idx="1"/>
            <p:extLst>
              <p:ext uri="{D42A27DB-BD31-4B8C-83A1-F6EECF244321}">
                <p14:modId xmlns:p14="http://schemas.microsoft.com/office/powerpoint/2010/main" val="838574599"/>
              </p:ext>
            </p:extLst>
          </p:nvPr>
        </p:nvGraphicFramePr>
        <p:xfrm>
          <a:off x="428625" y="741777"/>
          <a:ext cx="11287126" cy="5867400"/>
        </p:xfrm>
        <a:graphic>
          <a:graphicData uri="http://schemas.openxmlformats.org/drawingml/2006/table">
            <a:tbl>
              <a:tblPr firstRow="1" bandRow="1">
                <a:tableStyleId>{72833802-FEF1-4C79-8D5D-14CF1EAF98D9}</a:tableStyleId>
              </a:tblPr>
              <a:tblGrid>
                <a:gridCol w="2248983">
                  <a:extLst>
                    <a:ext uri="{9D8B030D-6E8A-4147-A177-3AD203B41FA5}">
                      <a16:colId xmlns:a16="http://schemas.microsoft.com/office/drawing/2014/main" val="3656102857"/>
                    </a:ext>
                  </a:extLst>
                </a:gridCol>
                <a:gridCol w="4408992">
                  <a:extLst>
                    <a:ext uri="{9D8B030D-6E8A-4147-A177-3AD203B41FA5}">
                      <a16:colId xmlns:a16="http://schemas.microsoft.com/office/drawing/2014/main" val="866024741"/>
                    </a:ext>
                  </a:extLst>
                </a:gridCol>
                <a:gridCol w="4629151">
                  <a:extLst>
                    <a:ext uri="{9D8B030D-6E8A-4147-A177-3AD203B41FA5}">
                      <a16:colId xmlns:a16="http://schemas.microsoft.com/office/drawing/2014/main" val="2652955141"/>
                    </a:ext>
                  </a:extLst>
                </a:gridCol>
              </a:tblGrid>
              <a:tr h="370840">
                <a:tc>
                  <a:txBody>
                    <a:bodyPr/>
                    <a:lstStyle/>
                    <a:p>
                      <a:pPr algn="ctr"/>
                      <a:r>
                        <a:rPr lang="en-US" sz="1500" b="0"/>
                        <a:t>VARIABLE 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C80"/>
                    </a:solidFill>
                  </a:tcPr>
                </a:tc>
                <a:tc>
                  <a:txBody>
                    <a:bodyPr/>
                    <a:lstStyle/>
                    <a:p>
                      <a:pPr algn="ctr"/>
                      <a:r>
                        <a:rPr lang="en-US" sz="1500" b="0"/>
                        <a:t>QUESTION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C80"/>
                    </a:solidFill>
                  </a:tcPr>
                </a:tc>
                <a:tc>
                  <a:txBody>
                    <a:bodyPr/>
                    <a:lstStyle/>
                    <a:p>
                      <a:pPr algn="ctr"/>
                      <a:r>
                        <a:rPr lang="en-US" sz="1500" b="0"/>
                        <a:t>RESPONSE OPTIONS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C80"/>
                    </a:solidFill>
                  </a:tcPr>
                </a:tc>
                <a:extLst>
                  <a:ext uri="{0D108BD9-81ED-4DB2-BD59-A6C34878D82A}">
                    <a16:rowId xmlns:a16="http://schemas.microsoft.com/office/drawing/2014/main" val="713310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err="1"/>
                        <a:t>participation_xyz</a:t>
                      </a:r>
                      <a:endParaRPr lang="en-US" sz="1500" b="1" dirty="0"/>
                    </a:p>
                    <a:p>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a:t>Which of the following statements most applies to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5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t>I am currently doing some learning activity now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t>I have done some learning activity in the last 3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t>I have studied/learnt but it was over 3 years ago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t>I have not studied/learnt since I left FT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t>Don’t know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6791505"/>
                  </a:ext>
                </a:extLst>
              </a:tr>
              <a:tr h="370840">
                <a:tc>
                  <a:txBody>
                    <a:bodyPr/>
                    <a:lstStyle/>
                    <a:p>
                      <a:r>
                        <a:rPr lang="en-US" sz="1500" b="1" dirty="0" err="1"/>
                        <a:t>learn_uptake</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dirty="0"/>
                        <a:t>How likely are you to take up any learning in the next 3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no (unlikely)</a:t>
                      </a:r>
                      <a:br>
                        <a:rPr lang="en-US" sz="1500"/>
                      </a:br>
                      <a:r>
                        <a:rPr lang="en-US" sz="1500"/>
                        <a:t>yes (likely)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8747050"/>
                  </a:ext>
                </a:extLst>
              </a:tr>
              <a:tr h="370840">
                <a:tc>
                  <a:txBody>
                    <a:bodyPr/>
                    <a:lstStyle/>
                    <a:p>
                      <a:r>
                        <a:rPr lang="en-US" sz="1500" b="1" dirty="0" err="1"/>
                        <a:t>motive_xyz</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a:t>Which of the following best describes the reasons you started this learning?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To get a new job, Not really my  choice,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4454802"/>
                  </a:ext>
                </a:extLst>
              </a:tr>
              <a:tr h="370840">
                <a:tc>
                  <a:txBody>
                    <a:bodyPr/>
                    <a:lstStyle/>
                    <a:p>
                      <a:r>
                        <a:rPr lang="en-US" sz="1500" b="1" dirty="0"/>
                        <a:t>motive2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a:t>Did you decide to do this for leisure/personal interest or is it for your work/career reasons?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For leisure/personal interest, For my work/career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6213219"/>
                  </a:ext>
                </a:extLst>
              </a:tr>
              <a:tr h="370840">
                <a:tc>
                  <a:txBody>
                    <a:bodyPr/>
                    <a:lstStyle/>
                    <a:p>
                      <a:r>
                        <a:rPr lang="en-US" sz="1500" b="1" dirty="0" err="1"/>
                        <a:t>benefit_xyz</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a:t>Can you identify any changes or benefits that have happened as a result of your learning?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I have got/expect to get a new job, My self-confidence has improved,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677243"/>
                  </a:ext>
                </a:extLst>
              </a:tr>
              <a:tr h="370840">
                <a:tc>
                  <a:txBody>
                    <a:bodyPr/>
                    <a:lstStyle/>
                    <a:p>
                      <a:r>
                        <a:rPr lang="en-US" sz="1500" b="1" dirty="0" err="1"/>
                        <a:t>challenge_xyz</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a:t>What has made your learning difficult?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Cost/money, Childcare, Nothing,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8922699"/>
                  </a:ext>
                </a:extLst>
              </a:tr>
              <a:tr h="370840">
                <a:tc>
                  <a:txBody>
                    <a:bodyPr/>
                    <a:lstStyle/>
                    <a:p>
                      <a:r>
                        <a:rPr lang="en-US" sz="1500" b="1" dirty="0" err="1"/>
                        <a:t>provision_xyz</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a:t>How did you do this learning?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Through a university, On the job,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588244"/>
                  </a:ext>
                </a:extLst>
              </a:tr>
              <a:tr h="370840">
                <a:tc>
                  <a:txBody>
                    <a:bodyPr/>
                    <a:lstStyle/>
                    <a:p>
                      <a:r>
                        <a:rPr lang="en-US" sz="1500" b="1" dirty="0" err="1"/>
                        <a:t>payfee_xyz</a:t>
                      </a:r>
                      <a:endParaRPr lang="en-US" sz="15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a:t>Who pays/paid for this learning?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There was no fee to be paid, I paid the fee directly,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2417413"/>
                  </a:ext>
                </a:extLst>
              </a:tr>
              <a:tr h="370840">
                <a:tc>
                  <a:txBody>
                    <a:bodyPr/>
                    <a:lstStyle/>
                    <a:p>
                      <a:r>
                        <a:rPr lang="en-US" sz="1500" b="1" dirty="0" err="1"/>
                        <a:t>barrier_xyz</a:t>
                      </a:r>
                      <a:r>
                        <a:rPr lang="en-US" sz="1500" b="1" dirty="0"/>
                        <a:t> </a:t>
                      </a:r>
                    </a:p>
                    <a:p>
                      <a:r>
                        <a:rPr lang="en-US" sz="1500" b="0" dirty="0"/>
                        <a:t>(non-ALE participants)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CDE"/>
                    </a:solidFill>
                  </a:tcPr>
                </a:tc>
                <a:tc>
                  <a:txBody>
                    <a:bodyPr/>
                    <a:lstStyle/>
                    <a:p>
                      <a:r>
                        <a:rPr lang="en-US" sz="1500"/>
                        <a:t>What would you say are the main things preventing you from taking part in learning?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dirty="0"/>
                        <a:t>Cost/money, Childcare, Nothing is preventing me,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4167431"/>
                  </a:ext>
                </a:extLst>
              </a:tr>
            </a:tbl>
          </a:graphicData>
        </a:graphic>
      </p:graphicFrame>
      <p:sp>
        <p:nvSpPr>
          <p:cNvPr id="3" name="Footer Placeholder 2">
            <a:extLst>
              <a:ext uri="{FF2B5EF4-FFF2-40B4-BE49-F238E27FC236}">
                <a16:creationId xmlns:a16="http://schemas.microsoft.com/office/drawing/2014/main" id="{FEBEC821-1285-20BD-091B-5E452CB33F68}"/>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50" normalizeH="0" baseline="0" noProof="0">
              <a:ln>
                <a:noFill/>
              </a:ln>
              <a:solidFill>
                <a:srgbClr val="000000"/>
              </a:solidFill>
              <a:effectLst/>
              <a:uLnTx/>
              <a:uFillTx/>
              <a:latin typeface="Avenir Next LT Pro"/>
              <a:ea typeface="+mn-ea"/>
              <a:cs typeface="+mn-cs"/>
            </a:endParaRPr>
          </a:p>
        </p:txBody>
      </p:sp>
    </p:spTree>
    <p:extLst>
      <p:ext uri="{BB962C8B-B14F-4D97-AF65-F5344CB8AC3E}">
        <p14:creationId xmlns:p14="http://schemas.microsoft.com/office/powerpoint/2010/main" val="2627721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C2887BD5-CC88-BCBA-879F-C7F87EB7463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F76FFFE-5C8A-4997-77AB-FC77DB79D8C7}"/>
              </a:ext>
            </a:extLst>
          </p:cNvPr>
          <p:cNvPicPr>
            <a:picLocks noChangeAspect="1"/>
          </p:cNvPicPr>
          <p:nvPr/>
        </p:nvPicPr>
        <p:blipFill>
          <a:blip r:embed="rId3"/>
          <a:srcRect/>
          <a:stretch/>
        </p:blipFill>
        <p:spPr>
          <a:xfrm>
            <a:off x="1243532" y="0"/>
            <a:ext cx="9704934" cy="6858000"/>
          </a:xfrm>
          <a:prstGeom prst="rect">
            <a:avLst/>
          </a:prstGeom>
        </p:spPr>
      </p:pic>
    </p:spTree>
    <p:extLst>
      <p:ext uri="{BB962C8B-B14F-4D97-AF65-F5344CB8AC3E}">
        <p14:creationId xmlns:p14="http://schemas.microsoft.com/office/powerpoint/2010/main" val="1962574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82B83C-3097-A7E2-1E01-814C0C149A7E}"/>
              </a:ext>
            </a:extLst>
          </p:cNvPr>
          <p:cNvPicPr>
            <a:picLocks noChangeAspect="1"/>
          </p:cNvPicPr>
          <p:nvPr/>
        </p:nvPicPr>
        <p:blipFill>
          <a:blip r:embed="rId3"/>
          <a:srcRect/>
          <a:stretch/>
        </p:blipFill>
        <p:spPr>
          <a:xfrm>
            <a:off x="1526267" y="399590"/>
            <a:ext cx="9139464" cy="6458410"/>
          </a:xfrm>
          <a:prstGeom prst="rect">
            <a:avLst/>
          </a:prstGeom>
        </p:spPr>
      </p:pic>
      <p:sp>
        <p:nvSpPr>
          <p:cNvPr id="5" name="TextBox 4">
            <a:extLst>
              <a:ext uri="{FF2B5EF4-FFF2-40B4-BE49-F238E27FC236}">
                <a16:creationId xmlns:a16="http://schemas.microsoft.com/office/drawing/2014/main" id="{BF15C7FB-2760-C4B9-33EE-E05267A0E697}"/>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WHO PARTICIPATED IN ADULT LEARNING AND EDUCATION BETWEEN 2002-2003?</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421745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E436BEA4-5FE3-0F85-6A9E-99AB7EE6693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006BD00-1B8B-7997-D791-32A508D34C7F}"/>
              </a:ext>
            </a:extLst>
          </p:cNvPr>
          <p:cNvPicPr>
            <a:picLocks noChangeAspect="1"/>
          </p:cNvPicPr>
          <p:nvPr/>
        </p:nvPicPr>
        <p:blipFill>
          <a:blip r:embed="rId3"/>
          <a:srcRect/>
          <a:stretch/>
        </p:blipFill>
        <p:spPr>
          <a:xfrm>
            <a:off x="1526267" y="399590"/>
            <a:ext cx="9139464" cy="6458409"/>
          </a:xfrm>
          <a:prstGeom prst="rect">
            <a:avLst/>
          </a:prstGeom>
        </p:spPr>
      </p:pic>
      <p:sp>
        <p:nvSpPr>
          <p:cNvPr id="5" name="TextBox 4">
            <a:extLst>
              <a:ext uri="{FF2B5EF4-FFF2-40B4-BE49-F238E27FC236}">
                <a16:creationId xmlns:a16="http://schemas.microsoft.com/office/drawing/2014/main" id="{817A3F94-5B85-D3EF-0A17-93E670E7C36C}"/>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WHO PARTICIPATED IN ADULT LEARNING AND EDUCATION BETWEEN 2002-2003?</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pic>
        <p:nvPicPr>
          <p:cNvPr id="3" name="Picture 2">
            <a:extLst>
              <a:ext uri="{FF2B5EF4-FFF2-40B4-BE49-F238E27FC236}">
                <a16:creationId xmlns:a16="http://schemas.microsoft.com/office/drawing/2014/main" id="{076E7760-A524-8C23-DACB-9E56645EC749}"/>
              </a:ext>
            </a:extLst>
          </p:cNvPr>
          <p:cNvPicPr>
            <a:picLocks noChangeAspect="1"/>
          </p:cNvPicPr>
          <p:nvPr/>
        </p:nvPicPr>
        <p:blipFill>
          <a:blip r:embed="rId3"/>
          <a:srcRect l="68613" t="30978" b="38149"/>
          <a:stretch/>
        </p:blipFill>
        <p:spPr>
          <a:xfrm>
            <a:off x="4781390" y="4456952"/>
            <a:ext cx="2868619" cy="1993901"/>
          </a:xfrm>
          <a:prstGeom prst="rect">
            <a:avLst/>
          </a:prstGeom>
        </p:spPr>
      </p:pic>
      <p:pic>
        <p:nvPicPr>
          <p:cNvPr id="6" name="Picture 5">
            <a:extLst>
              <a:ext uri="{FF2B5EF4-FFF2-40B4-BE49-F238E27FC236}">
                <a16:creationId xmlns:a16="http://schemas.microsoft.com/office/drawing/2014/main" id="{B7B889F1-0617-5430-20EC-89A283337696}"/>
              </a:ext>
            </a:extLst>
          </p:cNvPr>
          <p:cNvPicPr>
            <a:picLocks noChangeAspect="1"/>
          </p:cNvPicPr>
          <p:nvPr/>
        </p:nvPicPr>
        <p:blipFill>
          <a:blip r:embed="rId3"/>
          <a:srcRect l="38049" t="62308" r="36799"/>
          <a:stretch/>
        </p:blipFill>
        <p:spPr>
          <a:xfrm>
            <a:off x="2014349" y="4423719"/>
            <a:ext cx="2298700" cy="2434280"/>
          </a:xfrm>
          <a:prstGeom prst="rect">
            <a:avLst/>
          </a:prstGeom>
        </p:spPr>
      </p:pic>
      <p:pic>
        <p:nvPicPr>
          <p:cNvPr id="7" name="Picture 6">
            <a:extLst>
              <a:ext uri="{FF2B5EF4-FFF2-40B4-BE49-F238E27FC236}">
                <a16:creationId xmlns:a16="http://schemas.microsoft.com/office/drawing/2014/main" id="{57D5E080-4C6B-5C02-9273-80C4DAF4CAF0}"/>
              </a:ext>
            </a:extLst>
          </p:cNvPr>
          <p:cNvPicPr>
            <a:picLocks noChangeAspect="1"/>
          </p:cNvPicPr>
          <p:nvPr/>
        </p:nvPicPr>
        <p:blipFill>
          <a:blip r:embed="rId3"/>
          <a:srcRect t="64151" r="68613"/>
          <a:stretch/>
        </p:blipFill>
        <p:spPr>
          <a:xfrm>
            <a:off x="7547614" y="2479313"/>
            <a:ext cx="2868619" cy="2315259"/>
          </a:xfrm>
          <a:prstGeom prst="rect">
            <a:avLst/>
          </a:prstGeom>
        </p:spPr>
      </p:pic>
    </p:spTree>
    <p:extLst>
      <p:ext uri="{BB962C8B-B14F-4D97-AF65-F5344CB8AC3E}">
        <p14:creationId xmlns:p14="http://schemas.microsoft.com/office/powerpoint/2010/main" val="1292380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49474A65-7364-DE90-849B-793C2911FE1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42393E-5F99-4B64-A051-23E4C26B03FE}"/>
              </a:ext>
            </a:extLst>
          </p:cNvPr>
          <p:cNvPicPr>
            <a:picLocks noChangeAspect="1"/>
          </p:cNvPicPr>
          <p:nvPr/>
        </p:nvPicPr>
        <p:blipFill>
          <a:blip r:embed="rId3"/>
          <a:srcRect/>
          <a:stretch/>
        </p:blipFill>
        <p:spPr>
          <a:xfrm>
            <a:off x="1526267" y="401184"/>
            <a:ext cx="9139464" cy="6455221"/>
          </a:xfrm>
          <a:prstGeom prst="rect">
            <a:avLst/>
          </a:prstGeom>
        </p:spPr>
      </p:pic>
      <p:sp>
        <p:nvSpPr>
          <p:cNvPr id="5" name="TextBox 4">
            <a:extLst>
              <a:ext uri="{FF2B5EF4-FFF2-40B4-BE49-F238E27FC236}">
                <a16:creationId xmlns:a16="http://schemas.microsoft.com/office/drawing/2014/main" id="{A3522B46-4C99-CC08-2ADA-B06455A2C016}"/>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HOW HAVE APiL PARTICIPATION RATES VARIED BY YEAR?</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612060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C3B9CF0E-143B-5711-F0D3-39B5DD7455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2EE25CB-C387-FDC4-E706-136F80BE25E4}"/>
              </a:ext>
            </a:extLst>
          </p:cNvPr>
          <p:cNvPicPr>
            <a:picLocks noChangeAspect="1"/>
          </p:cNvPicPr>
          <p:nvPr/>
        </p:nvPicPr>
        <p:blipFill>
          <a:blip r:embed="rId3"/>
          <a:srcRect/>
          <a:stretch/>
        </p:blipFill>
        <p:spPr>
          <a:xfrm>
            <a:off x="1528523" y="401184"/>
            <a:ext cx="9134951" cy="6455221"/>
          </a:xfrm>
          <a:prstGeom prst="rect">
            <a:avLst/>
          </a:prstGeom>
        </p:spPr>
      </p:pic>
      <p:sp>
        <p:nvSpPr>
          <p:cNvPr id="5" name="TextBox 4">
            <a:extLst>
              <a:ext uri="{FF2B5EF4-FFF2-40B4-BE49-F238E27FC236}">
                <a16:creationId xmlns:a16="http://schemas.microsoft.com/office/drawing/2014/main" id="{A90FEC0E-A837-B821-B22E-35D7179C8C12}"/>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HOW HAVE APiL PARTICIPATION RATES VARIED BY REGION?</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227076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EF4DD729-405B-52B2-58E8-A351751BF5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0C68600-E23D-11A0-4D26-E9D246CE2020}"/>
              </a:ext>
            </a:extLst>
          </p:cNvPr>
          <p:cNvPicPr>
            <a:picLocks noChangeAspect="1"/>
          </p:cNvPicPr>
          <p:nvPr/>
        </p:nvPicPr>
        <p:blipFill>
          <a:blip r:embed="rId3"/>
          <a:srcRect/>
          <a:stretch/>
        </p:blipFill>
        <p:spPr>
          <a:xfrm>
            <a:off x="1526268" y="401184"/>
            <a:ext cx="9139462" cy="6455220"/>
          </a:xfrm>
          <a:prstGeom prst="rect">
            <a:avLst/>
          </a:prstGeom>
        </p:spPr>
      </p:pic>
      <p:sp>
        <p:nvSpPr>
          <p:cNvPr id="5" name="TextBox 4">
            <a:extLst>
              <a:ext uri="{FF2B5EF4-FFF2-40B4-BE49-F238E27FC236}">
                <a16:creationId xmlns:a16="http://schemas.microsoft.com/office/drawing/2014/main" id="{532690EA-E9F2-B75F-081F-59AFCC1B8540}"/>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WHO TENDS TO PARTICIPATE IN ALE?</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857509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E104FB17-AAB9-05FD-7DBA-605A0D40E2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F7B0C78-D75C-DE10-E949-EFD483496295}"/>
              </a:ext>
            </a:extLst>
          </p:cNvPr>
          <p:cNvPicPr>
            <a:picLocks noChangeAspect="1"/>
          </p:cNvPicPr>
          <p:nvPr/>
        </p:nvPicPr>
        <p:blipFill>
          <a:blip r:embed="rId3"/>
          <a:srcRect/>
          <a:stretch/>
        </p:blipFill>
        <p:spPr>
          <a:xfrm>
            <a:off x="1526268" y="401184"/>
            <a:ext cx="9139461" cy="6455220"/>
          </a:xfrm>
          <a:prstGeom prst="rect">
            <a:avLst/>
          </a:prstGeom>
        </p:spPr>
      </p:pic>
      <p:sp>
        <p:nvSpPr>
          <p:cNvPr id="5" name="TextBox 4">
            <a:extLst>
              <a:ext uri="{FF2B5EF4-FFF2-40B4-BE49-F238E27FC236}">
                <a16:creationId xmlns:a16="http://schemas.microsoft.com/office/drawing/2014/main" id="{67C60FBD-94C8-921D-DC99-53AA50D54DF8}"/>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WHAT ARE THE TRENDS IN FUTURE PARTICIPATION IN ALE?</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3791677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9C3CB8C7-697B-58FE-8A25-2DE45BE5EE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46DA5AE-1E34-BF71-A280-95762D7F1D56}"/>
              </a:ext>
            </a:extLst>
          </p:cNvPr>
          <p:cNvPicPr>
            <a:picLocks noChangeAspect="1"/>
          </p:cNvPicPr>
          <p:nvPr/>
        </p:nvPicPr>
        <p:blipFill>
          <a:blip r:embed="rId3"/>
          <a:srcRect/>
          <a:stretch/>
        </p:blipFill>
        <p:spPr>
          <a:xfrm>
            <a:off x="1528524" y="401184"/>
            <a:ext cx="9134948" cy="6455219"/>
          </a:xfrm>
          <a:prstGeom prst="rect">
            <a:avLst/>
          </a:prstGeom>
        </p:spPr>
      </p:pic>
      <p:sp>
        <p:nvSpPr>
          <p:cNvPr id="5" name="TextBox 4">
            <a:extLst>
              <a:ext uri="{FF2B5EF4-FFF2-40B4-BE49-F238E27FC236}">
                <a16:creationId xmlns:a16="http://schemas.microsoft.com/office/drawing/2014/main" id="{23AAA015-CA14-9BBE-8BA0-F589B1227A3E}"/>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WHO IS MORE LIKELY TO INDICATE FUTURE INTENTIONS TO PARTICIPATE IN ALE?</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827192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D9EBBE98-AC9E-507F-34FD-812818680C1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24D8DEE-F4E1-B8AE-282D-96E704844030}"/>
              </a:ext>
            </a:extLst>
          </p:cNvPr>
          <p:cNvPicPr>
            <a:picLocks noChangeAspect="1"/>
          </p:cNvPicPr>
          <p:nvPr/>
        </p:nvPicPr>
        <p:blipFill>
          <a:blip r:embed="rId3"/>
          <a:srcRect/>
          <a:stretch/>
        </p:blipFill>
        <p:spPr>
          <a:xfrm>
            <a:off x="1528524" y="401184"/>
            <a:ext cx="9134948" cy="6455219"/>
          </a:xfrm>
          <a:prstGeom prst="rect">
            <a:avLst/>
          </a:prstGeom>
        </p:spPr>
      </p:pic>
      <p:sp>
        <p:nvSpPr>
          <p:cNvPr id="5" name="TextBox 4">
            <a:extLst>
              <a:ext uri="{FF2B5EF4-FFF2-40B4-BE49-F238E27FC236}">
                <a16:creationId xmlns:a16="http://schemas.microsoft.com/office/drawing/2014/main" id="{A7D14055-FB4E-844E-5914-14E89412C2F6}"/>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ALE PARTICIPANTS: WHAT MOTIVATES ADULTS TO LEARN?</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3450187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E6EE6240-4E33-B228-17B7-C3A4C3E520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AFE54DA-6DFB-6180-0C78-0B2D3AE47A10}"/>
              </a:ext>
            </a:extLst>
          </p:cNvPr>
          <p:cNvPicPr>
            <a:picLocks noChangeAspect="1"/>
          </p:cNvPicPr>
          <p:nvPr/>
        </p:nvPicPr>
        <p:blipFill>
          <a:blip r:embed="rId3"/>
          <a:srcRect/>
          <a:stretch/>
        </p:blipFill>
        <p:spPr>
          <a:xfrm>
            <a:off x="1528525" y="401184"/>
            <a:ext cx="9134947" cy="6455218"/>
          </a:xfrm>
          <a:prstGeom prst="rect">
            <a:avLst/>
          </a:prstGeom>
        </p:spPr>
      </p:pic>
      <p:sp>
        <p:nvSpPr>
          <p:cNvPr id="5" name="TextBox 4">
            <a:extLst>
              <a:ext uri="{FF2B5EF4-FFF2-40B4-BE49-F238E27FC236}">
                <a16:creationId xmlns:a16="http://schemas.microsoft.com/office/drawing/2014/main" id="{262C5311-1ACE-BC90-0F2B-88D5A75A6C3C}"/>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ALE PARTICIPANTS: WHAT MOTIVATES ADULTS TO LEARN?</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2357803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83E110E9-B5C4-D530-91B8-C26D11D8615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0D616C2-F9BB-4302-4565-E9456EB9B54E}"/>
              </a:ext>
            </a:extLst>
          </p:cNvPr>
          <p:cNvPicPr>
            <a:picLocks noChangeAspect="1"/>
          </p:cNvPicPr>
          <p:nvPr/>
        </p:nvPicPr>
        <p:blipFill>
          <a:blip r:embed="rId3"/>
          <a:srcRect/>
          <a:stretch/>
        </p:blipFill>
        <p:spPr>
          <a:xfrm>
            <a:off x="1528524" y="401184"/>
            <a:ext cx="9134947" cy="6455218"/>
          </a:xfrm>
          <a:prstGeom prst="rect">
            <a:avLst/>
          </a:prstGeom>
        </p:spPr>
      </p:pic>
      <p:sp>
        <p:nvSpPr>
          <p:cNvPr id="5" name="TextBox 4">
            <a:extLst>
              <a:ext uri="{FF2B5EF4-FFF2-40B4-BE49-F238E27FC236}">
                <a16:creationId xmlns:a16="http://schemas.microsoft.com/office/drawing/2014/main" id="{62C12B1B-E3CC-7372-28C7-0873715C1459}"/>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ALE PARTICIPANTS: WHAT BENEFITS DO ADULTS EXPECT FROM LEARNING?</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309708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68F51436-96FB-6AE5-8D5C-8FE373AD3D2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FF593A4-8D0B-0D2D-0A93-FAC0EAD07A72}"/>
              </a:ext>
            </a:extLst>
          </p:cNvPr>
          <p:cNvPicPr>
            <a:picLocks noChangeAspect="1"/>
          </p:cNvPicPr>
          <p:nvPr/>
        </p:nvPicPr>
        <p:blipFill>
          <a:blip r:embed="rId3"/>
          <a:srcRect/>
          <a:stretch/>
        </p:blipFill>
        <p:spPr>
          <a:xfrm>
            <a:off x="1528524" y="401184"/>
            <a:ext cx="9134947" cy="6455217"/>
          </a:xfrm>
          <a:prstGeom prst="rect">
            <a:avLst/>
          </a:prstGeom>
        </p:spPr>
      </p:pic>
      <p:sp>
        <p:nvSpPr>
          <p:cNvPr id="5" name="TextBox 4">
            <a:extLst>
              <a:ext uri="{FF2B5EF4-FFF2-40B4-BE49-F238E27FC236}">
                <a16:creationId xmlns:a16="http://schemas.microsoft.com/office/drawing/2014/main" id="{FE636591-54EC-1DB3-56A3-9E0EA63AEE09}"/>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ALE PARTICIPANTS: WHAT BENEFITS DO ADULTS EXPECT FROM LEARNING?</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1853997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6C4A74DF-4530-24DA-0C6A-9B2463792F5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1660D5C-D0A0-051C-DE77-6BD303023F0C}"/>
              </a:ext>
            </a:extLst>
          </p:cNvPr>
          <p:cNvPicPr>
            <a:picLocks noChangeAspect="1"/>
          </p:cNvPicPr>
          <p:nvPr/>
        </p:nvPicPr>
        <p:blipFill>
          <a:blip r:embed="rId3"/>
          <a:srcRect/>
          <a:stretch/>
        </p:blipFill>
        <p:spPr>
          <a:xfrm>
            <a:off x="1530779" y="402777"/>
            <a:ext cx="9130437" cy="6452031"/>
          </a:xfrm>
          <a:prstGeom prst="rect">
            <a:avLst/>
          </a:prstGeom>
        </p:spPr>
      </p:pic>
      <p:sp>
        <p:nvSpPr>
          <p:cNvPr id="5" name="TextBox 4">
            <a:extLst>
              <a:ext uri="{FF2B5EF4-FFF2-40B4-BE49-F238E27FC236}">
                <a16:creationId xmlns:a16="http://schemas.microsoft.com/office/drawing/2014/main" id="{7BB2CBF1-0D2B-0ADA-1484-4252A6EF5462}"/>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ALE PARTICIPANTS: WHAT CHALLENGES DO ADULTS ENCOUNTER IN THEIR LEARNING?</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2198790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7C7976F9-D784-3DD3-BDC5-A697B7AB142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197308-3441-93E1-8B8F-44C385047E66}"/>
              </a:ext>
            </a:extLst>
          </p:cNvPr>
          <p:cNvPicPr>
            <a:picLocks noChangeAspect="1"/>
          </p:cNvPicPr>
          <p:nvPr/>
        </p:nvPicPr>
        <p:blipFill>
          <a:blip r:embed="rId3"/>
          <a:srcRect/>
          <a:stretch/>
        </p:blipFill>
        <p:spPr>
          <a:xfrm>
            <a:off x="1828804" y="734463"/>
            <a:ext cx="8665336" cy="6120345"/>
          </a:xfrm>
          <a:prstGeom prst="rect">
            <a:avLst/>
          </a:prstGeom>
        </p:spPr>
      </p:pic>
      <p:sp>
        <p:nvSpPr>
          <p:cNvPr id="5" name="TextBox 4">
            <a:extLst>
              <a:ext uri="{FF2B5EF4-FFF2-40B4-BE49-F238E27FC236}">
                <a16:creationId xmlns:a16="http://schemas.microsoft.com/office/drawing/2014/main" id="{6C8B64DF-5DF4-9B8F-3032-00816B347A58}"/>
              </a:ext>
            </a:extLst>
          </p:cNvPr>
          <p:cNvSpPr txBox="1"/>
          <p:nvPr/>
        </p:nvSpPr>
        <p:spPr>
          <a:xfrm>
            <a:off x="0" y="-520"/>
            <a:ext cx="12192000" cy="707886"/>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ALE NON-PARTICIPANTS: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venir Next LT Pro"/>
              </a:rPr>
              <a:t>WHAT BARRIERS DO THEY ENCOUNTER THAT PREVENT THEIR LEARNING?</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3147453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5B0F6C0E-D8A6-180A-515F-D92D6BD3C3F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F43D559-98CD-7C20-B6F4-EE13CABBD393}"/>
              </a:ext>
            </a:extLst>
          </p:cNvPr>
          <p:cNvPicPr>
            <a:picLocks noChangeAspect="1"/>
          </p:cNvPicPr>
          <p:nvPr/>
        </p:nvPicPr>
        <p:blipFill>
          <a:blip r:embed="rId3"/>
          <a:srcRect/>
          <a:stretch/>
        </p:blipFill>
        <p:spPr>
          <a:xfrm>
            <a:off x="1528524" y="402777"/>
            <a:ext cx="9134946" cy="6452031"/>
          </a:xfrm>
          <a:prstGeom prst="rect">
            <a:avLst/>
          </a:prstGeom>
        </p:spPr>
      </p:pic>
      <p:sp>
        <p:nvSpPr>
          <p:cNvPr id="5" name="TextBox 4">
            <a:extLst>
              <a:ext uri="{FF2B5EF4-FFF2-40B4-BE49-F238E27FC236}">
                <a16:creationId xmlns:a16="http://schemas.microsoft.com/office/drawing/2014/main" id="{F3CB649A-E61B-763C-A52E-F428D9BB299A}"/>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WHAT ARE THE TRENDS BEFORE &amp; AFTER COVID-19?  </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
        <p:nvSpPr>
          <p:cNvPr id="2" name="Rectangle 1">
            <a:extLst>
              <a:ext uri="{FF2B5EF4-FFF2-40B4-BE49-F238E27FC236}">
                <a16:creationId xmlns:a16="http://schemas.microsoft.com/office/drawing/2014/main" id="{C43E1D6F-40E0-9C5D-53E7-9EDD50643D9A}"/>
              </a:ext>
            </a:extLst>
          </p:cNvPr>
          <p:cNvSpPr/>
          <p:nvPr/>
        </p:nvSpPr>
        <p:spPr>
          <a:xfrm rot="18943406">
            <a:off x="9725915" y="3402737"/>
            <a:ext cx="705061" cy="167247"/>
          </a:xfrm>
          <a:prstGeom prst="rect">
            <a:avLst/>
          </a:prstGeom>
          <a:solidFill>
            <a:srgbClr val="A1E3E8">
              <a:alpha val="25000"/>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E88871E4-29F7-DA9B-5307-0B198920B4BD}"/>
              </a:ext>
            </a:extLst>
          </p:cNvPr>
          <p:cNvSpPr/>
          <p:nvPr/>
        </p:nvSpPr>
        <p:spPr>
          <a:xfrm rot="18943406">
            <a:off x="7895950" y="5575354"/>
            <a:ext cx="431603" cy="162628"/>
          </a:xfrm>
          <a:prstGeom prst="rect">
            <a:avLst/>
          </a:prstGeom>
          <a:solidFill>
            <a:srgbClr val="A1E3E8">
              <a:alpha val="25000"/>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C3AAF56-3766-9EB4-6862-A7954995F6FA}"/>
              </a:ext>
            </a:extLst>
          </p:cNvPr>
          <p:cNvSpPr/>
          <p:nvPr/>
        </p:nvSpPr>
        <p:spPr>
          <a:xfrm rot="18943406">
            <a:off x="8836212" y="3256588"/>
            <a:ext cx="286954" cy="168686"/>
          </a:xfrm>
          <a:prstGeom prst="rect">
            <a:avLst/>
          </a:prstGeom>
          <a:solidFill>
            <a:srgbClr val="A1E3E8">
              <a:alpha val="25000"/>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F39977C-336C-10FA-2FC4-F03D72F34AD7}"/>
              </a:ext>
            </a:extLst>
          </p:cNvPr>
          <p:cNvSpPr/>
          <p:nvPr/>
        </p:nvSpPr>
        <p:spPr>
          <a:xfrm rot="18943406">
            <a:off x="9082347" y="3492322"/>
            <a:ext cx="976622" cy="182723"/>
          </a:xfrm>
          <a:prstGeom prst="rect">
            <a:avLst/>
          </a:prstGeom>
          <a:solidFill>
            <a:srgbClr val="A1E3E8">
              <a:alpha val="25000"/>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3EC99C-ABAC-4281-9177-0BC67F431635}"/>
              </a:ext>
            </a:extLst>
          </p:cNvPr>
          <p:cNvSpPr/>
          <p:nvPr/>
        </p:nvSpPr>
        <p:spPr>
          <a:xfrm rot="18943406">
            <a:off x="8852171" y="5524002"/>
            <a:ext cx="286954" cy="168686"/>
          </a:xfrm>
          <a:prstGeom prst="rect">
            <a:avLst/>
          </a:prstGeom>
          <a:solidFill>
            <a:srgbClr val="A1E3E8">
              <a:alpha val="25000"/>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1B37519E-30BA-37D4-67CF-E4A47F9D4F0C}"/>
              </a:ext>
            </a:extLst>
          </p:cNvPr>
          <p:cNvSpPr/>
          <p:nvPr/>
        </p:nvSpPr>
        <p:spPr>
          <a:xfrm rot="18943406">
            <a:off x="9291717" y="5834443"/>
            <a:ext cx="1218445" cy="208638"/>
          </a:xfrm>
          <a:prstGeom prst="rect">
            <a:avLst/>
          </a:prstGeom>
          <a:solidFill>
            <a:srgbClr val="A1E3E8">
              <a:alpha val="25000"/>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2791305-54ED-BCA0-9FEE-C0333D781091}"/>
              </a:ext>
            </a:extLst>
          </p:cNvPr>
          <p:cNvSpPr/>
          <p:nvPr/>
        </p:nvSpPr>
        <p:spPr>
          <a:xfrm rot="18943406">
            <a:off x="9033661" y="5770483"/>
            <a:ext cx="1055002" cy="208638"/>
          </a:xfrm>
          <a:prstGeom prst="rect">
            <a:avLst/>
          </a:prstGeom>
          <a:solidFill>
            <a:srgbClr val="A1E3E8">
              <a:alpha val="25000"/>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39890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4715AE17-9C27-0079-E0BA-60B85CBA9EE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7D293C1-1A67-8872-783A-82B2467E5577}"/>
              </a:ext>
            </a:extLst>
          </p:cNvPr>
          <p:cNvPicPr>
            <a:picLocks noChangeAspect="1"/>
          </p:cNvPicPr>
          <p:nvPr/>
        </p:nvPicPr>
        <p:blipFill>
          <a:blip r:embed="rId3"/>
          <a:srcRect/>
          <a:stretch/>
        </p:blipFill>
        <p:spPr>
          <a:xfrm>
            <a:off x="1528524" y="402777"/>
            <a:ext cx="9134946" cy="6452030"/>
          </a:xfrm>
          <a:prstGeom prst="rect">
            <a:avLst/>
          </a:prstGeom>
        </p:spPr>
      </p:pic>
      <p:sp>
        <p:nvSpPr>
          <p:cNvPr id="5" name="TextBox 4">
            <a:extLst>
              <a:ext uri="{FF2B5EF4-FFF2-40B4-BE49-F238E27FC236}">
                <a16:creationId xmlns:a16="http://schemas.microsoft.com/office/drawing/2014/main" id="{D6787B0E-559A-544E-8B19-2CE59A622721}"/>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WHAT ABOUT  TRENDS IN APiL PARTICIPATION &amp; MACRO-LEVEL INDICATORS?</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1383186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B0BA8-9D1B-138F-9978-3EEBDB6D966B}"/>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13A92EB-C38D-DA46-F59F-EECE2F36F4D6}"/>
              </a:ext>
            </a:extLst>
          </p:cNvPr>
          <p:cNvGraphicFramePr>
            <a:graphicFrameLocks/>
          </p:cNvGraphicFramePr>
          <p:nvPr>
            <p:extLst>
              <p:ext uri="{D42A27DB-BD31-4B8C-83A1-F6EECF244321}">
                <p14:modId xmlns:p14="http://schemas.microsoft.com/office/powerpoint/2010/main" val="4011519803"/>
              </p:ext>
            </p:extLst>
          </p:nvPr>
        </p:nvGraphicFramePr>
        <p:xfrm>
          <a:off x="4419600" y="368300"/>
          <a:ext cx="7655668" cy="6286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C6AD833B-F8DC-3AB5-CEF8-82FC3BF51212}"/>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E2040E3C-F5DB-6102-6771-1EBEB3F5D0E6}"/>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KEY INSIGHTS: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ALE trends based on APiL Survey</a:t>
            </a:r>
          </a:p>
        </p:txBody>
      </p:sp>
      <p:pic>
        <p:nvPicPr>
          <p:cNvPr id="7" name="Picture 6" descr="A white text on a blue background&#10;&#10;Description automatically generated">
            <a:extLst>
              <a:ext uri="{FF2B5EF4-FFF2-40B4-BE49-F238E27FC236}">
                <a16:creationId xmlns:a16="http://schemas.microsoft.com/office/drawing/2014/main" id="{B2CAC2FA-6B77-1C87-1D8A-9BA0A7D176F0}"/>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Tree>
    <p:extLst>
      <p:ext uri="{BB962C8B-B14F-4D97-AF65-F5344CB8AC3E}">
        <p14:creationId xmlns:p14="http://schemas.microsoft.com/office/powerpoint/2010/main" val="1693266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117CC-07E9-8C7D-CE77-1CD0D34CC5E5}"/>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6E10265-648C-F213-58D4-F34F964C34F6}"/>
              </a:ext>
            </a:extLst>
          </p:cNvPr>
          <p:cNvGraphicFramePr>
            <a:graphicFrameLocks/>
          </p:cNvGraphicFramePr>
          <p:nvPr>
            <p:extLst>
              <p:ext uri="{D42A27DB-BD31-4B8C-83A1-F6EECF244321}">
                <p14:modId xmlns:p14="http://schemas.microsoft.com/office/powerpoint/2010/main" val="4193516914"/>
              </p:ext>
            </p:extLst>
          </p:nvPr>
        </p:nvGraphicFramePr>
        <p:xfrm>
          <a:off x="4419600" y="368300"/>
          <a:ext cx="7655668" cy="6286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86185FF2-D380-57C2-A40E-11C3AD8E4426}"/>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0D7CD4F0-93A9-3000-1008-FA4A3EBF07EB}"/>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KEY INSIGHTS: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ALE trends based on APiL Survey</a:t>
            </a:r>
          </a:p>
        </p:txBody>
      </p:sp>
      <p:pic>
        <p:nvPicPr>
          <p:cNvPr id="7" name="Picture 6" descr="A white text on a blue background&#10;&#10;Description automatically generated">
            <a:extLst>
              <a:ext uri="{FF2B5EF4-FFF2-40B4-BE49-F238E27FC236}">
                <a16:creationId xmlns:a16="http://schemas.microsoft.com/office/drawing/2014/main" id="{2C629E4F-5514-1E98-4C19-4D517AD69D55}"/>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Tree>
    <p:extLst>
      <p:ext uri="{BB962C8B-B14F-4D97-AF65-F5344CB8AC3E}">
        <p14:creationId xmlns:p14="http://schemas.microsoft.com/office/powerpoint/2010/main" val="1468076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AF785-CF5F-B244-6CD7-A5551F4A6E6C}"/>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76CA568-4477-98EA-5872-436CE99A4A84}"/>
              </a:ext>
            </a:extLst>
          </p:cNvPr>
          <p:cNvGraphicFramePr>
            <a:graphicFrameLocks/>
          </p:cNvGraphicFramePr>
          <p:nvPr>
            <p:extLst>
              <p:ext uri="{D42A27DB-BD31-4B8C-83A1-F6EECF244321}">
                <p14:modId xmlns:p14="http://schemas.microsoft.com/office/powerpoint/2010/main" val="3773117243"/>
              </p:ext>
            </p:extLst>
          </p:nvPr>
        </p:nvGraphicFramePr>
        <p:xfrm>
          <a:off x="4419600" y="368300"/>
          <a:ext cx="7655668" cy="6286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6248C47-61E9-7E27-BF32-141189EED173}"/>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BCF8A4C2-C35D-164E-7676-E6521B65629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KEY INSIGHTS: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ALE trends based on APiL Survey</a:t>
            </a:r>
          </a:p>
        </p:txBody>
      </p:sp>
      <p:pic>
        <p:nvPicPr>
          <p:cNvPr id="7" name="Picture 6" descr="A white text on a blue background&#10;&#10;Description automatically generated">
            <a:extLst>
              <a:ext uri="{FF2B5EF4-FFF2-40B4-BE49-F238E27FC236}">
                <a16:creationId xmlns:a16="http://schemas.microsoft.com/office/drawing/2014/main" id="{47393D41-05C4-7D81-647E-E9EA909AAAFA}"/>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Tree>
    <p:extLst>
      <p:ext uri="{BB962C8B-B14F-4D97-AF65-F5344CB8AC3E}">
        <p14:creationId xmlns:p14="http://schemas.microsoft.com/office/powerpoint/2010/main" val="3117534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18FE2-BE03-526D-461C-5BE4076EE4EA}"/>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8900D6D4-A8F0-6EE2-8F5D-2FB2AB8E9DDE}"/>
              </a:ext>
            </a:extLst>
          </p:cNvPr>
          <p:cNvGraphicFramePr>
            <a:graphicFrameLocks/>
          </p:cNvGraphicFramePr>
          <p:nvPr>
            <p:extLst>
              <p:ext uri="{D42A27DB-BD31-4B8C-83A1-F6EECF244321}">
                <p14:modId xmlns:p14="http://schemas.microsoft.com/office/powerpoint/2010/main" val="1184759255"/>
              </p:ext>
            </p:extLst>
          </p:nvPr>
        </p:nvGraphicFramePr>
        <p:xfrm>
          <a:off x="4648018" y="368300"/>
          <a:ext cx="6900512"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C446D0A3-FC65-747F-594D-F8F417CA9FA4}"/>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1987333D-34B8-3D61-4573-60010E6EEC59}"/>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dirty="0">
                <a:solidFill>
                  <a:prstClr val="white"/>
                </a:solidFill>
                <a:latin typeface="Avenir Next LT Pro" panose="020B0504020202020204" pitchFamily="34" charset="77"/>
                <a:cs typeface="Arial Black" panose="020B0604020202020204" pitchFamily="34" charset="0"/>
              </a:rPr>
              <a:t>RESEARCH RECOMMENDATIONS</a:t>
            </a:r>
            <a:endParaRPr kumimoji="0" lang="en-GB" sz="27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7" name="Picture 6" descr="A white text on a blue background&#10;&#10;Description automatically generated">
            <a:extLst>
              <a:ext uri="{FF2B5EF4-FFF2-40B4-BE49-F238E27FC236}">
                <a16:creationId xmlns:a16="http://schemas.microsoft.com/office/drawing/2014/main" id="{CDF7C06E-F196-9D68-5598-A5A40129A76D}"/>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Tree>
    <p:extLst>
      <p:ext uri="{BB962C8B-B14F-4D97-AF65-F5344CB8AC3E}">
        <p14:creationId xmlns:p14="http://schemas.microsoft.com/office/powerpoint/2010/main" val="1104350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2FF3C-0FBF-72F5-EC79-F20D3885BCE4}"/>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733C580C-CBA2-B261-CD72-B37216B5E22C}"/>
              </a:ext>
            </a:extLst>
          </p:cNvPr>
          <p:cNvGraphicFramePr>
            <a:graphicFrameLocks/>
          </p:cNvGraphicFramePr>
          <p:nvPr>
            <p:extLst>
              <p:ext uri="{D42A27DB-BD31-4B8C-83A1-F6EECF244321}">
                <p14:modId xmlns:p14="http://schemas.microsoft.com/office/powerpoint/2010/main" val="470572777"/>
              </p:ext>
            </p:extLst>
          </p:nvPr>
        </p:nvGraphicFramePr>
        <p:xfrm>
          <a:off x="4648018" y="368300"/>
          <a:ext cx="6900512"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F594F9A-AB80-F03D-4F12-74427001EE68}"/>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3F92E4D4-35A3-F4A2-082A-D329460DC6F7}"/>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dirty="0">
                <a:solidFill>
                  <a:prstClr val="white"/>
                </a:solidFill>
                <a:latin typeface="Avenir Next LT Pro" panose="020B0504020202020204" pitchFamily="34" charset="77"/>
                <a:cs typeface="Arial Black" panose="020B0604020202020204" pitchFamily="34" charset="0"/>
              </a:rPr>
              <a:t>POLICY &amp; PRACTICE RECOMMENDATIONS</a:t>
            </a:r>
            <a:endParaRPr kumimoji="0" lang="en-GB" sz="27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7" name="Picture 6" descr="A white text on a blue background&#10;&#10;Description automatically generated">
            <a:extLst>
              <a:ext uri="{FF2B5EF4-FFF2-40B4-BE49-F238E27FC236}">
                <a16:creationId xmlns:a16="http://schemas.microsoft.com/office/drawing/2014/main" id="{1EE463C5-AB86-F08F-A57F-30B6783F8356}"/>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Tree>
    <p:extLst>
      <p:ext uri="{BB962C8B-B14F-4D97-AF65-F5344CB8AC3E}">
        <p14:creationId xmlns:p14="http://schemas.microsoft.com/office/powerpoint/2010/main" val="1083853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white text on a blue background&#10;&#10;Description automatically generated">
            <a:extLst>
              <a:ext uri="{FF2B5EF4-FFF2-40B4-BE49-F238E27FC236}">
                <a16:creationId xmlns:a16="http://schemas.microsoft.com/office/drawing/2014/main" id="{EB4730E1-268E-A7FC-D35A-2924B39FB84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9073" y="442058"/>
            <a:ext cx="6439588" cy="2614472"/>
          </a:xfrm>
          <a:prstGeom prst="rect">
            <a:avLst/>
          </a:prstGeom>
        </p:spPr>
      </p:pic>
      <p:pic>
        <p:nvPicPr>
          <p:cNvPr id="12" name="Picture 11">
            <a:extLst>
              <a:ext uri="{FF2B5EF4-FFF2-40B4-BE49-F238E27FC236}">
                <a16:creationId xmlns:a16="http://schemas.microsoft.com/office/drawing/2014/main" id="{BDB420A3-E586-2D33-3889-BB84BE7969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38162" y="1287723"/>
            <a:ext cx="1623386" cy="1623386"/>
          </a:xfrm>
          <a:prstGeom prst="rect">
            <a:avLst/>
          </a:prstGeom>
        </p:spPr>
      </p:pic>
      <p:sp>
        <p:nvSpPr>
          <p:cNvPr id="3" name="TextBox 2">
            <a:extLst>
              <a:ext uri="{FF2B5EF4-FFF2-40B4-BE49-F238E27FC236}">
                <a16:creationId xmlns:a16="http://schemas.microsoft.com/office/drawing/2014/main" id="{9FAFA599-E57C-DDEC-551C-1B54B296D36E}"/>
              </a:ext>
            </a:extLst>
          </p:cNvPr>
          <p:cNvSpPr txBox="1"/>
          <p:nvPr/>
        </p:nvSpPr>
        <p:spPr>
          <a:xfrm>
            <a:off x="6828660" y="442058"/>
            <a:ext cx="5363339"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rPr>
              <a:t>Project Website:</a:t>
            </a:r>
            <a:endParaRPr kumimoji="0" lang="en-US" sz="2300" b="1"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hlinkClick r:id="" action="ppaction://noactio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hlinkClick r:id="" action="ppaction://noaction"/>
              </a:rPr>
              <a:t>https://adultlearningpolicies.co.uk</a:t>
            </a:r>
            <a:endParaRPr kumimoji="0" lang="en-US" sz="2300" b="1"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
        <p:nvSpPr>
          <p:cNvPr id="4" name="TextBox 3">
            <a:extLst>
              <a:ext uri="{FF2B5EF4-FFF2-40B4-BE49-F238E27FC236}">
                <a16:creationId xmlns:a16="http://schemas.microsoft.com/office/drawing/2014/main" id="{11587DD7-15F6-886A-36AF-FF774695F4AC}"/>
              </a:ext>
            </a:extLst>
          </p:cNvPr>
          <p:cNvSpPr txBox="1"/>
          <p:nvPr/>
        </p:nvSpPr>
        <p:spPr>
          <a:xfrm>
            <a:off x="3812162" y="4548734"/>
            <a:ext cx="784643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rPr>
              <a:t>SPECIAL </a:t>
            </a:r>
            <a:r>
              <a:rPr lang="en-US" sz="2400" b="1" dirty="0">
                <a:solidFill>
                  <a:prstClr val="black"/>
                </a:solidFill>
                <a:latin typeface="Avenir Next LT Pro" panose="020B0504020202020204" pitchFamily="34" charset="77"/>
              </a:rPr>
              <a:t>ISSUE PAPER IN THE INTERNATIONAL JOURNAL OF LIFELONG EDUCATION</a:t>
            </a:r>
            <a:endParaRPr lang="en-GB" sz="2400" b="1" u="sng" dirty="0">
              <a:solidFill>
                <a:srgbClr val="954F72"/>
              </a:solidFill>
              <a:latin typeface="Avenir Next LT Pro" panose="020B0504020202020204" pitchFamily="34" charset="77"/>
              <a:hlinkClick r:id="rId5"/>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srgbClr val="954F72"/>
                </a:solidFill>
                <a:effectLst/>
                <a:uLnTx/>
                <a:uFillTx/>
                <a:latin typeface="Avenir Next LT Pro" panose="020B0504020202020204" pitchFamily="34" charset="77"/>
                <a:ea typeface="+mn-ea"/>
                <a:cs typeface="+mn-cs"/>
                <a:hlinkClick r:id="rId5"/>
              </a:rPr>
              <a:t>https://doi.org/10.1080/02601370.2025.2493798</a:t>
            </a:r>
            <a:endParaRPr kumimoji="0" lang="en-US" sz="2400" b="1"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pic>
        <p:nvPicPr>
          <p:cNvPr id="6" name="Picture 5">
            <a:extLst>
              <a:ext uri="{FF2B5EF4-FFF2-40B4-BE49-F238E27FC236}">
                <a16:creationId xmlns:a16="http://schemas.microsoft.com/office/drawing/2014/main" id="{FA26A139-10BD-7BE9-3383-B721FA1D0F8C}"/>
              </a:ext>
            </a:extLst>
          </p:cNvPr>
          <p:cNvPicPr>
            <a:picLocks noChangeAspect="1"/>
          </p:cNvPicPr>
          <p:nvPr/>
        </p:nvPicPr>
        <p:blipFill>
          <a:blip r:embed="rId6"/>
          <a:srcRect/>
          <a:stretch/>
        </p:blipFill>
        <p:spPr>
          <a:xfrm>
            <a:off x="918724" y="4100824"/>
            <a:ext cx="2159540" cy="2159540"/>
          </a:xfrm>
          <a:prstGeom prst="rect">
            <a:avLst/>
          </a:prstGeom>
        </p:spPr>
      </p:pic>
      <p:sp>
        <p:nvSpPr>
          <p:cNvPr id="2" name="TextBox 1">
            <a:extLst>
              <a:ext uri="{FF2B5EF4-FFF2-40B4-BE49-F238E27FC236}">
                <a16:creationId xmlns:a16="http://schemas.microsoft.com/office/drawing/2014/main" id="{7CCCF70C-E5A9-2C04-F288-E0C1D4D9E319}"/>
              </a:ext>
            </a:extLst>
          </p:cNvPr>
          <p:cNvSpPr txBox="1"/>
          <p:nvPr/>
        </p:nvSpPr>
        <p:spPr>
          <a:xfrm>
            <a:off x="918725" y="3738089"/>
            <a:ext cx="215954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prstClr val="black"/>
                </a:solidFill>
                <a:latin typeface="Avenir Next LT Pro" panose="020B0504020202020204" pitchFamily="34" charset="77"/>
              </a:rPr>
              <a:t>Scan to read</a:t>
            </a:r>
            <a:endParaRPr kumimoji="0" lang="en-GB" sz="2400" b="1"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pic>
        <p:nvPicPr>
          <p:cNvPr id="18" name="Graphic 17" descr="Chevron arrows with solid fill">
            <a:extLst>
              <a:ext uri="{FF2B5EF4-FFF2-40B4-BE49-F238E27FC236}">
                <a16:creationId xmlns:a16="http://schemas.microsoft.com/office/drawing/2014/main" id="{767B4095-9A97-769C-A090-39F0E14DAF8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3031965" y="4548734"/>
            <a:ext cx="830997" cy="830997"/>
          </a:xfrm>
          <a:prstGeom prst="rect">
            <a:avLst/>
          </a:prstGeom>
        </p:spPr>
      </p:pic>
    </p:spTree>
    <p:extLst>
      <p:ext uri="{BB962C8B-B14F-4D97-AF65-F5344CB8AC3E}">
        <p14:creationId xmlns:p14="http://schemas.microsoft.com/office/powerpoint/2010/main" val="3736026134"/>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1_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3.xml><?xml version="1.0" encoding="utf-8"?>
<a:theme xmlns:a="http://schemas.openxmlformats.org/drawingml/2006/main" name="VeniceBeachVTI">
  <a:themeElements>
    <a:clrScheme name="AnalogousFromDarkSeedLeftStep">
      <a:dk1>
        <a:srgbClr val="000000"/>
      </a:dk1>
      <a:lt1>
        <a:srgbClr val="FFFFFF"/>
      </a:lt1>
      <a:dk2>
        <a:srgbClr val="1B2F2F"/>
      </a:dk2>
      <a:lt2>
        <a:srgbClr val="F3F3F0"/>
      </a:lt2>
      <a:accent1>
        <a:srgbClr val="363FE8"/>
      </a:accent1>
      <a:accent2>
        <a:srgbClr val="1770D5"/>
      </a:accent2>
      <a:accent3>
        <a:srgbClr val="25BCD0"/>
      </a:accent3>
      <a:accent4>
        <a:srgbClr val="15C48F"/>
      </a:accent4>
      <a:accent5>
        <a:srgbClr val="23C651"/>
      </a:accent5>
      <a:accent6>
        <a:srgbClr val="2DC616"/>
      </a:accent6>
      <a:hlink>
        <a:srgbClr val="359F64"/>
      </a:hlink>
      <a:folHlink>
        <a:srgbClr val="7F7F7F"/>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4.xml><?xml version="1.0" encoding="utf-8"?>
<a:theme xmlns:a="http://schemas.openxmlformats.org/drawingml/2006/main" name="L&amp;W theme">
  <a:themeElements>
    <a:clrScheme name="Custom 2">
      <a:dk1>
        <a:srgbClr val="404040"/>
      </a:dk1>
      <a:lt1>
        <a:sysClr val="window" lastClr="FFFFFF"/>
      </a:lt1>
      <a:dk2>
        <a:srgbClr val="44546A"/>
      </a:dk2>
      <a:lt2>
        <a:srgbClr val="E7E6E6"/>
      </a:lt2>
      <a:accent1>
        <a:srgbClr val="EE7E3B"/>
      </a:accent1>
      <a:accent2>
        <a:srgbClr val="264C59"/>
      </a:accent2>
      <a:accent3>
        <a:srgbClr val="478996"/>
      </a:accent3>
      <a:accent4>
        <a:srgbClr val="65B48C"/>
      </a:accent4>
      <a:accent5>
        <a:srgbClr val="7E3F8F"/>
      </a:accent5>
      <a:accent6>
        <a:srgbClr val="A02410"/>
      </a:accent6>
      <a:hlink>
        <a:srgbClr val="0563C1"/>
      </a:hlink>
      <a:folHlink>
        <a:srgbClr val="954F72"/>
      </a:folHlink>
    </a:clrScheme>
    <a:fontScheme name="L&amp;W font">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amp;W theme" id="{A5591C8C-8F93-41FE-950E-7FEBF52943CD}" vid="{C7C50673-8A8D-432E-8959-CEB7E129C40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fd2f55b-3077-4097-bc79-cca336df9c59">
      <Terms xmlns="http://schemas.microsoft.com/office/infopath/2007/PartnerControls"/>
    </lcf76f155ced4ddcb4097134ff3c332f>
    <TaxCatchAll xmlns="332df893-26b8-4fa0-8f64-c3f876012137" xsi:nil="true"/>
    <AB xmlns="5fd2f55b-3077-4097-bc79-cca336df9c5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917094227CCA54B9526AF66943727F5" ma:contentTypeVersion="16" ma:contentTypeDescription="Create a new document." ma:contentTypeScope="" ma:versionID="63eca881e1d6e0c920575b9bfa11d6ca">
  <xsd:schema xmlns:xsd="http://www.w3.org/2001/XMLSchema" xmlns:xs="http://www.w3.org/2001/XMLSchema" xmlns:p="http://schemas.microsoft.com/office/2006/metadata/properties" xmlns:ns2="5fd2f55b-3077-4097-bc79-cca336df9c59" xmlns:ns3="332df893-26b8-4fa0-8f64-c3f876012137" targetNamespace="http://schemas.microsoft.com/office/2006/metadata/properties" ma:root="true" ma:fieldsID="832c584fa8e60563ef9036011e84813f" ns2:_="" ns3:_="">
    <xsd:import namespace="5fd2f55b-3077-4097-bc79-cca336df9c59"/>
    <xsd:import namespace="332df893-26b8-4fa0-8f64-c3f87601213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SearchProperties" minOccurs="0"/>
                <xsd:element ref="ns2:MediaServiceDateTaken" minOccurs="0"/>
                <xsd:element ref="ns2:AB"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d2f55b-3077-4097-bc79-cca336df9c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306b285-ac2c-4225-b56d-e54690cf9c9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AB" ma:index="22" nillable="true" ma:displayName="AB" ma:format="Dropdown" ma:internalName="AB">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32df893-26b8-4fa0-8f64-c3f8760121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4a37ef3-1870-479c-ab73-2e910bc5f683}" ma:internalName="TaxCatchAll" ma:showField="CatchAllData" ma:web="332df893-26b8-4fa0-8f64-c3f8760121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53EF67-FA5A-4EA2-A7FF-A99F938AFC1F}">
  <ds:schemaRefs>
    <ds:schemaRef ds:uri="http://schemas.microsoft.com/sharepoint/v3/contenttype/forms"/>
  </ds:schemaRefs>
</ds:datastoreItem>
</file>

<file path=customXml/itemProps2.xml><?xml version="1.0" encoding="utf-8"?>
<ds:datastoreItem xmlns:ds="http://schemas.openxmlformats.org/officeDocument/2006/customXml" ds:itemID="{8B25373A-05CD-405E-8E39-E3551F7A2138}">
  <ds:schemaRefs>
    <ds:schemaRef ds:uri="http://purl.org/dc/terms/"/>
    <ds:schemaRef ds:uri="5fd2f55b-3077-4097-bc79-cca336df9c59"/>
    <ds:schemaRef ds:uri="http://schemas.microsoft.com/office/2006/metadata/properties"/>
    <ds:schemaRef ds:uri="http://schemas.microsoft.com/office/infopath/2007/PartnerControls"/>
    <ds:schemaRef ds:uri="http://www.w3.org/XML/1998/namespace"/>
    <ds:schemaRef ds:uri="http://purl.org/dc/elements/1.1/"/>
    <ds:schemaRef ds:uri="http://purl.org/dc/dcmitype/"/>
    <ds:schemaRef ds:uri="http://schemas.microsoft.com/office/2006/documentManagement/types"/>
    <ds:schemaRef ds:uri="332df893-26b8-4fa0-8f64-c3f876012137"/>
    <ds:schemaRef ds:uri="http://schemas.openxmlformats.org/package/2006/metadata/core-properties"/>
  </ds:schemaRefs>
</ds:datastoreItem>
</file>

<file path=customXml/itemProps3.xml><?xml version="1.0" encoding="utf-8"?>
<ds:datastoreItem xmlns:ds="http://schemas.openxmlformats.org/officeDocument/2006/customXml" ds:itemID="{8E1B9467-8387-4C75-8BE9-4ADE665606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d2f55b-3077-4097-bc79-cca336df9c59"/>
    <ds:schemaRef ds:uri="332df893-26b8-4fa0-8f64-c3f8760121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6180</TotalTime>
  <Words>1878</Words>
  <Application>Microsoft Office PowerPoint</Application>
  <PresentationFormat>Widescreen</PresentationFormat>
  <Paragraphs>269</Paragraphs>
  <Slides>39</Slides>
  <Notes>39</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39</vt:i4>
      </vt:variant>
    </vt:vector>
  </HeadingPairs>
  <TitlesOfParts>
    <vt:vector size="55" baseType="lpstr">
      <vt:lpstr>DengXian</vt:lpstr>
      <vt:lpstr>The Hand Bold</vt:lpstr>
      <vt:lpstr>Aptos</vt:lpstr>
      <vt:lpstr>Arial</vt:lpstr>
      <vt:lpstr>Avenir Next LT Pro</vt:lpstr>
      <vt:lpstr>Avenir Next LT Pro Light</vt:lpstr>
      <vt:lpstr>Calibri</vt:lpstr>
      <vt:lpstr>Helvetica</vt:lpstr>
      <vt:lpstr>Raleway</vt:lpstr>
      <vt:lpstr>The Serif Hand Black</vt:lpstr>
      <vt:lpstr>Times New Roman</vt:lpstr>
      <vt:lpstr>Wingdings</vt:lpstr>
      <vt:lpstr>SketchyVTI</vt:lpstr>
      <vt:lpstr>1_SketchyVTI</vt:lpstr>
      <vt:lpstr>VeniceBeachVTI</vt:lpstr>
      <vt:lpstr>L&amp;W theme</vt:lpstr>
      <vt:lpstr>PowerPoint Presentation</vt:lpstr>
      <vt:lpstr>PowerPoint Presentation</vt:lpstr>
      <vt:lpstr>PowerPoint Presentation</vt:lpstr>
      <vt:lpstr>PowerPoint Presentation</vt:lpstr>
      <vt:lpstr>PowerPoint Presentation</vt:lpstr>
      <vt:lpstr>Adult Participation in Learning Survey  Emily Jones, Deputy Director  Emily.Jones@learningandwork.org.uk </vt:lpstr>
      <vt:lpstr>PowerPoint Presentation</vt:lpstr>
      <vt:lpstr>Adult Participation in Learning Survey</vt:lpstr>
      <vt:lpstr>Definition of learning  </vt:lpstr>
      <vt:lpstr>Information collected</vt:lpstr>
      <vt:lpstr>Participation in learning, 1996-2024</vt:lpstr>
      <vt:lpstr>Persistent inequalities</vt:lpstr>
      <vt:lpstr>Persistent inequalities</vt:lpstr>
      <vt:lpstr>Conclusion </vt:lpstr>
      <vt:lpstr>PowerPoint Presentation</vt:lpstr>
      <vt:lpstr>PowerPoint Presentation</vt:lpstr>
      <vt:lpstr>HARMONISED DATASET 2002-2023: 9 ALE VARIABLES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Zyra Evangelista</dc:creator>
  <cp:lastModifiedBy>Ellen Boeren</cp:lastModifiedBy>
  <cp:revision>6</cp:revision>
  <dcterms:created xsi:type="dcterms:W3CDTF">2024-08-26T14:28:46Z</dcterms:created>
  <dcterms:modified xsi:type="dcterms:W3CDTF">2025-05-05T13:55:27Z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0x010100F917094227CCA54B9526AF66943727F5</vt:lpwstr>
  </property>
  <property fmtid="{D5CDD505-2E9C-101B-9397-08002B2CF9AE}" pid="3" name="MediaServiceImageTags">
    <vt:lpwstr/>
  </property>
</Properties>
</file>