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43.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44.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45.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46.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7.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8.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9.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50.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51.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54.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55.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56.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57.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58.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59.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60.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61.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62.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63.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64.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69.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4"/>
    <p:sldMasterId id="2147483700" r:id="rId5"/>
    <p:sldMasterId id="2147483712" r:id="rId6"/>
  </p:sldMasterIdLst>
  <p:notesMasterIdLst>
    <p:notesMasterId r:id="rId91"/>
  </p:notesMasterIdLst>
  <p:sldIdLst>
    <p:sldId id="287" r:id="rId7"/>
    <p:sldId id="305" r:id="rId8"/>
    <p:sldId id="325" r:id="rId9"/>
    <p:sldId id="332" r:id="rId10"/>
    <p:sldId id="333" r:id="rId11"/>
    <p:sldId id="351" r:id="rId12"/>
    <p:sldId id="355" r:id="rId13"/>
    <p:sldId id="366" r:id="rId14"/>
    <p:sldId id="368" r:id="rId15"/>
    <p:sldId id="369" r:id="rId16"/>
    <p:sldId id="370" r:id="rId17"/>
    <p:sldId id="371" r:id="rId18"/>
    <p:sldId id="365" r:id="rId19"/>
    <p:sldId id="409" r:id="rId20"/>
    <p:sldId id="364" r:id="rId21"/>
    <p:sldId id="410" r:id="rId22"/>
    <p:sldId id="411" r:id="rId23"/>
    <p:sldId id="412" r:id="rId24"/>
    <p:sldId id="413" r:id="rId25"/>
    <p:sldId id="414" r:id="rId26"/>
    <p:sldId id="415" r:id="rId27"/>
    <p:sldId id="416" r:id="rId28"/>
    <p:sldId id="417" r:id="rId29"/>
    <p:sldId id="418" r:id="rId30"/>
    <p:sldId id="419" r:id="rId31"/>
    <p:sldId id="420" r:id="rId32"/>
    <p:sldId id="421" r:id="rId33"/>
    <p:sldId id="422" r:id="rId34"/>
    <p:sldId id="423" r:id="rId35"/>
    <p:sldId id="424" r:id="rId36"/>
    <p:sldId id="425" r:id="rId37"/>
    <p:sldId id="372" r:id="rId38"/>
    <p:sldId id="396" r:id="rId39"/>
    <p:sldId id="268" r:id="rId40"/>
    <p:sldId id="393" r:id="rId41"/>
    <p:sldId id="394" r:id="rId42"/>
    <p:sldId id="395" r:id="rId43"/>
    <p:sldId id="383" r:id="rId44"/>
    <p:sldId id="373" r:id="rId45"/>
    <p:sldId id="374" r:id="rId46"/>
    <p:sldId id="386" r:id="rId47"/>
    <p:sldId id="375" r:id="rId48"/>
    <p:sldId id="388" r:id="rId49"/>
    <p:sldId id="376" r:id="rId50"/>
    <p:sldId id="377" r:id="rId51"/>
    <p:sldId id="378" r:id="rId52"/>
    <p:sldId id="379" r:id="rId53"/>
    <p:sldId id="380" r:id="rId54"/>
    <p:sldId id="389" r:id="rId55"/>
    <p:sldId id="390" r:id="rId56"/>
    <p:sldId id="381" r:id="rId57"/>
    <p:sldId id="392" r:id="rId58"/>
    <p:sldId id="385" r:id="rId59"/>
    <p:sldId id="434" r:id="rId60"/>
    <p:sldId id="387" r:id="rId61"/>
    <p:sldId id="397" r:id="rId62"/>
    <p:sldId id="398" r:id="rId63"/>
    <p:sldId id="399" r:id="rId64"/>
    <p:sldId id="402" r:id="rId65"/>
    <p:sldId id="401" r:id="rId66"/>
    <p:sldId id="400" r:id="rId67"/>
    <p:sldId id="403" r:id="rId68"/>
    <p:sldId id="404" r:id="rId69"/>
    <p:sldId id="405" r:id="rId70"/>
    <p:sldId id="406" r:id="rId71"/>
    <p:sldId id="407" r:id="rId72"/>
    <p:sldId id="426" r:id="rId73"/>
    <p:sldId id="427" r:id="rId74"/>
    <p:sldId id="428" r:id="rId75"/>
    <p:sldId id="429" r:id="rId76"/>
    <p:sldId id="430" r:id="rId77"/>
    <p:sldId id="431" r:id="rId78"/>
    <p:sldId id="432" r:id="rId79"/>
    <p:sldId id="433" r:id="rId80"/>
    <p:sldId id="438" r:id="rId81"/>
    <p:sldId id="441" r:id="rId82"/>
    <p:sldId id="435" r:id="rId83"/>
    <p:sldId id="302" r:id="rId84"/>
    <p:sldId id="436" r:id="rId85"/>
    <p:sldId id="437" r:id="rId86"/>
    <p:sldId id="439" r:id="rId87"/>
    <p:sldId id="440" r:id="rId88"/>
    <p:sldId id="442" r:id="rId89"/>
    <p:sldId id="443"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BF9"/>
    <a:srgbClr val="A1E3E8"/>
    <a:srgbClr val="137781"/>
    <a:srgbClr val="007C80"/>
    <a:srgbClr val="86B9BD"/>
    <a:srgbClr val="BBFDFF"/>
    <a:srgbClr val="BFDBDD"/>
    <a:srgbClr val="930100"/>
    <a:srgbClr val="91D8D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818" autoAdjust="0"/>
    <p:restoredTop sz="93559" autoAdjust="0"/>
  </p:normalViewPr>
  <p:slideViewPr>
    <p:cSldViewPr snapToGrid="0">
      <p:cViewPr varScale="1">
        <p:scale>
          <a:sx n="79" d="100"/>
          <a:sy n="79" d="100"/>
        </p:scale>
        <p:origin x="77" y="298"/>
      </p:cViewPr>
      <p:guideLst/>
    </p:cSldViewPr>
  </p:slideViewPr>
  <p:outlineViewPr>
    <p:cViewPr>
      <p:scale>
        <a:sx n="33" d="100"/>
        <a:sy n="33" d="100"/>
      </p:scale>
      <p:origin x="0" y="0"/>
    </p:cViewPr>
  </p:outlineViewPr>
  <p:notesTextViewPr>
    <p:cViewPr>
      <p:scale>
        <a:sx n="114" d="100"/>
        <a:sy n="114" d="100"/>
      </p:scale>
      <p:origin x="0" y="0"/>
    </p:cViewPr>
  </p:notesTextViewPr>
  <p:sorterViewPr>
    <p:cViewPr>
      <p:scale>
        <a:sx n="100" d="100"/>
        <a:sy n="100" d="100"/>
      </p:scale>
      <p:origin x="0" y="-7013"/>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tableStyles" Target="tableStyle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25400" cap="rnd">
              <a:noFill/>
              <a:round/>
            </a:ln>
            <a:effectLst>
              <a:outerShdw blurRad="57150" dist="19050" dir="5400000" algn="ctr" rotWithShape="0">
                <a:srgbClr val="000000">
                  <a:alpha val="63000"/>
                </a:srgbClr>
              </a:outerShdw>
            </a:effectLst>
          </c:spPr>
          <c:marker>
            <c:symbol val="circle"/>
            <c:size val="6"/>
            <c:spPr>
              <a:gradFill rotWithShape="1">
                <a:gsLst>
                  <a:gs pos="0">
                    <a:schemeClr val="dk1">
                      <a:tint val="88500"/>
                      <a:satMod val="103000"/>
                      <a:lumMod val="102000"/>
                      <a:tint val="94000"/>
                    </a:schemeClr>
                  </a:gs>
                  <a:gs pos="50000">
                    <a:schemeClr val="dk1">
                      <a:tint val="88500"/>
                      <a:satMod val="110000"/>
                      <a:lumMod val="100000"/>
                      <a:shade val="100000"/>
                    </a:schemeClr>
                  </a:gs>
                  <a:gs pos="100000">
                    <a:schemeClr val="dk1">
                      <a:tint val="88500"/>
                      <a:lumMod val="99000"/>
                      <a:satMod val="120000"/>
                      <a:shade val="78000"/>
                    </a:schemeClr>
                  </a:gs>
                </a:gsLst>
                <a:lin ang="5400000" scaled="0"/>
              </a:gradFill>
              <a:ln w="9525" cap="rnd">
                <a:solidFill>
                  <a:schemeClr val="dk1">
                    <a:tint val="88500"/>
                  </a:schemeClr>
                </a:solidFill>
                <a:round/>
              </a:ln>
              <a:effectLst>
                <a:outerShdw blurRad="57150" dist="19050" dir="5400000" algn="ctr" rotWithShape="0">
                  <a:srgbClr val="000000">
                    <a:alpha val="63000"/>
                  </a:srgbClr>
                </a:outerShdw>
              </a:effectLst>
            </c:spPr>
          </c:marker>
          <c:trendline>
            <c:spPr>
              <a:ln w="19050" cap="rnd">
                <a:solidFill>
                  <a:schemeClr val="dk1">
                    <a:tint val="88500"/>
                  </a:schemeClr>
                </a:solidFill>
              </a:ln>
              <a:effectLst/>
            </c:spPr>
            <c:trendlineType val="linear"/>
            <c:dispRSqr val="0"/>
            <c:dispEq val="0"/>
          </c:trendline>
          <c:xVal>
            <c:numRef>
              <c:f>'Fig5.2'!$A$3:$A$12</c:f>
              <c:numCache>
                <c:formatCode>General</c:formatCode>
                <c:ptCount val="10"/>
                <c:pt idx="0">
                  <c:v>1</c:v>
                </c:pt>
                <c:pt idx="1">
                  <c:v>2</c:v>
                </c:pt>
                <c:pt idx="2">
                  <c:v>3</c:v>
                </c:pt>
                <c:pt idx="3">
                  <c:v>4</c:v>
                </c:pt>
                <c:pt idx="4">
                  <c:v>5</c:v>
                </c:pt>
                <c:pt idx="5">
                  <c:v>6</c:v>
                </c:pt>
                <c:pt idx="6">
                  <c:v>7</c:v>
                </c:pt>
                <c:pt idx="7">
                  <c:v>8</c:v>
                </c:pt>
                <c:pt idx="8">
                  <c:v>9</c:v>
                </c:pt>
                <c:pt idx="9">
                  <c:v>10</c:v>
                </c:pt>
              </c:numCache>
            </c:numRef>
          </c:xVal>
          <c:yVal>
            <c:numRef>
              <c:f>'Fig5.2'!$B$3:$B$12</c:f>
              <c:numCache>
                <c:formatCode>General</c:formatCode>
                <c:ptCount val="10"/>
                <c:pt idx="0">
                  <c:v>1</c:v>
                </c:pt>
                <c:pt idx="1">
                  <c:v>2</c:v>
                </c:pt>
                <c:pt idx="2">
                  <c:v>3</c:v>
                </c:pt>
                <c:pt idx="3">
                  <c:v>4</c:v>
                </c:pt>
                <c:pt idx="4">
                  <c:v>5</c:v>
                </c:pt>
                <c:pt idx="5">
                  <c:v>6</c:v>
                </c:pt>
                <c:pt idx="6">
                  <c:v>7</c:v>
                </c:pt>
                <c:pt idx="7">
                  <c:v>8</c:v>
                </c:pt>
                <c:pt idx="8">
                  <c:v>9</c:v>
                </c:pt>
                <c:pt idx="9">
                  <c:v>10</c:v>
                </c:pt>
              </c:numCache>
            </c:numRef>
          </c:yVal>
          <c:smooth val="0"/>
          <c:extLst>
            <c:ext xmlns:c16="http://schemas.microsoft.com/office/drawing/2014/chart" uri="{C3380CC4-5D6E-409C-BE32-E72D297353CC}">
              <c16:uniqueId val="{00000000-2E46-41A4-B2D7-4E176342D5F9}"/>
            </c:ext>
          </c:extLst>
        </c:ser>
        <c:dLbls>
          <c:showLegendKey val="0"/>
          <c:showVal val="0"/>
          <c:showCatName val="0"/>
          <c:showSerName val="0"/>
          <c:showPercent val="0"/>
          <c:showBubbleSize val="0"/>
        </c:dLbls>
        <c:axId val="1321128912"/>
        <c:axId val="1321126512"/>
      </c:scatterChart>
      <c:valAx>
        <c:axId val="1321128912"/>
        <c:scaling>
          <c:orientation val="minMax"/>
          <c:max val="10"/>
        </c:scaling>
        <c:delete val="1"/>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GB" sz="1800" b="1" dirty="0"/>
                  <a:t>LOW                               - USE OF EVIDENCE -                                         HIGH </a:t>
                </a:r>
              </a:p>
            </c:rich>
          </c:tx>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1321126512"/>
        <c:crosses val="autoZero"/>
        <c:crossBetween val="midCat"/>
      </c:valAx>
      <c:valAx>
        <c:axId val="1321126512"/>
        <c:scaling>
          <c:orientation val="minMax"/>
          <c:max val="10"/>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GB" sz="1800" b="1" dirty="0"/>
                  <a:t>WEAK   - QUALITY OF EVIDENCE -STRONG</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132112891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34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837698-5B51-41F3-8E9D-B01CDF71FBD9}" type="doc">
      <dgm:prSet loTypeId="urn:microsoft.com/office/officeart/2005/8/layout/list1" loCatId="list" qsTypeId="urn:microsoft.com/office/officeart/2005/8/quickstyle/simple3" qsCatId="simple" csTypeId="urn:microsoft.com/office/officeart/2005/8/colors/accent2_3" csCatId="accent2" phldr="1"/>
      <dgm:spPr/>
      <dgm:t>
        <a:bodyPr/>
        <a:lstStyle/>
        <a:p>
          <a:endParaRPr lang="en-US"/>
        </a:p>
      </dgm:t>
    </dgm:pt>
    <dgm:pt modelId="{B049721E-77AD-4835-9D33-9505B5EDDA29}">
      <dgm:prSet custT="1"/>
      <dgm:spPr/>
      <dgm:t>
        <a:bodyPr/>
        <a:lstStyle/>
        <a:p>
          <a:r>
            <a:rPr lang="en-US" sz="2100" b="0">
              <a:latin typeface="Avenir Next LT Pro" panose="020B0504020202020204" pitchFamily="34" charset="77"/>
              <a:cs typeface="Arial" panose="020B0604020202020204" pitchFamily="34" charset="0"/>
            </a:rPr>
            <a:t>Work package 1</a:t>
          </a:r>
        </a:p>
      </dgm:t>
    </dgm:pt>
    <dgm:pt modelId="{DA797E4A-396B-45D5-93B1-E37435801375}" type="sibTrans" cxnId="{D1F700ED-994A-4DD9-BCFB-A687FF62A872}">
      <dgm:prSet/>
      <dgm:spPr/>
      <dgm:t>
        <a:bodyPr/>
        <a:lstStyle/>
        <a:p>
          <a:endParaRPr lang="en-US">
            <a:latin typeface="Avenir Book" panose="02000503020000020003" pitchFamily="2" charset="0"/>
            <a:cs typeface="Arial" panose="020B0604020202020204" pitchFamily="34" charset="0"/>
          </a:endParaRPr>
        </a:p>
      </dgm:t>
    </dgm:pt>
    <dgm:pt modelId="{45C8A0A4-4368-40C4-BB3E-7668C6C610D6}" type="parTrans" cxnId="{D1F700ED-994A-4DD9-BCFB-A687FF62A872}">
      <dgm:prSet/>
      <dgm:spPr/>
      <dgm:t>
        <a:bodyPr/>
        <a:lstStyle/>
        <a:p>
          <a:endParaRPr lang="en-US">
            <a:latin typeface="Avenir Book" panose="02000503020000020003" pitchFamily="2" charset="0"/>
            <a:cs typeface="Arial" panose="020B0604020202020204" pitchFamily="34" charset="0"/>
          </a:endParaRPr>
        </a:p>
      </dgm:t>
    </dgm:pt>
    <dgm:pt modelId="{1CA7AB3B-4B9E-4141-A373-48EE29C96F84}">
      <dgm:prSet custT="1"/>
      <dgm:spPr/>
      <dgm:t>
        <a:bodyPr/>
        <a:lstStyle/>
        <a:p>
          <a:pPr algn="l">
            <a:buFont typeface="Arial" panose="020B0604020202020204" pitchFamily="34" charset="0"/>
            <a:buChar char="•"/>
          </a:pPr>
          <a:r>
            <a:rPr lang="en-GB" sz="2100" b="0" i="0" dirty="0">
              <a:solidFill>
                <a:srgbClr val="000000"/>
              </a:solidFill>
              <a:effectLst/>
              <a:latin typeface="Avenir Next LT Pro" panose="020B0504020202020204" pitchFamily="34" charset="77"/>
            </a:rPr>
            <a:t>To investigate the (potential lack of) consistency of the current statistical evidence base on ALE across the four countries of the UK and Ireland</a:t>
          </a:r>
          <a:endParaRPr lang="en-US" sz="2100" b="0" i="0" dirty="0">
            <a:latin typeface="Avenir Next LT Pro" panose="020B0504020202020204" pitchFamily="34" charset="77"/>
            <a:cs typeface="Arial" panose="020B0604020202020204" pitchFamily="34" charset="0"/>
          </a:endParaRPr>
        </a:p>
      </dgm:t>
    </dgm:pt>
    <dgm:pt modelId="{CB5D74A3-8B23-C547-BB90-7C2826377EEC}" type="sibTrans" cxnId="{1C4915AC-1AF5-5046-9328-3357D8DC5903}">
      <dgm:prSet/>
      <dgm:spPr/>
      <dgm:t>
        <a:bodyPr/>
        <a:lstStyle/>
        <a:p>
          <a:endParaRPr lang="en-GB">
            <a:latin typeface="Avenir Book" panose="02000503020000020003" pitchFamily="2" charset="0"/>
          </a:endParaRPr>
        </a:p>
      </dgm:t>
    </dgm:pt>
    <dgm:pt modelId="{3F3AA11E-55BF-EE41-8491-0D2DC32F2FB8}" type="parTrans" cxnId="{1C4915AC-1AF5-5046-9328-3357D8DC5903}">
      <dgm:prSet/>
      <dgm:spPr/>
      <dgm:t>
        <a:bodyPr/>
        <a:lstStyle/>
        <a:p>
          <a:endParaRPr lang="en-GB">
            <a:latin typeface="Avenir Book" panose="02000503020000020003" pitchFamily="2" charset="0"/>
          </a:endParaRPr>
        </a:p>
      </dgm:t>
    </dgm:pt>
    <dgm:pt modelId="{4633A335-5AF7-408B-A720-DB4C545CCD75}">
      <dgm:prSet custT="1"/>
      <dgm:spPr/>
      <dgm:t>
        <a:bodyPr/>
        <a:lstStyle/>
        <a:p>
          <a:r>
            <a:rPr lang="en-US" sz="2100" b="0">
              <a:latin typeface="Avenir Next LT Pro" panose="020B0504020202020204" pitchFamily="34" charset="77"/>
              <a:cs typeface="Arial" panose="020B0604020202020204" pitchFamily="34" charset="0"/>
            </a:rPr>
            <a:t>Work package 2</a:t>
          </a:r>
        </a:p>
      </dgm:t>
    </dgm:pt>
    <dgm:pt modelId="{A79699FF-EEB6-4C3C-BB1F-D0046A493FB7}" type="sibTrans" cxnId="{0E6263D9-B43C-446D-BE17-7840256072FE}">
      <dgm:prSet/>
      <dgm:spPr/>
      <dgm:t>
        <a:bodyPr/>
        <a:lstStyle/>
        <a:p>
          <a:endParaRPr lang="en-US">
            <a:latin typeface="Avenir Book" panose="02000503020000020003" pitchFamily="2" charset="0"/>
            <a:cs typeface="Arial" panose="020B0604020202020204" pitchFamily="34" charset="0"/>
          </a:endParaRPr>
        </a:p>
      </dgm:t>
    </dgm:pt>
    <dgm:pt modelId="{F77B76BA-3C94-406C-8EBB-DBD875DB768E}" type="parTrans" cxnId="{0E6263D9-B43C-446D-BE17-7840256072FE}">
      <dgm:prSet/>
      <dgm:spPr/>
      <dgm:t>
        <a:bodyPr/>
        <a:lstStyle/>
        <a:p>
          <a:endParaRPr lang="en-US">
            <a:latin typeface="Avenir Book" panose="02000503020000020003" pitchFamily="2" charset="0"/>
            <a:cs typeface="Arial" panose="020B0604020202020204" pitchFamily="34" charset="0"/>
          </a:endParaRPr>
        </a:p>
      </dgm:t>
    </dgm:pt>
    <dgm:pt modelId="{42C6CF54-DCF8-4586-B4C6-01CE8ECD1706}">
      <dgm:prSet custT="1"/>
      <dgm:spPr/>
      <dgm:t>
        <a:bodyPr/>
        <a:lstStyle/>
        <a:p>
          <a:pPr algn="l">
            <a:buFont typeface="Arial" panose="020B0604020202020204" pitchFamily="34" charset="0"/>
            <a:buChar char="•"/>
          </a:pPr>
          <a:r>
            <a:rPr lang="en-GB" sz="2100" b="0" i="0" dirty="0">
              <a:solidFill>
                <a:srgbClr val="000000"/>
              </a:solidFill>
              <a:effectLst/>
              <a:latin typeface="Avenir Next LT Pro" panose="020B0504020202020204" pitchFamily="34" charset="77"/>
            </a:rPr>
            <a:t>To identify factors that contributed to the decline in ALE participation against economic, societal and political changes in the past 25 years</a:t>
          </a:r>
          <a:endParaRPr lang="en-US" sz="2100" b="0" i="0" dirty="0">
            <a:latin typeface="Avenir Next LT Pro" panose="020B0504020202020204" pitchFamily="34" charset="77"/>
            <a:cs typeface="Arial" panose="020B0604020202020204" pitchFamily="34" charset="0"/>
          </a:endParaRPr>
        </a:p>
      </dgm:t>
    </dgm:pt>
    <dgm:pt modelId="{F75865C6-2EB4-482D-89EC-C97A127792CC}" type="sibTrans" cxnId="{CA6D8A4A-8D68-4FF5-A800-C6A33C330A84}">
      <dgm:prSet/>
      <dgm:spPr/>
      <dgm:t>
        <a:bodyPr/>
        <a:lstStyle/>
        <a:p>
          <a:endParaRPr lang="en-US">
            <a:latin typeface="Avenir Book" panose="02000503020000020003" pitchFamily="2" charset="0"/>
            <a:cs typeface="Arial" panose="020B0604020202020204" pitchFamily="34" charset="0"/>
          </a:endParaRPr>
        </a:p>
      </dgm:t>
    </dgm:pt>
    <dgm:pt modelId="{63B7366E-4A1B-4AC4-A7A6-668DC42F5138}" type="parTrans" cxnId="{CA6D8A4A-8D68-4FF5-A800-C6A33C330A84}">
      <dgm:prSet/>
      <dgm:spPr/>
      <dgm:t>
        <a:bodyPr/>
        <a:lstStyle/>
        <a:p>
          <a:endParaRPr lang="en-US">
            <a:latin typeface="Avenir Book" panose="02000503020000020003" pitchFamily="2" charset="0"/>
            <a:cs typeface="Arial" panose="020B0604020202020204" pitchFamily="34" charset="0"/>
          </a:endParaRPr>
        </a:p>
      </dgm:t>
    </dgm:pt>
    <dgm:pt modelId="{8F5FA814-852E-A447-B506-F792A0B0CD7B}">
      <dgm:prSet custT="1"/>
      <dgm:spPr/>
      <dgm:t>
        <a:bodyPr/>
        <a:lstStyle/>
        <a:p>
          <a:r>
            <a:rPr lang="en-GB" sz="2100">
              <a:latin typeface="Avenir Next LT Pro" panose="020B0504020202020204" pitchFamily="34" charset="77"/>
            </a:rPr>
            <a:t>Work package 3</a:t>
          </a:r>
        </a:p>
      </dgm:t>
    </dgm:pt>
    <dgm:pt modelId="{3559A621-AD30-E74A-8A3A-95B460A85CF1}" type="parTrans" cxnId="{BC317A6A-828A-E948-B176-A4ECA3D1A68D}">
      <dgm:prSet/>
      <dgm:spPr/>
      <dgm:t>
        <a:bodyPr/>
        <a:lstStyle/>
        <a:p>
          <a:endParaRPr lang="en-GB"/>
        </a:p>
      </dgm:t>
    </dgm:pt>
    <dgm:pt modelId="{9D69441F-CDBF-F142-89F3-D1826F7D7827}" type="sibTrans" cxnId="{BC317A6A-828A-E948-B176-A4ECA3D1A68D}">
      <dgm:prSet/>
      <dgm:spPr/>
      <dgm:t>
        <a:bodyPr/>
        <a:lstStyle/>
        <a:p>
          <a:endParaRPr lang="en-GB"/>
        </a:p>
      </dgm:t>
    </dgm:pt>
    <dgm:pt modelId="{4CC3BF2F-D6E0-A24F-9491-F9FC12C6DC72}">
      <dgm:prSet custT="1"/>
      <dgm:spPr/>
      <dgm:t>
        <a:bodyPr/>
        <a:lstStyle/>
        <a:p>
          <a:pPr>
            <a:buFont typeface="Arial" panose="020B0604020202020204" pitchFamily="34" charset="0"/>
            <a:buChar char="•"/>
          </a:pPr>
          <a:r>
            <a:rPr lang="en-GB" sz="2100" b="0" i="0">
              <a:solidFill>
                <a:srgbClr val="000000"/>
              </a:solidFill>
              <a:effectLst/>
              <a:latin typeface="Avenir Next LT Pro" panose="020B0504020202020204" pitchFamily="34" charset="77"/>
            </a:rPr>
            <a:t>To investigate convergence and divergence of ALE discourses between the devolved administrations of the UK and Ireland with a specific focus on the role of evidence-based policy making through documentary analyses and in-depth interviews</a:t>
          </a:r>
          <a:endParaRPr lang="en-GB" sz="2100" b="0" i="0">
            <a:latin typeface="Avenir Next LT Pro" panose="020B0504020202020204" pitchFamily="34" charset="77"/>
          </a:endParaRPr>
        </a:p>
      </dgm:t>
    </dgm:pt>
    <dgm:pt modelId="{6DAAFD76-C3C4-8144-AA72-05C21D42BC17}" type="parTrans" cxnId="{CBEF59DB-2548-F84C-A920-07D42953E2C8}">
      <dgm:prSet/>
      <dgm:spPr/>
      <dgm:t>
        <a:bodyPr/>
        <a:lstStyle/>
        <a:p>
          <a:endParaRPr lang="en-GB"/>
        </a:p>
      </dgm:t>
    </dgm:pt>
    <dgm:pt modelId="{CF501E96-130D-C346-AD88-FC7E085FE422}" type="sibTrans" cxnId="{CBEF59DB-2548-F84C-A920-07D42953E2C8}">
      <dgm:prSet/>
      <dgm:spPr/>
      <dgm:t>
        <a:bodyPr/>
        <a:lstStyle/>
        <a:p>
          <a:endParaRPr lang="en-GB"/>
        </a:p>
      </dgm:t>
    </dgm:pt>
    <dgm:pt modelId="{2FD881FF-BF08-2542-AF99-632975ECBAB5}" type="pres">
      <dgm:prSet presAssocID="{5B837698-5B51-41F3-8E9D-B01CDF71FBD9}" presName="linear" presStyleCnt="0">
        <dgm:presLayoutVars>
          <dgm:dir/>
          <dgm:animLvl val="lvl"/>
          <dgm:resizeHandles val="exact"/>
        </dgm:presLayoutVars>
      </dgm:prSet>
      <dgm:spPr/>
    </dgm:pt>
    <dgm:pt modelId="{2FCAFC30-C313-1147-A94C-1C7A13A7E171}" type="pres">
      <dgm:prSet presAssocID="{B049721E-77AD-4835-9D33-9505B5EDDA29}" presName="parentLin" presStyleCnt="0"/>
      <dgm:spPr/>
    </dgm:pt>
    <dgm:pt modelId="{63EB06CF-3EDE-9948-AE19-85A61BCEC853}" type="pres">
      <dgm:prSet presAssocID="{B049721E-77AD-4835-9D33-9505B5EDDA29}" presName="parentLeftMargin" presStyleLbl="node1" presStyleIdx="0" presStyleCnt="3"/>
      <dgm:spPr/>
    </dgm:pt>
    <dgm:pt modelId="{76DC8B45-2B5E-A145-A9B9-BDB435F826A9}" type="pres">
      <dgm:prSet presAssocID="{B049721E-77AD-4835-9D33-9505B5EDDA29}" presName="parentText" presStyleLbl="node1" presStyleIdx="0" presStyleCnt="3" custScaleX="56987" custScaleY="37205">
        <dgm:presLayoutVars>
          <dgm:chMax val="0"/>
          <dgm:bulletEnabled val="1"/>
        </dgm:presLayoutVars>
      </dgm:prSet>
      <dgm:spPr/>
    </dgm:pt>
    <dgm:pt modelId="{4D59C3C1-6136-F942-B1F9-69781F7F06E2}" type="pres">
      <dgm:prSet presAssocID="{B049721E-77AD-4835-9D33-9505B5EDDA29}" presName="negativeSpace" presStyleCnt="0"/>
      <dgm:spPr/>
    </dgm:pt>
    <dgm:pt modelId="{DAEC48A6-3093-C94C-A3AB-66C147C9501E}" type="pres">
      <dgm:prSet presAssocID="{B049721E-77AD-4835-9D33-9505B5EDDA29}" presName="childText" presStyleLbl="conFgAcc1" presStyleIdx="0" presStyleCnt="3">
        <dgm:presLayoutVars>
          <dgm:bulletEnabled val="1"/>
        </dgm:presLayoutVars>
      </dgm:prSet>
      <dgm:spPr/>
    </dgm:pt>
    <dgm:pt modelId="{B0669994-3027-9A41-AA41-5DD7609E6E0E}" type="pres">
      <dgm:prSet presAssocID="{DA797E4A-396B-45D5-93B1-E37435801375}" presName="spaceBetweenRectangles" presStyleCnt="0"/>
      <dgm:spPr/>
    </dgm:pt>
    <dgm:pt modelId="{A7F0012A-D39B-7244-9460-5CC4CE0B15F8}" type="pres">
      <dgm:prSet presAssocID="{4633A335-5AF7-408B-A720-DB4C545CCD75}" presName="parentLin" presStyleCnt="0"/>
      <dgm:spPr/>
    </dgm:pt>
    <dgm:pt modelId="{52FCAB36-1BB0-B344-927D-9FE7439572E7}" type="pres">
      <dgm:prSet presAssocID="{4633A335-5AF7-408B-A720-DB4C545CCD75}" presName="parentLeftMargin" presStyleLbl="node1" presStyleIdx="0" presStyleCnt="3"/>
      <dgm:spPr/>
    </dgm:pt>
    <dgm:pt modelId="{FEAEFB81-7D1C-F144-A35F-69F949425C1B}" type="pres">
      <dgm:prSet presAssocID="{4633A335-5AF7-408B-A720-DB4C545CCD75}" presName="parentText" presStyleLbl="node1" presStyleIdx="1" presStyleCnt="3" custScaleX="56987" custScaleY="37826">
        <dgm:presLayoutVars>
          <dgm:chMax val="0"/>
          <dgm:bulletEnabled val="1"/>
        </dgm:presLayoutVars>
      </dgm:prSet>
      <dgm:spPr/>
    </dgm:pt>
    <dgm:pt modelId="{F5BF1487-BB31-7C40-9C53-D1531B2B53DD}" type="pres">
      <dgm:prSet presAssocID="{4633A335-5AF7-408B-A720-DB4C545CCD75}" presName="negativeSpace" presStyleCnt="0"/>
      <dgm:spPr/>
    </dgm:pt>
    <dgm:pt modelId="{1EA230E0-8F3D-3845-AE05-9CEE42A8BCB5}" type="pres">
      <dgm:prSet presAssocID="{4633A335-5AF7-408B-A720-DB4C545CCD75}" presName="childText" presStyleLbl="conFgAcc1" presStyleIdx="1" presStyleCnt="3">
        <dgm:presLayoutVars>
          <dgm:bulletEnabled val="1"/>
        </dgm:presLayoutVars>
      </dgm:prSet>
      <dgm:spPr/>
    </dgm:pt>
    <dgm:pt modelId="{B1A841F9-8E62-D543-9AD0-5FF0F9F5CBBE}" type="pres">
      <dgm:prSet presAssocID="{A79699FF-EEB6-4C3C-BB1F-D0046A493FB7}" presName="spaceBetweenRectangles" presStyleCnt="0"/>
      <dgm:spPr/>
    </dgm:pt>
    <dgm:pt modelId="{96736CA0-ED5E-754C-A3EF-8B7ED3639BC6}" type="pres">
      <dgm:prSet presAssocID="{8F5FA814-852E-A447-B506-F792A0B0CD7B}" presName="parentLin" presStyleCnt="0"/>
      <dgm:spPr/>
    </dgm:pt>
    <dgm:pt modelId="{47186C37-F835-9D46-8FD9-A36BFA18A612}" type="pres">
      <dgm:prSet presAssocID="{8F5FA814-852E-A447-B506-F792A0B0CD7B}" presName="parentLeftMargin" presStyleLbl="node1" presStyleIdx="1" presStyleCnt="3"/>
      <dgm:spPr/>
    </dgm:pt>
    <dgm:pt modelId="{D776597D-C533-934E-868D-ECBCD6D23AA4}" type="pres">
      <dgm:prSet presAssocID="{8F5FA814-852E-A447-B506-F792A0B0CD7B}" presName="parentText" presStyleLbl="node1" presStyleIdx="2" presStyleCnt="3" custScaleX="56987" custScaleY="34299">
        <dgm:presLayoutVars>
          <dgm:chMax val="0"/>
          <dgm:bulletEnabled val="1"/>
        </dgm:presLayoutVars>
      </dgm:prSet>
      <dgm:spPr/>
    </dgm:pt>
    <dgm:pt modelId="{3DD7F803-3D8F-254D-9C08-61F6FEE0D7F4}" type="pres">
      <dgm:prSet presAssocID="{8F5FA814-852E-A447-B506-F792A0B0CD7B}" presName="negativeSpace" presStyleCnt="0"/>
      <dgm:spPr/>
    </dgm:pt>
    <dgm:pt modelId="{32C06138-1DF6-E845-85AB-2B848450D432}" type="pres">
      <dgm:prSet presAssocID="{8F5FA814-852E-A447-B506-F792A0B0CD7B}" presName="childText" presStyleLbl="conFgAcc1" presStyleIdx="2" presStyleCnt="3">
        <dgm:presLayoutVars>
          <dgm:bulletEnabled val="1"/>
        </dgm:presLayoutVars>
      </dgm:prSet>
      <dgm:spPr/>
    </dgm:pt>
  </dgm:ptLst>
  <dgm:cxnLst>
    <dgm:cxn modelId="{D3C7EE15-086B-534F-B212-1D88680AF562}" type="presOf" srcId="{1CA7AB3B-4B9E-4141-A373-48EE29C96F84}" destId="{DAEC48A6-3093-C94C-A3AB-66C147C9501E}" srcOrd="0" destOrd="0" presId="urn:microsoft.com/office/officeart/2005/8/layout/list1"/>
    <dgm:cxn modelId="{23978E1E-3189-9448-A3AE-F2BCD3369117}" type="presOf" srcId="{8F5FA814-852E-A447-B506-F792A0B0CD7B}" destId="{D776597D-C533-934E-868D-ECBCD6D23AA4}" srcOrd="1" destOrd="0" presId="urn:microsoft.com/office/officeart/2005/8/layout/list1"/>
    <dgm:cxn modelId="{B005A825-5A43-B14D-9256-52FE00081A6E}" type="presOf" srcId="{B049721E-77AD-4835-9D33-9505B5EDDA29}" destId="{76DC8B45-2B5E-A145-A9B9-BDB435F826A9}" srcOrd="1" destOrd="0" presId="urn:microsoft.com/office/officeart/2005/8/layout/list1"/>
    <dgm:cxn modelId="{2F893E2B-8B0A-2A49-BBB2-39EEDC2CB90B}" type="presOf" srcId="{B049721E-77AD-4835-9D33-9505B5EDDA29}" destId="{63EB06CF-3EDE-9948-AE19-85A61BCEC853}" srcOrd="0" destOrd="0" presId="urn:microsoft.com/office/officeart/2005/8/layout/list1"/>
    <dgm:cxn modelId="{26D49944-1794-0948-981B-13AC714CC2FD}" type="presOf" srcId="{4CC3BF2F-D6E0-A24F-9491-F9FC12C6DC72}" destId="{32C06138-1DF6-E845-85AB-2B848450D432}" srcOrd="0" destOrd="0" presId="urn:microsoft.com/office/officeart/2005/8/layout/list1"/>
    <dgm:cxn modelId="{BC317A6A-828A-E948-B176-A4ECA3D1A68D}" srcId="{5B837698-5B51-41F3-8E9D-B01CDF71FBD9}" destId="{8F5FA814-852E-A447-B506-F792A0B0CD7B}" srcOrd="2" destOrd="0" parTransId="{3559A621-AD30-E74A-8A3A-95B460A85CF1}" sibTransId="{9D69441F-CDBF-F142-89F3-D1826F7D7827}"/>
    <dgm:cxn modelId="{CA6D8A4A-8D68-4FF5-A800-C6A33C330A84}" srcId="{4633A335-5AF7-408B-A720-DB4C545CCD75}" destId="{42C6CF54-DCF8-4586-B4C6-01CE8ECD1706}" srcOrd="0" destOrd="0" parTransId="{63B7366E-4A1B-4AC4-A7A6-668DC42F5138}" sibTransId="{F75865C6-2EB4-482D-89EC-C97A127792CC}"/>
    <dgm:cxn modelId="{F2A26955-D051-BC44-8E30-0486CB30D3F0}" type="presOf" srcId="{4633A335-5AF7-408B-A720-DB4C545CCD75}" destId="{FEAEFB81-7D1C-F144-A35F-69F949425C1B}" srcOrd="1" destOrd="0" presId="urn:microsoft.com/office/officeart/2005/8/layout/list1"/>
    <dgm:cxn modelId="{D16C2588-D5C8-9740-90BA-1557A96326F3}" type="presOf" srcId="{5B837698-5B51-41F3-8E9D-B01CDF71FBD9}" destId="{2FD881FF-BF08-2542-AF99-632975ECBAB5}" srcOrd="0" destOrd="0" presId="urn:microsoft.com/office/officeart/2005/8/layout/list1"/>
    <dgm:cxn modelId="{E23FC997-9630-3240-B359-BC2873AA01A9}" type="presOf" srcId="{4633A335-5AF7-408B-A720-DB4C545CCD75}" destId="{52FCAB36-1BB0-B344-927D-9FE7439572E7}" srcOrd="0" destOrd="0" presId="urn:microsoft.com/office/officeart/2005/8/layout/list1"/>
    <dgm:cxn modelId="{1C4915AC-1AF5-5046-9328-3357D8DC5903}" srcId="{B049721E-77AD-4835-9D33-9505B5EDDA29}" destId="{1CA7AB3B-4B9E-4141-A373-48EE29C96F84}" srcOrd="0" destOrd="0" parTransId="{3F3AA11E-55BF-EE41-8491-0D2DC32F2FB8}" sibTransId="{CB5D74A3-8B23-C547-BB90-7C2826377EEC}"/>
    <dgm:cxn modelId="{7D3C58B7-F4D4-DC4C-9449-47EB57DC2FAF}" type="presOf" srcId="{42C6CF54-DCF8-4586-B4C6-01CE8ECD1706}" destId="{1EA230E0-8F3D-3845-AE05-9CEE42A8BCB5}" srcOrd="0" destOrd="0" presId="urn:microsoft.com/office/officeart/2005/8/layout/list1"/>
    <dgm:cxn modelId="{CAE69BBB-ECC3-AB48-B2F9-4F9A71DC5B0A}" type="presOf" srcId="{8F5FA814-852E-A447-B506-F792A0B0CD7B}" destId="{47186C37-F835-9D46-8FD9-A36BFA18A612}" srcOrd="0" destOrd="0" presId="urn:microsoft.com/office/officeart/2005/8/layout/list1"/>
    <dgm:cxn modelId="{0E6263D9-B43C-446D-BE17-7840256072FE}" srcId="{5B837698-5B51-41F3-8E9D-B01CDF71FBD9}" destId="{4633A335-5AF7-408B-A720-DB4C545CCD75}" srcOrd="1" destOrd="0" parTransId="{F77B76BA-3C94-406C-8EBB-DBD875DB768E}" sibTransId="{A79699FF-EEB6-4C3C-BB1F-D0046A493FB7}"/>
    <dgm:cxn modelId="{CBEF59DB-2548-F84C-A920-07D42953E2C8}" srcId="{8F5FA814-852E-A447-B506-F792A0B0CD7B}" destId="{4CC3BF2F-D6E0-A24F-9491-F9FC12C6DC72}" srcOrd="0" destOrd="0" parTransId="{6DAAFD76-C3C4-8144-AA72-05C21D42BC17}" sibTransId="{CF501E96-130D-C346-AD88-FC7E085FE422}"/>
    <dgm:cxn modelId="{D1F700ED-994A-4DD9-BCFB-A687FF62A872}" srcId="{5B837698-5B51-41F3-8E9D-B01CDF71FBD9}" destId="{B049721E-77AD-4835-9D33-9505B5EDDA29}" srcOrd="0" destOrd="0" parTransId="{45C8A0A4-4368-40C4-BB3E-7668C6C610D6}" sibTransId="{DA797E4A-396B-45D5-93B1-E37435801375}"/>
    <dgm:cxn modelId="{485EEFAE-9E29-7C46-BB00-F9A68316602C}" type="presParOf" srcId="{2FD881FF-BF08-2542-AF99-632975ECBAB5}" destId="{2FCAFC30-C313-1147-A94C-1C7A13A7E171}" srcOrd="0" destOrd="0" presId="urn:microsoft.com/office/officeart/2005/8/layout/list1"/>
    <dgm:cxn modelId="{288D883D-EB2F-4D42-8A84-AF766FD9AB74}" type="presParOf" srcId="{2FCAFC30-C313-1147-A94C-1C7A13A7E171}" destId="{63EB06CF-3EDE-9948-AE19-85A61BCEC853}" srcOrd="0" destOrd="0" presId="urn:microsoft.com/office/officeart/2005/8/layout/list1"/>
    <dgm:cxn modelId="{A30FC758-C65D-8B4D-B43A-7863D70084D1}" type="presParOf" srcId="{2FCAFC30-C313-1147-A94C-1C7A13A7E171}" destId="{76DC8B45-2B5E-A145-A9B9-BDB435F826A9}" srcOrd="1" destOrd="0" presId="urn:microsoft.com/office/officeart/2005/8/layout/list1"/>
    <dgm:cxn modelId="{87D6256F-FC00-5B44-955F-41D8BF1E4EBD}" type="presParOf" srcId="{2FD881FF-BF08-2542-AF99-632975ECBAB5}" destId="{4D59C3C1-6136-F942-B1F9-69781F7F06E2}" srcOrd="1" destOrd="0" presId="urn:microsoft.com/office/officeart/2005/8/layout/list1"/>
    <dgm:cxn modelId="{5AEA030F-437E-4440-B28F-E8B575404F3E}" type="presParOf" srcId="{2FD881FF-BF08-2542-AF99-632975ECBAB5}" destId="{DAEC48A6-3093-C94C-A3AB-66C147C9501E}" srcOrd="2" destOrd="0" presId="urn:microsoft.com/office/officeart/2005/8/layout/list1"/>
    <dgm:cxn modelId="{E8F67E89-2518-3549-ACA8-ED6994879ACC}" type="presParOf" srcId="{2FD881FF-BF08-2542-AF99-632975ECBAB5}" destId="{B0669994-3027-9A41-AA41-5DD7609E6E0E}" srcOrd="3" destOrd="0" presId="urn:microsoft.com/office/officeart/2005/8/layout/list1"/>
    <dgm:cxn modelId="{7D3CAC9D-B80C-3245-9AC1-A2B91FCDE4AF}" type="presParOf" srcId="{2FD881FF-BF08-2542-AF99-632975ECBAB5}" destId="{A7F0012A-D39B-7244-9460-5CC4CE0B15F8}" srcOrd="4" destOrd="0" presId="urn:microsoft.com/office/officeart/2005/8/layout/list1"/>
    <dgm:cxn modelId="{3350B72C-BA4F-834B-9369-385D9D81D545}" type="presParOf" srcId="{A7F0012A-D39B-7244-9460-5CC4CE0B15F8}" destId="{52FCAB36-1BB0-B344-927D-9FE7439572E7}" srcOrd="0" destOrd="0" presId="urn:microsoft.com/office/officeart/2005/8/layout/list1"/>
    <dgm:cxn modelId="{9BA07316-230C-7247-8764-5E2E77F5F83D}" type="presParOf" srcId="{A7F0012A-D39B-7244-9460-5CC4CE0B15F8}" destId="{FEAEFB81-7D1C-F144-A35F-69F949425C1B}" srcOrd="1" destOrd="0" presId="urn:microsoft.com/office/officeart/2005/8/layout/list1"/>
    <dgm:cxn modelId="{E07FDF53-E592-D047-AF2E-E2CCF441F2F8}" type="presParOf" srcId="{2FD881FF-BF08-2542-AF99-632975ECBAB5}" destId="{F5BF1487-BB31-7C40-9C53-D1531B2B53DD}" srcOrd="5" destOrd="0" presId="urn:microsoft.com/office/officeart/2005/8/layout/list1"/>
    <dgm:cxn modelId="{57ED3682-26A2-2D41-8647-3595365F0961}" type="presParOf" srcId="{2FD881FF-BF08-2542-AF99-632975ECBAB5}" destId="{1EA230E0-8F3D-3845-AE05-9CEE42A8BCB5}" srcOrd="6" destOrd="0" presId="urn:microsoft.com/office/officeart/2005/8/layout/list1"/>
    <dgm:cxn modelId="{2FADD050-0369-004F-B15E-E6AB1272A68A}" type="presParOf" srcId="{2FD881FF-BF08-2542-AF99-632975ECBAB5}" destId="{B1A841F9-8E62-D543-9AD0-5FF0F9F5CBBE}" srcOrd="7" destOrd="0" presId="urn:microsoft.com/office/officeart/2005/8/layout/list1"/>
    <dgm:cxn modelId="{913876C9-4CAE-2A42-A0E6-C0F52757374F}" type="presParOf" srcId="{2FD881FF-BF08-2542-AF99-632975ECBAB5}" destId="{96736CA0-ED5E-754C-A3EF-8B7ED3639BC6}" srcOrd="8" destOrd="0" presId="urn:microsoft.com/office/officeart/2005/8/layout/list1"/>
    <dgm:cxn modelId="{652172FF-085B-0148-A663-9FF62D0CE460}" type="presParOf" srcId="{96736CA0-ED5E-754C-A3EF-8B7ED3639BC6}" destId="{47186C37-F835-9D46-8FD9-A36BFA18A612}" srcOrd="0" destOrd="0" presId="urn:microsoft.com/office/officeart/2005/8/layout/list1"/>
    <dgm:cxn modelId="{2203E28A-ECD9-C14E-8DE1-DC10669CE9FA}" type="presParOf" srcId="{96736CA0-ED5E-754C-A3EF-8B7ED3639BC6}" destId="{D776597D-C533-934E-868D-ECBCD6D23AA4}" srcOrd="1" destOrd="0" presId="urn:microsoft.com/office/officeart/2005/8/layout/list1"/>
    <dgm:cxn modelId="{A76DC037-A14E-C843-BC0F-84F92CF0B6CB}" type="presParOf" srcId="{2FD881FF-BF08-2542-AF99-632975ECBAB5}" destId="{3DD7F803-3D8F-254D-9C08-61F6FEE0D7F4}" srcOrd="9" destOrd="0" presId="urn:microsoft.com/office/officeart/2005/8/layout/list1"/>
    <dgm:cxn modelId="{55058677-CE84-394F-A1D6-5DC558D6CD6A}" type="presParOf" srcId="{2FD881FF-BF08-2542-AF99-632975ECBAB5}" destId="{32C06138-1DF6-E845-85AB-2B848450D43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86B9BD">
            <a:alpha val="50968"/>
          </a:srgbClr>
        </a:solidFill>
      </dgm:spPr>
      <dgm:t>
        <a:bodyPr/>
        <a:lstStyle/>
        <a:p>
          <a:pPr algn="ctr"/>
          <a:r>
            <a:rPr lang="en-US" sz="2400" b="1" i="0" dirty="0">
              <a:solidFill>
                <a:schemeClr val="tx1"/>
              </a:solidFill>
              <a:latin typeface="Avenir Next LT Pro" panose="020B0504020202020204" pitchFamily="34" charset="77"/>
              <a:cs typeface="Arial" panose="020B0604020202020204" pitchFamily="34" charset="0"/>
            </a:rPr>
            <a:t>Socio-demographic determinants of participation were generally in line with existing literature</a:t>
          </a: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LinFactY="-68909" custLinFactNeighborY="-100000">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7BE56BCB-EE0B-8442-ADD1-36A9ED46342A}"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70C1965-CB99-9F4F-AAE5-1A37A3299106}"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837698-5B51-41F3-8E9D-B01CDF71FBD9}" type="doc">
      <dgm:prSet loTypeId="urn:microsoft.com/office/officeart/2005/8/layout/list1" loCatId="list" qsTypeId="urn:microsoft.com/office/officeart/2005/8/quickstyle/simple3" qsCatId="simple" csTypeId="urn:microsoft.com/office/officeart/2005/8/colors/accent2_3" csCatId="accent2" phldr="1"/>
      <dgm:spPr/>
      <dgm:t>
        <a:bodyPr/>
        <a:lstStyle/>
        <a:p>
          <a:endParaRPr lang="en-US"/>
        </a:p>
      </dgm:t>
    </dgm:pt>
    <dgm:pt modelId="{B049721E-77AD-4835-9D33-9505B5EDDA29}">
      <dgm:prSet custT="1"/>
      <dgm:spPr/>
      <dgm:t>
        <a:bodyPr/>
        <a:lstStyle/>
        <a:p>
          <a:r>
            <a:rPr lang="en-US" sz="2100" b="0" dirty="0">
              <a:latin typeface="Avenir Next LT Pro" panose="020B0504020202020204" pitchFamily="34" charset="77"/>
              <a:cs typeface="Arial" panose="020B0604020202020204" pitchFamily="34" charset="0"/>
            </a:rPr>
            <a:t>Findings from</a:t>
          </a:r>
          <a:br>
            <a:rPr lang="en-US" sz="2100" b="0" dirty="0">
              <a:latin typeface="Avenir Next LT Pro" panose="020B0504020202020204" pitchFamily="34" charset="77"/>
              <a:cs typeface="Arial" panose="020B0604020202020204" pitchFamily="34" charset="0"/>
            </a:rPr>
          </a:br>
          <a:r>
            <a:rPr lang="en-US" sz="2100" b="1" dirty="0">
              <a:latin typeface="Avenir Next LT Pro" panose="020B0504020202020204" pitchFamily="34" charset="77"/>
              <a:cs typeface="Arial" panose="020B0604020202020204" pitchFamily="34" charset="0"/>
            </a:rPr>
            <a:t>INTERNATIONAL ORGANISATIONS</a:t>
          </a:r>
        </a:p>
      </dgm:t>
    </dgm:pt>
    <dgm:pt modelId="{DA797E4A-396B-45D5-93B1-E37435801375}" type="sibTrans" cxnId="{D1F700ED-994A-4DD9-BCFB-A687FF62A872}">
      <dgm:prSet/>
      <dgm:spPr/>
      <dgm:t>
        <a:bodyPr/>
        <a:lstStyle/>
        <a:p>
          <a:endParaRPr lang="en-US">
            <a:latin typeface="Avenir Book" panose="02000503020000020003" pitchFamily="2" charset="0"/>
            <a:cs typeface="Arial" panose="020B0604020202020204" pitchFamily="34" charset="0"/>
          </a:endParaRPr>
        </a:p>
      </dgm:t>
    </dgm:pt>
    <dgm:pt modelId="{45C8A0A4-4368-40C4-BB3E-7668C6C610D6}" type="parTrans" cxnId="{D1F700ED-994A-4DD9-BCFB-A687FF62A872}">
      <dgm:prSet/>
      <dgm:spPr/>
      <dgm:t>
        <a:bodyPr/>
        <a:lstStyle/>
        <a:p>
          <a:endParaRPr lang="en-US">
            <a:latin typeface="Avenir Book" panose="02000503020000020003" pitchFamily="2" charset="0"/>
            <a:cs typeface="Arial" panose="020B0604020202020204" pitchFamily="34" charset="0"/>
          </a:endParaRPr>
        </a:p>
      </dgm:t>
    </dgm:pt>
    <dgm:pt modelId="{1CA7AB3B-4B9E-4141-A373-48EE29C96F84}">
      <dgm:prSet custT="1"/>
      <dgm:spPr/>
      <dgm:t>
        <a:bodyPr/>
        <a:lstStyle/>
        <a:p>
          <a:pPr algn="l">
            <a:buFont typeface="Arial" panose="020B0604020202020204" pitchFamily="34" charset="0"/>
            <a:buChar char="•"/>
          </a:pPr>
          <a:r>
            <a:rPr lang="en-GB" sz="2100" b="0" i="0" dirty="0">
              <a:solidFill>
                <a:srgbClr val="000000"/>
              </a:solidFill>
              <a:effectLst/>
              <a:latin typeface="Avenir Next LT Pro" panose="020B0504020202020204" pitchFamily="34" charset="77"/>
            </a:rPr>
            <a:t>Dr Zyra Evangelista</a:t>
          </a:r>
          <a:endParaRPr lang="en-US" sz="2100" b="0" i="0" dirty="0">
            <a:latin typeface="Avenir Next LT Pro" panose="020B0504020202020204" pitchFamily="34" charset="77"/>
            <a:cs typeface="Arial" panose="020B0604020202020204" pitchFamily="34" charset="0"/>
          </a:endParaRPr>
        </a:p>
      </dgm:t>
    </dgm:pt>
    <dgm:pt modelId="{CB5D74A3-8B23-C547-BB90-7C2826377EEC}" type="sibTrans" cxnId="{1C4915AC-1AF5-5046-9328-3357D8DC5903}">
      <dgm:prSet/>
      <dgm:spPr/>
      <dgm:t>
        <a:bodyPr/>
        <a:lstStyle/>
        <a:p>
          <a:endParaRPr lang="en-GB">
            <a:latin typeface="Avenir Book" panose="02000503020000020003" pitchFamily="2" charset="0"/>
          </a:endParaRPr>
        </a:p>
      </dgm:t>
    </dgm:pt>
    <dgm:pt modelId="{3F3AA11E-55BF-EE41-8491-0D2DC32F2FB8}" type="parTrans" cxnId="{1C4915AC-1AF5-5046-9328-3357D8DC5903}">
      <dgm:prSet/>
      <dgm:spPr/>
      <dgm:t>
        <a:bodyPr/>
        <a:lstStyle/>
        <a:p>
          <a:endParaRPr lang="en-GB">
            <a:latin typeface="Avenir Book" panose="02000503020000020003" pitchFamily="2" charset="0"/>
          </a:endParaRPr>
        </a:p>
      </dgm:t>
    </dgm:pt>
    <dgm:pt modelId="{4633A335-5AF7-408B-A720-DB4C545CCD75}">
      <dgm:prSet custT="1"/>
      <dgm:spPr/>
      <dgm:t>
        <a:bodyPr/>
        <a:lstStyle/>
        <a:p>
          <a:r>
            <a:rPr lang="en-US" sz="2100" b="0" dirty="0">
              <a:latin typeface="Avenir Next LT Pro" panose="020B0504020202020204" pitchFamily="34" charset="77"/>
              <a:cs typeface="Arial" panose="020B0604020202020204" pitchFamily="34" charset="0"/>
            </a:rPr>
            <a:t>Findings from </a:t>
          </a:r>
          <a:r>
            <a:rPr lang="en-US" sz="2100" b="1" dirty="0">
              <a:latin typeface="Avenir Next LT Pro" panose="020B0504020202020204" pitchFamily="34" charset="77"/>
              <a:cs typeface="Arial" panose="020B0604020202020204" pitchFamily="34" charset="0"/>
            </a:rPr>
            <a:t>POLICYMAKERS</a:t>
          </a:r>
        </a:p>
      </dgm:t>
    </dgm:pt>
    <dgm:pt modelId="{A79699FF-EEB6-4C3C-BB1F-D0046A493FB7}" type="sibTrans" cxnId="{0E6263D9-B43C-446D-BE17-7840256072FE}">
      <dgm:prSet/>
      <dgm:spPr/>
      <dgm:t>
        <a:bodyPr/>
        <a:lstStyle/>
        <a:p>
          <a:endParaRPr lang="en-US">
            <a:latin typeface="Avenir Book" panose="02000503020000020003" pitchFamily="2" charset="0"/>
            <a:cs typeface="Arial" panose="020B0604020202020204" pitchFamily="34" charset="0"/>
          </a:endParaRPr>
        </a:p>
      </dgm:t>
    </dgm:pt>
    <dgm:pt modelId="{F77B76BA-3C94-406C-8EBB-DBD875DB768E}" type="parTrans" cxnId="{0E6263D9-B43C-446D-BE17-7840256072FE}">
      <dgm:prSet/>
      <dgm:spPr/>
      <dgm:t>
        <a:bodyPr/>
        <a:lstStyle/>
        <a:p>
          <a:endParaRPr lang="en-US">
            <a:latin typeface="Avenir Book" panose="02000503020000020003" pitchFamily="2" charset="0"/>
            <a:cs typeface="Arial" panose="020B0604020202020204" pitchFamily="34" charset="0"/>
          </a:endParaRPr>
        </a:p>
      </dgm:t>
    </dgm:pt>
    <dgm:pt modelId="{42C6CF54-DCF8-4586-B4C6-01CE8ECD1706}">
      <dgm:prSet custT="1"/>
      <dgm:spPr/>
      <dgm:t>
        <a:bodyPr/>
        <a:lstStyle/>
        <a:p>
          <a:pPr algn="l">
            <a:buFont typeface="Arial" panose="020B0604020202020204" pitchFamily="34" charset="0"/>
            <a:buChar char="•"/>
          </a:pPr>
          <a:r>
            <a:rPr lang="en-US" sz="2100" b="0" i="0" dirty="0">
              <a:latin typeface="Avenir Next LT Pro" panose="020B0504020202020204" pitchFamily="34" charset="77"/>
              <a:cs typeface="Arial" panose="020B0604020202020204" pitchFamily="34" charset="0"/>
            </a:rPr>
            <a:t>Dr Betul Babayigit</a:t>
          </a:r>
        </a:p>
      </dgm:t>
    </dgm:pt>
    <dgm:pt modelId="{F75865C6-2EB4-482D-89EC-C97A127792CC}" type="sibTrans" cxnId="{CA6D8A4A-8D68-4FF5-A800-C6A33C330A84}">
      <dgm:prSet/>
      <dgm:spPr/>
      <dgm:t>
        <a:bodyPr/>
        <a:lstStyle/>
        <a:p>
          <a:endParaRPr lang="en-US">
            <a:latin typeface="Avenir Book" panose="02000503020000020003" pitchFamily="2" charset="0"/>
            <a:cs typeface="Arial" panose="020B0604020202020204" pitchFamily="34" charset="0"/>
          </a:endParaRPr>
        </a:p>
      </dgm:t>
    </dgm:pt>
    <dgm:pt modelId="{63B7366E-4A1B-4AC4-A7A6-668DC42F5138}" type="parTrans" cxnId="{CA6D8A4A-8D68-4FF5-A800-C6A33C330A84}">
      <dgm:prSet/>
      <dgm:spPr/>
      <dgm:t>
        <a:bodyPr/>
        <a:lstStyle/>
        <a:p>
          <a:endParaRPr lang="en-US">
            <a:latin typeface="Avenir Book" panose="02000503020000020003" pitchFamily="2" charset="0"/>
            <a:cs typeface="Arial" panose="020B0604020202020204" pitchFamily="34" charset="0"/>
          </a:endParaRPr>
        </a:p>
      </dgm:t>
    </dgm:pt>
    <dgm:pt modelId="{8F5FA814-852E-A447-B506-F792A0B0CD7B}">
      <dgm:prSet custT="1"/>
      <dgm:spPr/>
      <dgm:t>
        <a:bodyPr/>
        <a:lstStyle/>
        <a:p>
          <a:r>
            <a:rPr lang="en-GB" sz="2100" dirty="0">
              <a:latin typeface="Avenir Next LT Pro" panose="020B0504020202020204" pitchFamily="34" charset="77"/>
            </a:rPr>
            <a:t>Findings from </a:t>
          </a:r>
          <a:r>
            <a:rPr lang="en-GB" sz="2100" b="1" dirty="0">
              <a:latin typeface="Avenir Next LT Pro" panose="020B0504020202020204" pitchFamily="34" charset="77"/>
            </a:rPr>
            <a:t>STAKEHOLDERS</a:t>
          </a:r>
        </a:p>
      </dgm:t>
    </dgm:pt>
    <dgm:pt modelId="{3559A621-AD30-E74A-8A3A-95B460A85CF1}" type="parTrans" cxnId="{BC317A6A-828A-E948-B176-A4ECA3D1A68D}">
      <dgm:prSet/>
      <dgm:spPr/>
      <dgm:t>
        <a:bodyPr/>
        <a:lstStyle/>
        <a:p>
          <a:endParaRPr lang="en-GB"/>
        </a:p>
      </dgm:t>
    </dgm:pt>
    <dgm:pt modelId="{9D69441F-CDBF-F142-89F3-D1826F7D7827}" type="sibTrans" cxnId="{BC317A6A-828A-E948-B176-A4ECA3D1A68D}">
      <dgm:prSet/>
      <dgm:spPr/>
      <dgm:t>
        <a:bodyPr/>
        <a:lstStyle/>
        <a:p>
          <a:endParaRPr lang="en-GB"/>
        </a:p>
      </dgm:t>
    </dgm:pt>
    <dgm:pt modelId="{4CC3BF2F-D6E0-A24F-9491-F9FC12C6DC72}">
      <dgm:prSet custT="1"/>
      <dgm:spPr/>
      <dgm:t>
        <a:bodyPr/>
        <a:lstStyle/>
        <a:p>
          <a:pPr>
            <a:buFont typeface="Arial" panose="020B0604020202020204" pitchFamily="34" charset="0"/>
            <a:buChar char="•"/>
          </a:pPr>
          <a:r>
            <a:rPr lang="en-GB" sz="2100" b="0" i="0" dirty="0">
              <a:latin typeface="Avenir Next LT Pro" panose="020B0504020202020204" pitchFamily="34" charset="77"/>
            </a:rPr>
            <a:t>Professor Ellen Boeren</a:t>
          </a:r>
        </a:p>
      </dgm:t>
    </dgm:pt>
    <dgm:pt modelId="{6DAAFD76-C3C4-8144-AA72-05C21D42BC17}" type="parTrans" cxnId="{CBEF59DB-2548-F84C-A920-07D42953E2C8}">
      <dgm:prSet/>
      <dgm:spPr/>
      <dgm:t>
        <a:bodyPr/>
        <a:lstStyle/>
        <a:p>
          <a:endParaRPr lang="en-GB"/>
        </a:p>
      </dgm:t>
    </dgm:pt>
    <dgm:pt modelId="{CF501E96-130D-C346-AD88-FC7E085FE422}" type="sibTrans" cxnId="{CBEF59DB-2548-F84C-A920-07D42953E2C8}">
      <dgm:prSet/>
      <dgm:spPr/>
      <dgm:t>
        <a:bodyPr/>
        <a:lstStyle/>
        <a:p>
          <a:endParaRPr lang="en-GB"/>
        </a:p>
      </dgm:t>
    </dgm:pt>
    <dgm:pt modelId="{2FD881FF-BF08-2542-AF99-632975ECBAB5}" type="pres">
      <dgm:prSet presAssocID="{5B837698-5B51-41F3-8E9D-B01CDF71FBD9}" presName="linear" presStyleCnt="0">
        <dgm:presLayoutVars>
          <dgm:dir/>
          <dgm:animLvl val="lvl"/>
          <dgm:resizeHandles val="exact"/>
        </dgm:presLayoutVars>
      </dgm:prSet>
      <dgm:spPr/>
    </dgm:pt>
    <dgm:pt modelId="{2FCAFC30-C313-1147-A94C-1C7A13A7E171}" type="pres">
      <dgm:prSet presAssocID="{B049721E-77AD-4835-9D33-9505B5EDDA29}" presName="parentLin" presStyleCnt="0"/>
      <dgm:spPr/>
    </dgm:pt>
    <dgm:pt modelId="{63EB06CF-3EDE-9948-AE19-85A61BCEC853}" type="pres">
      <dgm:prSet presAssocID="{B049721E-77AD-4835-9D33-9505B5EDDA29}" presName="parentLeftMargin" presStyleLbl="node1" presStyleIdx="0" presStyleCnt="3"/>
      <dgm:spPr/>
    </dgm:pt>
    <dgm:pt modelId="{76DC8B45-2B5E-A145-A9B9-BDB435F826A9}" type="pres">
      <dgm:prSet presAssocID="{B049721E-77AD-4835-9D33-9505B5EDDA29}" presName="parentText" presStyleLbl="node1" presStyleIdx="0" presStyleCnt="3" custScaleX="70028" custScaleY="57419">
        <dgm:presLayoutVars>
          <dgm:chMax val="0"/>
          <dgm:bulletEnabled val="1"/>
        </dgm:presLayoutVars>
      </dgm:prSet>
      <dgm:spPr/>
    </dgm:pt>
    <dgm:pt modelId="{4D59C3C1-6136-F942-B1F9-69781F7F06E2}" type="pres">
      <dgm:prSet presAssocID="{B049721E-77AD-4835-9D33-9505B5EDDA29}" presName="negativeSpace" presStyleCnt="0"/>
      <dgm:spPr/>
    </dgm:pt>
    <dgm:pt modelId="{DAEC48A6-3093-C94C-A3AB-66C147C9501E}" type="pres">
      <dgm:prSet presAssocID="{B049721E-77AD-4835-9D33-9505B5EDDA29}" presName="childText" presStyleLbl="conFgAcc1" presStyleIdx="0" presStyleCnt="3">
        <dgm:presLayoutVars>
          <dgm:bulletEnabled val="1"/>
        </dgm:presLayoutVars>
      </dgm:prSet>
      <dgm:spPr/>
    </dgm:pt>
    <dgm:pt modelId="{B0669994-3027-9A41-AA41-5DD7609E6E0E}" type="pres">
      <dgm:prSet presAssocID="{DA797E4A-396B-45D5-93B1-E37435801375}" presName="spaceBetweenRectangles" presStyleCnt="0"/>
      <dgm:spPr/>
    </dgm:pt>
    <dgm:pt modelId="{A7F0012A-D39B-7244-9460-5CC4CE0B15F8}" type="pres">
      <dgm:prSet presAssocID="{4633A335-5AF7-408B-A720-DB4C545CCD75}" presName="parentLin" presStyleCnt="0"/>
      <dgm:spPr/>
    </dgm:pt>
    <dgm:pt modelId="{52FCAB36-1BB0-B344-927D-9FE7439572E7}" type="pres">
      <dgm:prSet presAssocID="{4633A335-5AF7-408B-A720-DB4C545CCD75}" presName="parentLeftMargin" presStyleLbl="node1" presStyleIdx="0" presStyleCnt="3"/>
      <dgm:spPr/>
    </dgm:pt>
    <dgm:pt modelId="{FEAEFB81-7D1C-F144-A35F-69F949425C1B}" type="pres">
      <dgm:prSet presAssocID="{4633A335-5AF7-408B-A720-DB4C545CCD75}" presName="parentText" presStyleLbl="node1" presStyleIdx="1" presStyleCnt="3" custScaleX="70028" custScaleY="58377">
        <dgm:presLayoutVars>
          <dgm:chMax val="0"/>
          <dgm:bulletEnabled val="1"/>
        </dgm:presLayoutVars>
      </dgm:prSet>
      <dgm:spPr/>
    </dgm:pt>
    <dgm:pt modelId="{F5BF1487-BB31-7C40-9C53-D1531B2B53DD}" type="pres">
      <dgm:prSet presAssocID="{4633A335-5AF7-408B-A720-DB4C545CCD75}" presName="negativeSpace" presStyleCnt="0"/>
      <dgm:spPr/>
    </dgm:pt>
    <dgm:pt modelId="{1EA230E0-8F3D-3845-AE05-9CEE42A8BCB5}" type="pres">
      <dgm:prSet presAssocID="{4633A335-5AF7-408B-A720-DB4C545CCD75}" presName="childText" presStyleLbl="conFgAcc1" presStyleIdx="1" presStyleCnt="3">
        <dgm:presLayoutVars>
          <dgm:bulletEnabled val="1"/>
        </dgm:presLayoutVars>
      </dgm:prSet>
      <dgm:spPr/>
    </dgm:pt>
    <dgm:pt modelId="{B1A841F9-8E62-D543-9AD0-5FF0F9F5CBBE}" type="pres">
      <dgm:prSet presAssocID="{A79699FF-EEB6-4C3C-BB1F-D0046A493FB7}" presName="spaceBetweenRectangles" presStyleCnt="0"/>
      <dgm:spPr/>
    </dgm:pt>
    <dgm:pt modelId="{96736CA0-ED5E-754C-A3EF-8B7ED3639BC6}" type="pres">
      <dgm:prSet presAssocID="{8F5FA814-852E-A447-B506-F792A0B0CD7B}" presName="parentLin" presStyleCnt="0"/>
      <dgm:spPr/>
    </dgm:pt>
    <dgm:pt modelId="{47186C37-F835-9D46-8FD9-A36BFA18A612}" type="pres">
      <dgm:prSet presAssocID="{8F5FA814-852E-A447-B506-F792A0B0CD7B}" presName="parentLeftMargin" presStyleLbl="node1" presStyleIdx="1" presStyleCnt="3"/>
      <dgm:spPr/>
    </dgm:pt>
    <dgm:pt modelId="{D776597D-C533-934E-868D-ECBCD6D23AA4}" type="pres">
      <dgm:prSet presAssocID="{8F5FA814-852E-A447-B506-F792A0B0CD7B}" presName="parentText" presStyleLbl="node1" presStyleIdx="2" presStyleCnt="3" custScaleX="70028" custScaleY="52934">
        <dgm:presLayoutVars>
          <dgm:chMax val="0"/>
          <dgm:bulletEnabled val="1"/>
        </dgm:presLayoutVars>
      </dgm:prSet>
      <dgm:spPr/>
    </dgm:pt>
    <dgm:pt modelId="{3DD7F803-3D8F-254D-9C08-61F6FEE0D7F4}" type="pres">
      <dgm:prSet presAssocID="{8F5FA814-852E-A447-B506-F792A0B0CD7B}" presName="negativeSpace" presStyleCnt="0"/>
      <dgm:spPr/>
    </dgm:pt>
    <dgm:pt modelId="{32C06138-1DF6-E845-85AB-2B848450D432}" type="pres">
      <dgm:prSet presAssocID="{8F5FA814-852E-A447-B506-F792A0B0CD7B}" presName="childText" presStyleLbl="conFgAcc1" presStyleIdx="2" presStyleCnt="3">
        <dgm:presLayoutVars>
          <dgm:bulletEnabled val="1"/>
        </dgm:presLayoutVars>
      </dgm:prSet>
      <dgm:spPr/>
    </dgm:pt>
  </dgm:ptLst>
  <dgm:cxnLst>
    <dgm:cxn modelId="{D3C7EE15-086B-534F-B212-1D88680AF562}" type="presOf" srcId="{1CA7AB3B-4B9E-4141-A373-48EE29C96F84}" destId="{DAEC48A6-3093-C94C-A3AB-66C147C9501E}" srcOrd="0" destOrd="0" presId="urn:microsoft.com/office/officeart/2005/8/layout/list1"/>
    <dgm:cxn modelId="{23978E1E-3189-9448-A3AE-F2BCD3369117}" type="presOf" srcId="{8F5FA814-852E-A447-B506-F792A0B0CD7B}" destId="{D776597D-C533-934E-868D-ECBCD6D23AA4}" srcOrd="1" destOrd="0" presId="urn:microsoft.com/office/officeart/2005/8/layout/list1"/>
    <dgm:cxn modelId="{B005A825-5A43-B14D-9256-52FE00081A6E}" type="presOf" srcId="{B049721E-77AD-4835-9D33-9505B5EDDA29}" destId="{76DC8B45-2B5E-A145-A9B9-BDB435F826A9}" srcOrd="1" destOrd="0" presId="urn:microsoft.com/office/officeart/2005/8/layout/list1"/>
    <dgm:cxn modelId="{2F893E2B-8B0A-2A49-BBB2-39EEDC2CB90B}" type="presOf" srcId="{B049721E-77AD-4835-9D33-9505B5EDDA29}" destId="{63EB06CF-3EDE-9948-AE19-85A61BCEC853}" srcOrd="0" destOrd="0" presId="urn:microsoft.com/office/officeart/2005/8/layout/list1"/>
    <dgm:cxn modelId="{26D49944-1794-0948-981B-13AC714CC2FD}" type="presOf" srcId="{4CC3BF2F-D6E0-A24F-9491-F9FC12C6DC72}" destId="{32C06138-1DF6-E845-85AB-2B848450D432}" srcOrd="0" destOrd="0" presId="urn:microsoft.com/office/officeart/2005/8/layout/list1"/>
    <dgm:cxn modelId="{BC317A6A-828A-E948-B176-A4ECA3D1A68D}" srcId="{5B837698-5B51-41F3-8E9D-B01CDF71FBD9}" destId="{8F5FA814-852E-A447-B506-F792A0B0CD7B}" srcOrd="2" destOrd="0" parTransId="{3559A621-AD30-E74A-8A3A-95B460A85CF1}" sibTransId="{9D69441F-CDBF-F142-89F3-D1826F7D7827}"/>
    <dgm:cxn modelId="{CA6D8A4A-8D68-4FF5-A800-C6A33C330A84}" srcId="{4633A335-5AF7-408B-A720-DB4C545CCD75}" destId="{42C6CF54-DCF8-4586-B4C6-01CE8ECD1706}" srcOrd="0" destOrd="0" parTransId="{63B7366E-4A1B-4AC4-A7A6-668DC42F5138}" sibTransId="{F75865C6-2EB4-482D-89EC-C97A127792CC}"/>
    <dgm:cxn modelId="{F2A26955-D051-BC44-8E30-0486CB30D3F0}" type="presOf" srcId="{4633A335-5AF7-408B-A720-DB4C545CCD75}" destId="{FEAEFB81-7D1C-F144-A35F-69F949425C1B}" srcOrd="1" destOrd="0" presId="urn:microsoft.com/office/officeart/2005/8/layout/list1"/>
    <dgm:cxn modelId="{D16C2588-D5C8-9740-90BA-1557A96326F3}" type="presOf" srcId="{5B837698-5B51-41F3-8E9D-B01CDF71FBD9}" destId="{2FD881FF-BF08-2542-AF99-632975ECBAB5}" srcOrd="0" destOrd="0" presId="urn:microsoft.com/office/officeart/2005/8/layout/list1"/>
    <dgm:cxn modelId="{E23FC997-9630-3240-B359-BC2873AA01A9}" type="presOf" srcId="{4633A335-5AF7-408B-A720-DB4C545CCD75}" destId="{52FCAB36-1BB0-B344-927D-9FE7439572E7}" srcOrd="0" destOrd="0" presId="urn:microsoft.com/office/officeart/2005/8/layout/list1"/>
    <dgm:cxn modelId="{1C4915AC-1AF5-5046-9328-3357D8DC5903}" srcId="{B049721E-77AD-4835-9D33-9505B5EDDA29}" destId="{1CA7AB3B-4B9E-4141-A373-48EE29C96F84}" srcOrd="0" destOrd="0" parTransId="{3F3AA11E-55BF-EE41-8491-0D2DC32F2FB8}" sibTransId="{CB5D74A3-8B23-C547-BB90-7C2826377EEC}"/>
    <dgm:cxn modelId="{7D3C58B7-F4D4-DC4C-9449-47EB57DC2FAF}" type="presOf" srcId="{42C6CF54-DCF8-4586-B4C6-01CE8ECD1706}" destId="{1EA230E0-8F3D-3845-AE05-9CEE42A8BCB5}" srcOrd="0" destOrd="0" presId="urn:microsoft.com/office/officeart/2005/8/layout/list1"/>
    <dgm:cxn modelId="{CAE69BBB-ECC3-AB48-B2F9-4F9A71DC5B0A}" type="presOf" srcId="{8F5FA814-852E-A447-B506-F792A0B0CD7B}" destId="{47186C37-F835-9D46-8FD9-A36BFA18A612}" srcOrd="0" destOrd="0" presId="urn:microsoft.com/office/officeart/2005/8/layout/list1"/>
    <dgm:cxn modelId="{0E6263D9-B43C-446D-BE17-7840256072FE}" srcId="{5B837698-5B51-41F3-8E9D-B01CDF71FBD9}" destId="{4633A335-5AF7-408B-A720-DB4C545CCD75}" srcOrd="1" destOrd="0" parTransId="{F77B76BA-3C94-406C-8EBB-DBD875DB768E}" sibTransId="{A79699FF-EEB6-4C3C-BB1F-D0046A493FB7}"/>
    <dgm:cxn modelId="{CBEF59DB-2548-F84C-A920-07D42953E2C8}" srcId="{8F5FA814-852E-A447-B506-F792A0B0CD7B}" destId="{4CC3BF2F-D6E0-A24F-9491-F9FC12C6DC72}" srcOrd="0" destOrd="0" parTransId="{6DAAFD76-C3C4-8144-AA72-05C21D42BC17}" sibTransId="{CF501E96-130D-C346-AD88-FC7E085FE422}"/>
    <dgm:cxn modelId="{D1F700ED-994A-4DD9-BCFB-A687FF62A872}" srcId="{5B837698-5B51-41F3-8E9D-B01CDF71FBD9}" destId="{B049721E-77AD-4835-9D33-9505B5EDDA29}" srcOrd="0" destOrd="0" parTransId="{45C8A0A4-4368-40C4-BB3E-7668C6C610D6}" sibTransId="{DA797E4A-396B-45D5-93B1-E37435801375}"/>
    <dgm:cxn modelId="{485EEFAE-9E29-7C46-BB00-F9A68316602C}" type="presParOf" srcId="{2FD881FF-BF08-2542-AF99-632975ECBAB5}" destId="{2FCAFC30-C313-1147-A94C-1C7A13A7E171}" srcOrd="0" destOrd="0" presId="urn:microsoft.com/office/officeart/2005/8/layout/list1"/>
    <dgm:cxn modelId="{288D883D-EB2F-4D42-8A84-AF766FD9AB74}" type="presParOf" srcId="{2FCAFC30-C313-1147-A94C-1C7A13A7E171}" destId="{63EB06CF-3EDE-9948-AE19-85A61BCEC853}" srcOrd="0" destOrd="0" presId="urn:microsoft.com/office/officeart/2005/8/layout/list1"/>
    <dgm:cxn modelId="{A30FC758-C65D-8B4D-B43A-7863D70084D1}" type="presParOf" srcId="{2FCAFC30-C313-1147-A94C-1C7A13A7E171}" destId="{76DC8B45-2B5E-A145-A9B9-BDB435F826A9}" srcOrd="1" destOrd="0" presId="urn:microsoft.com/office/officeart/2005/8/layout/list1"/>
    <dgm:cxn modelId="{87D6256F-FC00-5B44-955F-41D8BF1E4EBD}" type="presParOf" srcId="{2FD881FF-BF08-2542-AF99-632975ECBAB5}" destId="{4D59C3C1-6136-F942-B1F9-69781F7F06E2}" srcOrd="1" destOrd="0" presId="urn:microsoft.com/office/officeart/2005/8/layout/list1"/>
    <dgm:cxn modelId="{5AEA030F-437E-4440-B28F-E8B575404F3E}" type="presParOf" srcId="{2FD881FF-BF08-2542-AF99-632975ECBAB5}" destId="{DAEC48A6-3093-C94C-A3AB-66C147C9501E}" srcOrd="2" destOrd="0" presId="urn:microsoft.com/office/officeart/2005/8/layout/list1"/>
    <dgm:cxn modelId="{E8F67E89-2518-3549-ACA8-ED6994879ACC}" type="presParOf" srcId="{2FD881FF-BF08-2542-AF99-632975ECBAB5}" destId="{B0669994-3027-9A41-AA41-5DD7609E6E0E}" srcOrd="3" destOrd="0" presId="urn:microsoft.com/office/officeart/2005/8/layout/list1"/>
    <dgm:cxn modelId="{7D3CAC9D-B80C-3245-9AC1-A2B91FCDE4AF}" type="presParOf" srcId="{2FD881FF-BF08-2542-AF99-632975ECBAB5}" destId="{A7F0012A-D39B-7244-9460-5CC4CE0B15F8}" srcOrd="4" destOrd="0" presId="urn:microsoft.com/office/officeart/2005/8/layout/list1"/>
    <dgm:cxn modelId="{3350B72C-BA4F-834B-9369-385D9D81D545}" type="presParOf" srcId="{A7F0012A-D39B-7244-9460-5CC4CE0B15F8}" destId="{52FCAB36-1BB0-B344-927D-9FE7439572E7}" srcOrd="0" destOrd="0" presId="urn:microsoft.com/office/officeart/2005/8/layout/list1"/>
    <dgm:cxn modelId="{9BA07316-230C-7247-8764-5E2E77F5F83D}" type="presParOf" srcId="{A7F0012A-D39B-7244-9460-5CC4CE0B15F8}" destId="{FEAEFB81-7D1C-F144-A35F-69F949425C1B}" srcOrd="1" destOrd="0" presId="urn:microsoft.com/office/officeart/2005/8/layout/list1"/>
    <dgm:cxn modelId="{E07FDF53-E592-D047-AF2E-E2CCF441F2F8}" type="presParOf" srcId="{2FD881FF-BF08-2542-AF99-632975ECBAB5}" destId="{F5BF1487-BB31-7C40-9C53-D1531B2B53DD}" srcOrd="5" destOrd="0" presId="urn:microsoft.com/office/officeart/2005/8/layout/list1"/>
    <dgm:cxn modelId="{57ED3682-26A2-2D41-8647-3595365F0961}" type="presParOf" srcId="{2FD881FF-BF08-2542-AF99-632975ECBAB5}" destId="{1EA230E0-8F3D-3845-AE05-9CEE42A8BCB5}" srcOrd="6" destOrd="0" presId="urn:microsoft.com/office/officeart/2005/8/layout/list1"/>
    <dgm:cxn modelId="{2FADD050-0369-004F-B15E-E6AB1272A68A}" type="presParOf" srcId="{2FD881FF-BF08-2542-AF99-632975ECBAB5}" destId="{B1A841F9-8E62-D543-9AD0-5FF0F9F5CBBE}" srcOrd="7" destOrd="0" presId="urn:microsoft.com/office/officeart/2005/8/layout/list1"/>
    <dgm:cxn modelId="{913876C9-4CAE-2A42-A0E6-C0F52757374F}" type="presParOf" srcId="{2FD881FF-BF08-2542-AF99-632975ECBAB5}" destId="{96736CA0-ED5E-754C-A3EF-8B7ED3639BC6}" srcOrd="8" destOrd="0" presId="urn:microsoft.com/office/officeart/2005/8/layout/list1"/>
    <dgm:cxn modelId="{652172FF-085B-0148-A663-9FF62D0CE460}" type="presParOf" srcId="{96736CA0-ED5E-754C-A3EF-8B7ED3639BC6}" destId="{47186C37-F835-9D46-8FD9-A36BFA18A612}" srcOrd="0" destOrd="0" presId="urn:microsoft.com/office/officeart/2005/8/layout/list1"/>
    <dgm:cxn modelId="{2203E28A-ECD9-C14E-8DE1-DC10669CE9FA}" type="presParOf" srcId="{96736CA0-ED5E-754C-A3EF-8B7ED3639BC6}" destId="{D776597D-C533-934E-868D-ECBCD6D23AA4}" srcOrd="1" destOrd="0" presId="urn:microsoft.com/office/officeart/2005/8/layout/list1"/>
    <dgm:cxn modelId="{A76DC037-A14E-C843-BC0F-84F92CF0B6CB}" type="presParOf" srcId="{2FD881FF-BF08-2542-AF99-632975ECBAB5}" destId="{3DD7F803-3D8F-254D-9C08-61F6FEE0D7F4}" srcOrd="9" destOrd="0" presId="urn:microsoft.com/office/officeart/2005/8/layout/list1"/>
    <dgm:cxn modelId="{55058677-CE84-394F-A1D6-5DC558D6CD6A}" type="presParOf" srcId="{2FD881FF-BF08-2542-AF99-632975ECBAB5}" destId="{32C06138-1DF6-E845-85AB-2B848450D43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837698-5B51-41F3-8E9D-B01CDF71FBD9}" type="doc">
      <dgm:prSet loTypeId="urn:microsoft.com/office/officeart/2005/8/layout/list1" loCatId="list" qsTypeId="urn:microsoft.com/office/officeart/2005/8/quickstyle/simple3" qsCatId="simple" csTypeId="urn:microsoft.com/office/officeart/2005/8/colors/accent2_3" csCatId="accent2" phldr="1"/>
      <dgm:spPr/>
      <dgm:t>
        <a:bodyPr/>
        <a:lstStyle/>
        <a:p>
          <a:endParaRPr lang="en-US"/>
        </a:p>
      </dgm:t>
    </dgm:pt>
    <dgm:pt modelId="{B049721E-77AD-4835-9D33-9505B5EDDA29}">
      <dgm:prSet custT="1"/>
      <dgm:spPr/>
      <dgm:t>
        <a:bodyPr/>
        <a:lstStyle/>
        <a:p>
          <a:r>
            <a:rPr lang="en-US" sz="2100" b="1">
              <a:latin typeface="Avenir Next LT Pro" panose="020B0504020202020204" pitchFamily="34" charset="77"/>
              <a:cs typeface="Arial" panose="020B0604020202020204" pitchFamily="34" charset="0"/>
            </a:rPr>
            <a:t>Do they use evidence?</a:t>
          </a:r>
        </a:p>
      </dgm:t>
    </dgm:pt>
    <dgm:pt modelId="{DA797E4A-396B-45D5-93B1-E37435801375}" type="sibTrans" cxnId="{D1F700ED-994A-4DD9-BCFB-A687FF62A872}">
      <dgm:prSet/>
      <dgm:spPr/>
      <dgm:t>
        <a:bodyPr/>
        <a:lstStyle/>
        <a:p>
          <a:endParaRPr lang="en-US">
            <a:latin typeface="Avenir Book" panose="02000503020000020003" pitchFamily="2" charset="0"/>
            <a:cs typeface="Arial" panose="020B0604020202020204" pitchFamily="34" charset="0"/>
          </a:endParaRPr>
        </a:p>
      </dgm:t>
    </dgm:pt>
    <dgm:pt modelId="{45C8A0A4-4368-40C4-BB3E-7668C6C610D6}" type="parTrans" cxnId="{D1F700ED-994A-4DD9-BCFB-A687FF62A872}">
      <dgm:prSet/>
      <dgm:spPr/>
      <dgm:t>
        <a:bodyPr/>
        <a:lstStyle/>
        <a:p>
          <a:endParaRPr lang="en-US">
            <a:latin typeface="Avenir Book" panose="02000503020000020003" pitchFamily="2" charset="0"/>
            <a:cs typeface="Arial" panose="020B0604020202020204" pitchFamily="34" charset="0"/>
          </a:endParaRPr>
        </a:p>
      </dgm:t>
    </dgm:pt>
    <dgm:pt modelId="{1CA7AB3B-4B9E-4141-A373-48EE29C96F84}">
      <dgm:prSet custT="1"/>
      <dgm:spPr/>
      <dgm:t>
        <a:bodyPr/>
        <a:lstStyle/>
        <a:p>
          <a:pPr algn="l">
            <a:buFont typeface="Arial" panose="020B0604020202020204" pitchFamily="34" charset="0"/>
            <a:buChar char="•"/>
          </a:pPr>
          <a:r>
            <a:rPr lang="en-GB" sz="2100" b="0" i="0">
              <a:solidFill>
                <a:srgbClr val="000000"/>
              </a:solidFill>
              <a:effectLst/>
              <a:latin typeface="Avenir Next LT Pro" panose="020B0504020202020204" pitchFamily="34" charset="77"/>
            </a:rPr>
            <a:t>YES, but…</a:t>
          </a:r>
          <a:endParaRPr lang="en-US" sz="2100" b="0" i="0">
            <a:latin typeface="Avenir Next LT Pro" panose="020B0504020202020204" pitchFamily="34" charset="77"/>
            <a:cs typeface="Arial" panose="020B0604020202020204" pitchFamily="34" charset="0"/>
          </a:endParaRPr>
        </a:p>
      </dgm:t>
    </dgm:pt>
    <dgm:pt modelId="{CB5D74A3-8B23-C547-BB90-7C2826377EEC}" type="sibTrans" cxnId="{1C4915AC-1AF5-5046-9328-3357D8DC5903}">
      <dgm:prSet/>
      <dgm:spPr/>
      <dgm:t>
        <a:bodyPr/>
        <a:lstStyle/>
        <a:p>
          <a:endParaRPr lang="en-GB">
            <a:latin typeface="Avenir Book" panose="02000503020000020003" pitchFamily="2" charset="0"/>
          </a:endParaRPr>
        </a:p>
      </dgm:t>
    </dgm:pt>
    <dgm:pt modelId="{3F3AA11E-55BF-EE41-8491-0D2DC32F2FB8}" type="parTrans" cxnId="{1C4915AC-1AF5-5046-9328-3357D8DC5903}">
      <dgm:prSet/>
      <dgm:spPr/>
      <dgm:t>
        <a:bodyPr/>
        <a:lstStyle/>
        <a:p>
          <a:endParaRPr lang="en-GB">
            <a:latin typeface="Avenir Book" panose="02000503020000020003" pitchFamily="2" charset="0"/>
          </a:endParaRPr>
        </a:p>
      </dgm:t>
    </dgm:pt>
    <dgm:pt modelId="{4633A335-5AF7-408B-A720-DB4C545CCD75}">
      <dgm:prSet custT="1"/>
      <dgm:spPr>
        <a:gradFill rotWithShape="0">
          <a:gsLst>
            <a:gs pos="0">
              <a:srgbClr val="A1E3E8"/>
            </a:gs>
            <a:gs pos="50000">
              <a:schemeClr val="accent2">
                <a:shade val="80000"/>
                <a:hueOff val="52052"/>
                <a:satOff val="-33661"/>
                <a:lumOff val="19163"/>
                <a:alphaOff val="0"/>
                <a:lumMod val="105000"/>
                <a:satMod val="103000"/>
                <a:tint val="73000"/>
              </a:schemeClr>
            </a:gs>
            <a:gs pos="100000">
              <a:schemeClr val="accent2">
                <a:shade val="80000"/>
                <a:hueOff val="52052"/>
                <a:satOff val="-33661"/>
                <a:lumOff val="19163"/>
                <a:alphaOff val="0"/>
                <a:lumMod val="105000"/>
                <a:satMod val="109000"/>
                <a:tint val="81000"/>
              </a:schemeClr>
            </a:gs>
          </a:gsLst>
        </a:gradFill>
      </dgm:spPr>
      <dgm:t>
        <a:bodyPr/>
        <a:lstStyle/>
        <a:p>
          <a:r>
            <a:rPr lang="en-US" sz="2100" b="1">
              <a:latin typeface="Avenir Next LT Pro" panose="020B0504020202020204" pitchFamily="34" charset="77"/>
              <a:cs typeface="Arial" panose="020B0604020202020204" pitchFamily="34" charset="0"/>
            </a:rPr>
            <a:t>What evidence do they use?</a:t>
          </a:r>
        </a:p>
      </dgm:t>
    </dgm:pt>
    <dgm:pt modelId="{A79699FF-EEB6-4C3C-BB1F-D0046A493FB7}" type="sibTrans" cxnId="{0E6263D9-B43C-446D-BE17-7840256072FE}">
      <dgm:prSet/>
      <dgm:spPr/>
      <dgm:t>
        <a:bodyPr/>
        <a:lstStyle/>
        <a:p>
          <a:endParaRPr lang="en-US">
            <a:latin typeface="Avenir Book" panose="02000503020000020003" pitchFamily="2" charset="0"/>
            <a:cs typeface="Arial" panose="020B0604020202020204" pitchFamily="34" charset="0"/>
          </a:endParaRPr>
        </a:p>
      </dgm:t>
    </dgm:pt>
    <dgm:pt modelId="{F77B76BA-3C94-406C-8EBB-DBD875DB768E}" type="parTrans" cxnId="{0E6263D9-B43C-446D-BE17-7840256072FE}">
      <dgm:prSet/>
      <dgm:spPr/>
      <dgm:t>
        <a:bodyPr/>
        <a:lstStyle/>
        <a:p>
          <a:endParaRPr lang="en-US">
            <a:latin typeface="Avenir Book" panose="02000503020000020003" pitchFamily="2" charset="0"/>
            <a:cs typeface="Arial" panose="020B0604020202020204" pitchFamily="34" charset="0"/>
          </a:endParaRPr>
        </a:p>
      </dgm:t>
    </dgm:pt>
    <dgm:pt modelId="{42C6CF54-DCF8-4586-B4C6-01CE8ECD1706}">
      <dgm:prSet custT="1"/>
      <dgm:spPr/>
      <dgm:t>
        <a:bodyPr/>
        <a:lstStyle/>
        <a:p>
          <a:pPr algn="l">
            <a:buFont typeface="Arial" panose="020B0604020202020204" pitchFamily="34" charset="0"/>
            <a:buChar char="•"/>
          </a:pPr>
          <a:r>
            <a:rPr lang="en-US" sz="2100" b="0" i="0">
              <a:latin typeface="Avenir Next LT Pro" panose="020B0504020202020204" pitchFamily="34" charset="77"/>
              <a:cs typeface="Arial" panose="020B0604020202020204" pitchFamily="34" charset="0"/>
            </a:rPr>
            <a:t>‘MIXED BAG’ of sources and quality</a:t>
          </a:r>
        </a:p>
      </dgm:t>
    </dgm:pt>
    <dgm:pt modelId="{F75865C6-2EB4-482D-89EC-C97A127792CC}" type="sibTrans" cxnId="{CA6D8A4A-8D68-4FF5-A800-C6A33C330A84}">
      <dgm:prSet/>
      <dgm:spPr/>
      <dgm:t>
        <a:bodyPr/>
        <a:lstStyle/>
        <a:p>
          <a:endParaRPr lang="en-US">
            <a:latin typeface="Avenir Book" panose="02000503020000020003" pitchFamily="2" charset="0"/>
            <a:cs typeface="Arial" panose="020B0604020202020204" pitchFamily="34" charset="0"/>
          </a:endParaRPr>
        </a:p>
      </dgm:t>
    </dgm:pt>
    <dgm:pt modelId="{63B7366E-4A1B-4AC4-A7A6-668DC42F5138}" type="parTrans" cxnId="{CA6D8A4A-8D68-4FF5-A800-C6A33C330A84}">
      <dgm:prSet/>
      <dgm:spPr/>
      <dgm:t>
        <a:bodyPr/>
        <a:lstStyle/>
        <a:p>
          <a:endParaRPr lang="en-US">
            <a:latin typeface="Avenir Book" panose="02000503020000020003" pitchFamily="2" charset="0"/>
            <a:cs typeface="Arial" panose="020B0604020202020204" pitchFamily="34" charset="0"/>
          </a:endParaRPr>
        </a:p>
      </dgm:t>
    </dgm:pt>
    <dgm:pt modelId="{8F5FA814-852E-A447-B506-F792A0B0CD7B}">
      <dgm:prSet custT="1"/>
      <dgm:spPr>
        <a:gradFill rotWithShape="0">
          <a:gsLst>
            <a:gs pos="0">
              <a:srgbClr val="C2DDDF"/>
            </a:gs>
            <a:gs pos="50000">
              <a:schemeClr val="accent2">
                <a:shade val="80000"/>
                <a:hueOff val="104105"/>
                <a:satOff val="-67322"/>
                <a:lumOff val="38325"/>
                <a:alphaOff val="0"/>
                <a:lumMod val="105000"/>
                <a:satMod val="103000"/>
                <a:tint val="73000"/>
              </a:schemeClr>
            </a:gs>
            <a:gs pos="100000">
              <a:schemeClr val="accent2">
                <a:shade val="80000"/>
                <a:hueOff val="104105"/>
                <a:satOff val="-67322"/>
                <a:lumOff val="38325"/>
                <a:alphaOff val="0"/>
                <a:lumMod val="105000"/>
                <a:satMod val="109000"/>
                <a:tint val="81000"/>
              </a:schemeClr>
            </a:gs>
          </a:gsLst>
        </a:gradFill>
      </dgm:spPr>
      <dgm:t>
        <a:bodyPr/>
        <a:lstStyle/>
        <a:p>
          <a:r>
            <a:rPr lang="en-GB" sz="2100" b="1">
              <a:latin typeface="Avenir Next LT Pro" panose="020B0504020202020204" pitchFamily="34" charset="77"/>
            </a:rPr>
            <a:t>How do they use it?</a:t>
          </a:r>
        </a:p>
      </dgm:t>
    </dgm:pt>
    <dgm:pt modelId="{3559A621-AD30-E74A-8A3A-95B460A85CF1}" type="parTrans" cxnId="{BC317A6A-828A-E948-B176-A4ECA3D1A68D}">
      <dgm:prSet/>
      <dgm:spPr/>
      <dgm:t>
        <a:bodyPr/>
        <a:lstStyle/>
        <a:p>
          <a:endParaRPr lang="en-GB"/>
        </a:p>
      </dgm:t>
    </dgm:pt>
    <dgm:pt modelId="{9D69441F-CDBF-F142-89F3-D1826F7D7827}" type="sibTrans" cxnId="{BC317A6A-828A-E948-B176-A4ECA3D1A68D}">
      <dgm:prSet/>
      <dgm:spPr/>
      <dgm:t>
        <a:bodyPr/>
        <a:lstStyle/>
        <a:p>
          <a:endParaRPr lang="en-GB"/>
        </a:p>
      </dgm:t>
    </dgm:pt>
    <dgm:pt modelId="{4CC3BF2F-D6E0-A24F-9491-F9FC12C6DC72}">
      <dgm:prSet custT="1"/>
      <dgm:spPr/>
      <dgm:t>
        <a:bodyPr/>
        <a:lstStyle/>
        <a:p>
          <a:pPr>
            <a:buFont typeface="Arial" panose="020B0604020202020204" pitchFamily="34" charset="0"/>
            <a:buChar char="•"/>
          </a:pPr>
          <a:r>
            <a:rPr lang="en-GB" sz="2100" b="0" i="0">
              <a:latin typeface="Avenir Next LT Pro" panose="020B0504020202020204" pitchFamily="34" charset="77"/>
            </a:rPr>
            <a:t>Produce a picture of ADULT LEARNING LANDSCAPE to inform and/or justify policies</a:t>
          </a:r>
        </a:p>
      </dgm:t>
    </dgm:pt>
    <dgm:pt modelId="{6DAAFD76-C3C4-8144-AA72-05C21D42BC17}" type="parTrans" cxnId="{CBEF59DB-2548-F84C-A920-07D42953E2C8}">
      <dgm:prSet/>
      <dgm:spPr/>
      <dgm:t>
        <a:bodyPr/>
        <a:lstStyle/>
        <a:p>
          <a:endParaRPr lang="en-GB"/>
        </a:p>
      </dgm:t>
    </dgm:pt>
    <dgm:pt modelId="{CF501E96-130D-C346-AD88-FC7E085FE422}" type="sibTrans" cxnId="{CBEF59DB-2548-F84C-A920-07D42953E2C8}">
      <dgm:prSet/>
      <dgm:spPr/>
      <dgm:t>
        <a:bodyPr/>
        <a:lstStyle/>
        <a:p>
          <a:endParaRPr lang="en-GB"/>
        </a:p>
      </dgm:t>
    </dgm:pt>
    <dgm:pt modelId="{2FD881FF-BF08-2542-AF99-632975ECBAB5}" type="pres">
      <dgm:prSet presAssocID="{5B837698-5B51-41F3-8E9D-B01CDF71FBD9}" presName="linear" presStyleCnt="0">
        <dgm:presLayoutVars>
          <dgm:dir/>
          <dgm:animLvl val="lvl"/>
          <dgm:resizeHandles val="exact"/>
        </dgm:presLayoutVars>
      </dgm:prSet>
      <dgm:spPr/>
    </dgm:pt>
    <dgm:pt modelId="{2FCAFC30-C313-1147-A94C-1C7A13A7E171}" type="pres">
      <dgm:prSet presAssocID="{B049721E-77AD-4835-9D33-9505B5EDDA29}" presName="parentLin" presStyleCnt="0"/>
      <dgm:spPr/>
    </dgm:pt>
    <dgm:pt modelId="{63EB06CF-3EDE-9948-AE19-85A61BCEC853}" type="pres">
      <dgm:prSet presAssocID="{B049721E-77AD-4835-9D33-9505B5EDDA29}" presName="parentLeftMargin" presStyleLbl="node1" presStyleIdx="0" presStyleCnt="3"/>
      <dgm:spPr/>
    </dgm:pt>
    <dgm:pt modelId="{76DC8B45-2B5E-A145-A9B9-BDB435F826A9}" type="pres">
      <dgm:prSet presAssocID="{B049721E-77AD-4835-9D33-9505B5EDDA29}" presName="parentText" presStyleLbl="node1" presStyleIdx="0" presStyleCnt="3" custScaleX="106582" custScaleY="55487">
        <dgm:presLayoutVars>
          <dgm:chMax val="0"/>
          <dgm:bulletEnabled val="1"/>
        </dgm:presLayoutVars>
      </dgm:prSet>
      <dgm:spPr/>
    </dgm:pt>
    <dgm:pt modelId="{4D59C3C1-6136-F942-B1F9-69781F7F06E2}" type="pres">
      <dgm:prSet presAssocID="{B049721E-77AD-4835-9D33-9505B5EDDA29}" presName="negativeSpace" presStyleCnt="0"/>
      <dgm:spPr/>
    </dgm:pt>
    <dgm:pt modelId="{DAEC48A6-3093-C94C-A3AB-66C147C9501E}" type="pres">
      <dgm:prSet presAssocID="{B049721E-77AD-4835-9D33-9505B5EDDA29}" presName="childText" presStyleLbl="conFgAcc1" presStyleIdx="0" presStyleCnt="3">
        <dgm:presLayoutVars>
          <dgm:bulletEnabled val="1"/>
        </dgm:presLayoutVars>
      </dgm:prSet>
      <dgm:spPr/>
    </dgm:pt>
    <dgm:pt modelId="{B0669994-3027-9A41-AA41-5DD7609E6E0E}" type="pres">
      <dgm:prSet presAssocID="{DA797E4A-396B-45D5-93B1-E37435801375}" presName="spaceBetweenRectangles" presStyleCnt="0"/>
      <dgm:spPr/>
    </dgm:pt>
    <dgm:pt modelId="{A7F0012A-D39B-7244-9460-5CC4CE0B15F8}" type="pres">
      <dgm:prSet presAssocID="{4633A335-5AF7-408B-A720-DB4C545CCD75}" presName="parentLin" presStyleCnt="0"/>
      <dgm:spPr/>
    </dgm:pt>
    <dgm:pt modelId="{52FCAB36-1BB0-B344-927D-9FE7439572E7}" type="pres">
      <dgm:prSet presAssocID="{4633A335-5AF7-408B-A720-DB4C545CCD75}" presName="parentLeftMargin" presStyleLbl="node1" presStyleIdx="0" presStyleCnt="3"/>
      <dgm:spPr/>
    </dgm:pt>
    <dgm:pt modelId="{FEAEFB81-7D1C-F144-A35F-69F949425C1B}" type="pres">
      <dgm:prSet presAssocID="{4633A335-5AF7-408B-A720-DB4C545CCD75}" presName="parentText" presStyleLbl="node1" presStyleIdx="1" presStyleCnt="3" custScaleX="106582" custScaleY="56413">
        <dgm:presLayoutVars>
          <dgm:chMax val="0"/>
          <dgm:bulletEnabled val="1"/>
        </dgm:presLayoutVars>
      </dgm:prSet>
      <dgm:spPr/>
    </dgm:pt>
    <dgm:pt modelId="{F5BF1487-BB31-7C40-9C53-D1531B2B53DD}" type="pres">
      <dgm:prSet presAssocID="{4633A335-5AF7-408B-A720-DB4C545CCD75}" presName="negativeSpace" presStyleCnt="0"/>
      <dgm:spPr/>
    </dgm:pt>
    <dgm:pt modelId="{1EA230E0-8F3D-3845-AE05-9CEE42A8BCB5}" type="pres">
      <dgm:prSet presAssocID="{4633A335-5AF7-408B-A720-DB4C545CCD75}" presName="childText" presStyleLbl="conFgAcc1" presStyleIdx="1" presStyleCnt="3">
        <dgm:presLayoutVars>
          <dgm:bulletEnabled val="1"/>
        </dgm:presLayoutVars>
      </dgm:prSet>
      <dgm:spPr/>
    </dgm:pt>
    <dgm:pt modelId="{B1A841F9-8E62-D543-9AD0-5FF0F9F5CBBE}" type="pres">
      <dgm:prSet presAssocID="{A79699FF-EEB6-4C3C-BB1F-D0046A493FB7}" presName="spaceBetweenRectangles" presStyleCnt="0"/>
      <dgm:spPr/>
    </dgm:pt>
    <dgm:pt modelId="{96736CA0-ED5E-754C-A3EF-8B7ED3639BC6}" type="pres">
      <dgm:prSet presAssocID="{8F5FA814-852E-A447-B506-F792A0B0CD7B}" presName="parentLin" presStyleCnt="0"/>
      <dgm:spPr/>
    </dgm:pt>
    <dgm:pt modelId="{47186C37-F835-9D46-8FD9-A36BFA18A612}" type="pres">
      <dgm:prSet presAssocID="{8F5FA814-852E-A447-B506-F792A0B0CD7B}" presName="parentLeftMargin" presStyleLbl="node1" presStyleIdx="1" presStyleCnt="3"/>
      <dgm:spPr/>
    </dgm:pt>
    <dgm:pt modelId="{D776597D-C533-934E-868D-ECBCD6D23AA4}" type="pres">
      <dgm:prSet presAssocID="{8F5FA814-852E-A447-B506-F792A0B0CD7B}" presName="parentText" presStyleLbl="node1" presStyleIdx="2" presStyleCnt="3" custScaleX="106582" custScaleY="51153">
        <dgm:presLayoutVars>
          <dgm:chMax val="0"/>
          <dgm:bulletEnabled val="1"/>
        </dgm:presLayoutVars>
      </dgm:prSet>
      <dgm:spPr/>
    </dgm:pt>
    <dgm:pt modelId="{3DD7F803-3D8F-254D-9C08-61F6FEE0D7F4}" type="pres">
      <dgm:prSet presAssocID="{8F5FA814-852E-A447-B506-F792A0B0CD7B}" presName="negativeSpace" presStyleCnt="0"/>
      <dgm:spPr/>
    </dgm:pt>
    <dgm:pt modelId="{32C06138-1DF6-E845-85AB-2B848450D432}" type="pres">
      <dgm:prSet presAssocID="{8F5FA814-852E-A447-B506-F792A0B0CD7B}" presName="childText" presStyleLbl="conFgAcc1" presStyleIdx="2" presStyleCnt="3">
        <dgm:presLayoutVars>
          <dgm:bulletEnabled val="1"/>
        </dgm:presLayoutVars>
      </dgm:prSet>
      <dgm:spPr/>
    </dgm:pt>
  </dgm:ptLst>
  <dgm:cxnLst>
    <dgm:cxn modelId="{D3C7EE15-086B-534F-B212-1D88680AF562}" type="presOf" srcId="{1CA7AB3B-4B9E-4141-A373-48EE29C96F84}" destId="{DAEC48A6-3093-C94C-A3AB-66C147C9501E}" srcOrd="0" destOrd="0" presId="urn:microsoft.com/office/officeart/2005/8/layout/list1"/>
    <dgm:cxn modelId="{23978E1E-3189-9448-A3AE-F2BCD3369117}" type="presOf" srcId="{8F5FA814-852E-A447-B506-F792A0B0CD7B}" destId="{D776597D-C533-934E-868D-ECBCD6D23AA4}" srcOrd="1" destOrd="0" presId="urn:microsoft.com/office/officeart/2005/8/layout/list1"/>
    <dgm:cxn modelId="{B005A825-5A43-B14D-9256-52FE00081A6E}" type="presOf" srcId="{B049721E-77AD-4835-9D33-9505B5EDDA29}" destId="{76DC8B45-2B5E-A145-A9B9-BDB435F826A9}" srcOrd="1" destOrd="0" presId="urn:microsoft.com/office/officeart/2005/8/layout/list1"/>
    <dgm:cxn modelId="{2F893E2B-8B0A-2A49-BBB2-39EEDC2CB90B}" type="presOf" srcId="{B049721E-77AD-4835-9D33-9505B5EDDA29}" destId="{63EB06CF-3EDE-9948-AE19-85A61BCEC853}" srcOrd="0" destOrd="0" presId="urn:microsoft.com/office/officeart/2005/8/layout/list1"/>
    <dgm:cxn modelId="{26D49944-1794-0948-981B-13AC714CC2FD}" type="presOf" srcId="{4CC3BF2F-D6E0-A24F-9491-F9FC12C6DC72}" destId="{32C06138-1DF6-E845-85AB-2B848450D432}" srcOrd="0" destOrd="0" presId="urn:microsoft.com/office/officeart/2005/8/layout/list1"/>
    <dgm:cxn modelId="{BC317A6A-828A-E948-B176-A4ECA3D1A68D}" srcId="{5B837698-5B51-41F3-8E9D-B01CDF71FBD9}" destId="{8F5FA814-852E-A447-B506-F792A0B0CD7B}" srcOrd="2" destOrd="0" parTransId="{3559A621-AD30-E74A-8A3A-95B460A85CF1}" sibTransId="{9D69441F-CDBF-F142-89F3-D1826F7D7827}"/>
    <dgm:cxn modelId="{CA6D8A4A-8D68-4FF5-A800-C6A33C330A84}" srcId="{4633A335-5AF7-408B-A720-DB4C545CCD75}" destId="{42C6CF54-DCF8-4586-B4C6-01CE8ECD1706}" srcOrd="0" destOrd="0" parTransId="{63B7366E-4A1B-4AC4-A7A6-668DC42F5138}" sibTransId="{F75865C6-2EB4-482D-89EC-C97A127792CC}"/>
    <dgm:cxn modelId="{F2A26955-D051-BC44-8E30-0486CB30D3F0}" type="presOf" srcId="{4633A335-5AF7-408B-A720-DB4C545CCD75}" destId="{FEAEFB81-7D1C-F144-A35F-69F949425C1B}" srcOrd="1" destOrd="0" presId="urn:microsoft.com/office/officeart/2005/8/layout/list1"/>
    <dgm:cxn modelId="{D16C2588-D5C8-9740-90BA-1557A96326F3}" type="presOf" srcId="{5B837698-5B51-41F3-8E9D-B01CDF71FBD9}" destId="{2FD881FF-BF08-2542-AF99-632975ECBAB5}" srcOrd="0" destOrd="0" presId="urn:microsoft.com/office/officeart/2005/8/layout/list1"/>
    <dgm:cxn modelId="{E23FC997-9630-3240-B359-BC2873AA01A9}" type="presOf" srcId="{4633A335-5AF7-408B-A720-DB4C545CCD75}" destId="{52FCAB36-1BB0-B344-927D-9FE7439572E7}" srcOrd="0" destOrd="0" presId="urn:microsoft.com/office/officeart/2005/8/layout/list1"/>
    <dgm:cxn modelId="{1C4915AC-1AF5-5046-9328-3357D8DC5903}" srcId="{B049721E-77AD-4835-9D33-9505B5EDDA29}" destId="{1CA7AB3B-4B9E-4141-A373-48EE29C96F84}" srcOrd="0" destOrd="0" parTransId="{3F3AA11E-55BF-EE41-8491-0D2DC32F2FB8}" sibTransId="{CB5D74A3-8B23-C547-BB90-7C2826377EEC}"/>
    <dgm:cxn modelId="{7D3C58B7-F4D4-DC4C-9449-47EB57DC2FAF}" type="presOf" srcId="{42C6CF54-DCF8-4586-B4C6-01CE8ECD1706}" destId="{1EA230E0-8F3D-3845-AE05-9CEE42A8BCB5}" srcOrd="0" destOrd="0" presId="urn:microsoft.com/office/officeart/2005/8/layout/list1"/>
    <dgm:cxn modelId="{CAE69BBB-ECC3-AB48-B2F9-4F9A71DC5B0A}" type="presOf" srcId="{8F5FA814-852E-A447-B506-F792A0B0CD7B}" destId="{47186C37-F835-9D46-8FD9-A36BFA18A612}" srcOrd="0" destOrd="0" presId="urn:microsoft.com/office/officeart/2005/8/layout/list1"/>
    <dgm:cxn modelId="{0E6263D9-B43C-446D-BE17-7840256072FE}" srcId="{5B837698-5B51-41F3-8E9D-B01CDF71FBD9}" destId="{4633A335-5AF7-408B-A720-DB4C545CCD75}" srcOrd="1" destOrd="0" parTransId="{F77B76BA-3C94-406C-8EBB-DBD875DB768E}" sibTransId="{A79699FF-EEB6-4C3C-BB1F-D0046A493FB7}"/>
    <dgm:cxn modelId="{CBEF59DB-2548-F84C-A920-07D42953E2C8}" srcId="{8F5FA814-852E-A447-B506-F792A0B0CD7B}" destId="{4CC3BF2F-D6E0-A24F-9491-F9FC12C6DC72}" srcOrd="0" destOrd="0" parTransId="{6DAAFD76-C3C4-8144-AA72-05C21D42BC17}" sibTransId="{CF501E96-130D-C346-AD88-FC7E085FE422}"/>
    <dgm:cxn modelId="{D1F700ED-994A-4DD9-BCFB-A687FF62A872}" srcId="{5B837698-5B51-41F3-8E9D-B01CDF71FBD9}" destId="{B049721E-77AD-4835-9D33-9505B5EDDA29}" srcOrd="0" destOrd="0" parTransId="{45C8A0A4-4368-40C4-BB3E-7668C6C610D6}" sibTransId="{DA797E4A-396B-45D5-93B1-E37435801375}"/>
    <dgm:cxn modelId="{485EEFAE-9E29-7C46-BB00-F9A68316602C}" type="presParOf" srcId="{2FD881FF-BF08-2542-AF99-632975ECBAB5}" destId="{2FCAFC30-C313-1147-A94C-1C7A13A7E171}" srcOrd="0" destOrd="0" presId="urn:microsoft.com/office/officeart/2005/8/layout/list1"/>
    <dgm:cxn modelId="{288D883D-EB2F-4D42-8A84-AF766FD9AB74}" type="presParOf" srcId="{2FCAFC30-C313-1147-A94C-1C7A13A7E171}" destId="{63EB06CF-3EDE-9948-AE19-85A61BCEC853}" srcOrd="0" destOrd="0" presId="urn:microsoft.com/office/officeart/2005/8/layout/list1"/>
    <dgm:cxn modelId="{A30FC758-C65D-8B4D-B43A-7863D70084D1}" type="presParOf" srcId="{2FCAFC30-C313-1147-A94C-1C7A13A7E171}" destId="{76DC8B45-2B5E-A145-A9B9-BDB435F826A9}" srcOrd="1" destOrd="0" presId="urn:microsoft.com/office/officeart/2005/8/layout/list1"/>
    <dgm:cxn modelId="{87D6256F-FC00-5B44-955F-41D8BF1E4EBD}" type="presParOf" srcId="{2FD881FF-BF08-2542-AF99-632975ECBAB5}" destId="{4D59C3C1-6136-F942-B1F9-69781F7F06E2}" srcOrd="1" destOrd="0" presId="urn:microsoft.com/office/officeart/2005/8/layout/list1"/>
    <dgm:cxn modelId="{5AEA030F-437E-4440-B28F-E8B575404F3E}" type="presParOf" srcId="{2FD881FF-BF08-2542-AF99-632975ECBAB5}" destId="{DAEC48A6-3093-C94C-A3AB-66C147C9501E}" srcOrd="2" destOrd="0" presId="urn:microsoft.com/office/officeart/2005/8/layout/list1"/>
    <dgm:cxn modelId="{E8F67E89-2518-3549-ACA8-ED6994879ACC}" type="presParOf" srcId="{2FD881FF-BF08-2542-AF99-632975ECBAB5}" destId="{B0669994-3027-9A41-AA41-5DD7609E6E0E}" srcOrd="3" destOrd="0" presId="urn:microsoft.com/office/officeart/2005/8/layout/list1"/>
    <dgm:cxn modelId="{7D3CAC9D-B80C-3245-9AC1-A2B91FCDE4AF}" type="presParOf" srcId="{2FD881FF-BF08-2542-AF99-632975ECBAB5}" destId="{A7F0012A-D39B-7244-9460-5CC4CE0B15F8}" srcOrd="4" destOrd="0" presId="urn:microsoft.com/office/officeart/2005/8/layout/list1"/>
    <dgm:cxn modelId="{3350B72C-BA4F-834B-9369-385D9D81D545}" type="presParOf" srcId="{A7F0012A-D39B-7244-9460-5CC4CE0B15F8}" destId="{52FCAB36-1BB0-B344-927D-9FE7439572E7}" srcOrd="0" destOrd="0" presId="urn:microsoft.com/office/officeart/2005/8/layout/list1"/>
    <dgm:cxn modelId="{9BA07316-230C-7247-8764-5E2E77F5F83D}" type="presParOf" srcId="{A7F0012A-D39B-7244-9460-5CC4CE0B15F8}" destId="{FEAEFB81-7D1C-F144-A35F-69F949425C1B}" srcOrd="1" destOrd="0" presId="urn:microsoft.com/office/officeart/2005/8/layout/list1"/>
    <dgm:cxn modelId="{E07FDF53-E592-D047-AF2E-E2CCF441F2F8}" type="presParOf" srcId="{2FD881FF-BF08-2542-AF99-632975ECBAB5}" destId="{F5BF1487-BB31-7C40-9C53-D1531B2B53DD}" srcOrd="5" destOrd="0" presId="urn:microsoft.com/office/officeart/2005/8/layout/list1"/>
    <dgm:cxn modelId="{57ED3682-26A2-2D41-8647-3595365F0961}" type="presParOf" srcId="{2FD881FF-BF08-2542-AF99-632975ECBAB5}" destId="{1EA230E0-8F3D-3845-AE05-9CEE42A8BCB5}" srcOrd="6" destOrd="0" presId="urn:microsoft.com/office/officeart/2005/8/layout/list1"/>
    <dgm:cxn modelId="{2FADD050-0369-004F-B15E-E6AB1272A68A}" type="presParOf" srcId="{2FD881FF-BF08-2542-AF99-632975ECBAB5}" destId="{B1A841F9-8E62-D543-9AD0-5FF0F9F5CBBE}" srcOrd="7" destOrd="0" presId="urn:microsoft.com/office/officeart/2005/8/layout/list1"/>
    <dgm:cxn modelId="{913876C9-4CAE-2A42-A0E6-C0F52757374F}" type="presParOf" srcId="{2FD881FF-BF08-2542-AF99-632975ECBAB5}" destId="{96736CA0-ED5E-754C-A3EF-8B7ED3639BC6}" srcOrd="8" destOrd="0" presId="urn:microsoft.com/office/officeart/2005/8/layout/list1"/>
    <dgm:cxn modelId="{652172FF-085B-0148-A663-9FF62D0CE460}" type="presParOf" srcId="{96736CA0-ED5E-754C-A3EF-8B7ED3639BC6}" destId="{47186C37-F835-9D46-8FD9-A36BFA18A612}" srcOrd="0" destOrd="0" presId="urn:microsoft.com/office/officeart/2005/8/layout/list1"/>
    <dgm:cxn modelId="{2203E28A-ECD9-C14E-8DE1-DC10669CE9FA}" type="presParOf" srcId="{96736CA0-ED5E-754C-A3EF-8B7ED3639BC6}" destId="{D776597D-C533-934E-868D-ECBCD6D23AA4}" srcOrd="1" destOrd="0" presId="urn:microsoft.com/office/officeart/2005/8/layout/list1"/>
    <dgm:cxn modelId="{A76DC037-A14E-C843-BC0F-84F92CF0B6CB}" type="presParOf" srcId="{2FD881FF-BF08-2542-AF99-632975ECBAB5}" destId="{3DD7F803-3D8F-254D-9C08-61F6FEE0D7F4}" srcOrd="9" destOrd="0" presId="urn:microsoft.com/office/officeart/2005/8/layout/list1"/>
    <dgm:cxn modelId="{55058677-CE84-394F-A1D6-5DC558D6CD6A}" type="presParOf" srcId="{2FD881FF-BF08-2542-AF99-632975ECBAB5}" destId="{32C06138-1DF6-E845-85AB-2B848450D43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7C1A298-6CC4-C94C-AA2A-429DD39A4B7A}">
      <dgm:prSet custT="1"/>
      <dgm:spPr/>
      <dgm:t>
        <a:bodyPr/>
        <a:lstStyle/>
        <a:p>
          <a:pPr algn="l"/>
          <a:r>
            <a:rPr lang="en-US" sz="2800" b="0" i="0" dirty="0">
              <a:solidFill>
                <a:schemeClr val="tx1"/>
              </a:solidFill>
              <a:latin typeface="Avenir Next LT Pro" panose="020B0504020202020204" pitchFamily="34" charset="77"/>
              <a:cs typeface="Arial" panose="020B0604020202020204" pitchFamily="34" charset="0"/>
            </a:rPr>
            <a:t>Recognised by interviewees BUT evidence availability, quality, usage are not always optimal and can be problematic</a:t>
          </a:r>
        </a:p>
      </dgm:t>
    </dgm:pt>
    <dgm:pt modelId="{2DF7623A-9D83-724A-BCC8-108C13709F37}" type="parTrans" cxnId="{6958F884-0183-8243-80BF-A5180CB1D3A2}">
      <dgm:prSet/>
      <dgm:spPr/>
      <dgm:t>
        <a:bodyPr/>
        <a:lstStyle/>
        <a:p>
          <a:endParaRPr lang="en-GB"/>
        </a:p>
      </dgm:t>
    </dgm:pt>
    <dgm:pt modelId="{B139E829-0144-6748-AF2D-91C4480B452D}" type="sibTrans" cxnId="{6958F884-0183-8243-80BF-A5180CB1D3A2}">
      <dgm:prSet/>
      <dgm:spPr/>
      <dgm:t>
        <a:bodyPr/>
        <a:lstStyle/>
        <a:p>
          <a:endParaRPr lang="en-GB"/>
        </a:p>
      </dgm:t>
    </dgm:pt>
    <dgm:pt modelId="{E0EB1A65-786E-434E-8FD2-9D3E8AF65C2F}">
      <dgm:prSet custT="1"/>
      <dgm:spPr>
        <a:solidFill>
          <a:srgbClr val="86B9BD"/>
        </a:solidFill>
      </dgm:spPr>
      <dgm:t>
        <a:bodyPr/>
        <a:lstStyle/>
        <a:p>
          <a:pPr algn="l"/>
          <a:r>
            <a:rPr lang="en-US" sz="2800" b="1" i="0">
              <a:solidFill>
                <a:schemeClr val="tx1"/>
              </a:solidFill>
              <a:latin typeface="Avenir Next LT Pro" panose="020B0504020202020204" pitchFamily="34" charset="77"/>
              <a:cs typeface="Arial" panose="020B0604020202020204" pitchFamily="34" charset="0"/>
            </a:rPr>
            <a:t>IMPORTANCE OF EVIDENCE-BASED POLICYMAKING</a:t>
          </a: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B02CA5AE-271C-F04E-AE58-CA5F199071F7}">
      <dgm:prSet custT="1"/>
      <dgm:spPr/>
      <dgm:t>
        <a:bodyPr/>
        <a:lstStyle/>
        <a:p>
          <a:pPr algn="l"/>
          <a:endParaRPr lang="en-US" sz="2800" b="0" i="0">
            <a:solidFill>
              <a:schemeClr val="tx1"/>
            </a:solidFill>
            <a:latin typeface="Avenir Next LT Pro" panose="020B0504020202020204" pitchFamily="34" charset="77"/>
            <a:cs typeface="Arial" panose="020B0604020202020204" pitchFamily="34" charset="0"/>
          </a:endParaRPr>
        </a:p>
      </dgm:t>
    </dgm:pt>
    <dgm:pt modelId="{814174E3-FE43-F04C-AAF9-46496F963F68}" type="parTrans" cxnId="{99BB1ED4-9B5E-7046-B856-50FF02AC8967}">
      <dgm:prSet/>
      <dgm:spPr/>
      <dgm:t>
        <a:bodyPr/>
        <a:lstStyle/>
        <a:p>
          <a:endParaRPr lang="en-GB"/>
        </a:p>
      </dgm:t>
    </dgm:pt>
    <dgm:pt modelId="{AA274EC7-C086-B34A-AEBD-B70E684A789B}" type="sibTrans" cxnId="{99BB1ED4-9B5E-7046-B856-50FF02AC8967}">
      <dgm:prSet/>
      <dgm:spPr/>
      <dgm:t>
        <a:bodyPr/>
        <a:lstStyle/>
        <a:p>
          <a:endParaRPr lang="en-GB"/>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dgm:presLayoutVars>
          <dgm:chMax val="0"/>
          <dgm:bulletEnabled val="1"/>
        </dgm:presLayoutVars>
      </dgm:prSet>
      <dgm:spPr/>
    </dgm:pt>
    <dgm:pt modelId="{7983D72A-80AC-B44B-B5B1-AE000D722368}" type="pres">
      <dgm:prSet presAssocID="{E0EB1A65-786E-434E-8FD2-9D3E8AF65C2F}" presName="childText" presStyleLbl="revTx" presStyleIdx="0" presStyleCnt="1">
        <dgm:presLayoutVars>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6958F884-0183-8243-80BF-A5180CB1D3A2}" srcId="{E0EB1A65-786E-434E-8FD2-9D3E8AF65C2F}" destId="{E7C1A298-6CC4-C94C-AA2A-429DD39A4B7A}" srcOrd="1" destOrd="0" parTransId="{2DF7623A-9D83-724A-BCC8-108C13709F37}" sibTransId="{B139E829-0144-6748-AF2D-91C4480B452D}"/>
    <dgm:cxn modelId="{C7A81F96-0866-E648-856B-44EC185EE0C8}" type="presOf" srcId="{E7C1A298-6CC4-C94C-AA2A-429DD39A4B7A}" destId="{7983D72A-80AC-B44B-B5B1-AE000D722368}" srcOrd="0" destOrd="1" presId="urn:microsoft.com/office/officeart/2005/8/layout/vList2"/>
    <dgm:cxn modelId="{99BB1ED4-9B5E-7046-B856-50FF02AC8967}" srcId="{E0EB1A65-786E-434E-8FD2-9D3E8AF65C2F}" destId="{B02CA5AE-271C-F04E-AE58-CA5F199071F7}" srcOrd="0" destOrd="0" parTransId="{814174E3-FE43-F04C-AAF9-46496F963F68}" sibTransId="{AA274EC7-C086-B34A-AEBD-B70E684A789B}"/>
    <dgm:cxn modelId="{C9F4BFF4-1964-C54A-B80B-EB870B2B4D78}" type="presOf" srcId="{B02CA5AE-271C-F04E-AE58-CA5F199071F7}" destId="{7983D72A-80AC-B44B-B5B1-AE000D722368}"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 modelId="{0E2569A3-CDA1-154D-8E3D-41DF083BC76B}" type="presParOf" srcId="{FC93051D-B784-C14E-B275-16F0B3900604}" destId="{7983D72A-80AC-B44B-B5B1-AE000D722368}"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86B9BD"/>
        </a:solidFill>
      </dgm:spPr>
      <dgm:t>
        <a:bodyPr/>
        <a:lstStyle/>
        <a:p>
          <a:pPr algn="ctr"/>
          <a:r>
            <a:rPr lang="en-GB" sz="2200">
              <a:solidFill>
                <a:schemeClr val="tx1"/>
              </a:solidFill>
              <a:latin typeface="Avenir Next LT Pro" panose="020B0504020202020204" pitchFamily="34" charset="77"/>
            </a:rPr>
            <a:t>“I think </a:t>
          </a:r>
          <a:r>
            <a:rPr lang="en-GB" sz="2200" b="1">
              <a:solidFill>
                <a:schemeClr val="tx1"/>
              </a:solidFill>
              <a:latin typeface="Avenir Next LT Pro" panose="020B0504020202020204" pitchFamily="34" charset="77"/>
            </a:rPr>
            <a:t>evidence and data are very important to make informed policy decisions</a:t>
          </a:r>
          <a:r>
            <a:rPr lang="en-GB" sz="2200">
              <a:solidFill>
                <a:schemeClr val="tx1"/>
              </a:solidFill>
              <a:latin typeface="Avenir Next LT Pro" panose="020B0504020202020204" pitchFamily="34" charset="77"/>
            </a:rPr>
            <a:t>, so they’re a crucial part for decision making at the European Commission…”</a:t>
          </a:r>
        </a:p>
        <a:p>
          <a:pPr algn="r"/>
          <a:r>
            <a:rPr lang="en-GB" sz="1800" i="1">
              <a:solidFill>
                <a:schemeClr val="tx1"/>
              </a:solidFill>
              <a:latin typeface="Avenir Next LT Pro" panose="020B0504020202020204" pitchFamily="34" charset="77"/>
            </a:rPr>
            <a:t>– EC P1</a:t>
          </a: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B02CA5AE-271C-F04E-AE58-CA5F199071F7}">
      <dgm:prSet custT="1"/>
      <dgm:spPr>
        <a:solidFill>
          <a:srgbClr val="137781">
            <a:alpha val="25000"/>
          </a:srgbClr>
        </a:solidFill>
      </dgm:spPr>
      <dgm:t>
        <a:bodyPr/>
        <a:lstStyle/>
        <a:p>
          <a:pPr algn="ctr">
            <a:buNone/>
          </a:pPr>
          <a:r>
            <a:rPr lang="en-GB" sz="2200">
              <a:solidFill>
                <a:schemeClr val="tx1"/>
              </a:solidFill>
              <a:latin typeface="Avenir Next LT Pro" panose="020B0504020202020204" pitchFamily="34" charset="77"/>
            </a:rPr>
            <a:t>”…after analysing everything…every recommendation is based on one fi</a:t>
          </a:r>
          <a:r>
            <a:rPr lang="en-GB" sz="2200" b="0">
              <a:solidFill>
                <a:schemeClr val="tx1"/>
              </a:solidFill>
              <a:latin typeface="Avenir Next LT Pro" panose="020B0504020202020204" pitchFamily="34" charset="77"/>
            </a:rPr>
            <a:t>nding…So it’s research based for designing and evidence-based for recommendations</a:t>
          </a:r>
          <a:r>
            <a:rPr lang="en-GB" sz="2200">
              <a:solidFill>
                <a:schemeClr val="tx1"/>
              </a:solidFill>
              <a:latin typeface="Avenir Next LT Pro" panose="020B0504020202020204" pitchFamily="34" charset="77"/>
            </a:rPr>
            <a:t>….</a:t>
          </a:r>
        </a:p>
        <a:p>
          <a:pPr algn="ctr">
            <a:buNone/>
          </a:pPr>
          <a:r>
            <a:rPr lang="en-GB" sz="2200" b="1">
              <a:solidFill>
                <a:schemeClr val="tx1"/>
              </a:solidFill>
              <a:latin typeface="Avenir Next LT Pro" panose="020B0504020202020204" pitchFamily="34" charset="77"/>
            </a:rPr>
            <a:t>There is a move towards more evidence based adult education policy</a:t>
          </a:r>
          <a:r>
            <a:rPr lang="en-GB" sz="2200">
              <a:solidFill>
                <a:schemeClr val="tx1"/>
              </a:solidFill>
              <a:latin typeface="Avenir Next LT Pro" panose="020B0504020202020204" pitchFamily="34" charset="77"/>
            </a:rPr>
            <a:t>, at least a kind of technocratic approach, which is more now developed…" </a:t>
          </a:r>
        </a:p>
        <a:p>
          <a:pPr algn="r">
            <a:buNone/>
          </a:pPr>
          <a:r>
            <a:rPr lang="en-GB" sz="1800" i="1">
              <a:solidFill>
                <a:schemeClr val="tx1"/>
              </a:solidFill>
              <a:latin typeface="Avenir Next LT Pro" panose="020B0504020202020204" pitchFamily="34" charset="77"/>
            </a:rPr>
            <a:t>– UNESCO P3</a:t>
          </a:r>
          <a:endParaRPr lang="en-US" sz="1800" b="0" i="1">
            <a:solidFill>
              <a:schemeClr val="tx1"/>
            </a:solidFill>
            <a:latin typeface="Avenir Next LT Pro" panose="020B0504020202020204" pitchFamily="34" charset="77"/>
            <a:cs typeface="Arial" panose="020B0604020202020204" pitchFamily="34" charset="0"/>
          </a:endParaRPr>
        </a:p>
      </dgm:t>
    </dgm:pt>
    <dgm:pt modelId="{AA274EC7-C086-B34A-AEBD-B70E684A789B}" type="sibTrans" cxnId="{99BB1ED4-9B5E-7046-B856-50FF02AC8967}">
      <dgm:prSet/>
      <dgm:spPr/>
      <dgm:t>
        <a:bodyPr/>
        <a:lstStyle/>
        <a:p>
          <a:endParaRPr lang="en-GB"/>
        </a:p>
      </dgm:t>
    </dgm:pt>
    <dgm:pt modelId="{814174E3-FE43-F04C-AAF9-46496F963F68}" type="parTrans" cxnId="{99BB1ED4-9B5E-7046-B856-50FF02AC8967}">
      <dgm:prSet/>
      <dgm:spPr/>
      <dgm:t>
        <a:bodyPr/>
        <a:lstStyle/>
        <a:p>
          <a:endParaRPr lang="en-GB"/>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2">
        <dgm:presLayoutVars>
          <dgm:chMax val="0"/>
          <dgm:bulletEnabled val="1"/>
        </dgm:presLayoutVars>
      </dgm:prSet>
      <dgm:spPr/>
    </dgm:pt>
    <dgm:pt modelId="{FD2F45B1-3683-F44E-BB95-791C3D70CC7D}" type="pres">
      <dgm:prSet presAssocID="{E705C7FD-C274-4C7D-9DD8-DB8D5ABBFFE2}" presName="spacer" presStyleCnt="0"/>
      <dgm:spPr/>
    </dgm:pt>
    <dgm:pt modelId="{4D90E9B2-A965-7D42-8E8C-E382AF552118}" type="pres">
      <dgm:prSet presAssocID="{B02CA5AE-271C-F04E-AE58-CA5F199071F7}" presName="parentText" presStyleLbl="node1" presStyleIdx="1" presStyleCnt="2">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99BB1ED4-9B5E-7046-B856-50FF02AC8967}" srcId="{FBC71469-A0B1-4372-A281-4C7062215E94}" destId="{B02CA5AE-271C-F04E-AE58-CA5F199071F7}" srcOrd="1" destOrd="0" parTransId="{814174E3-FE43-F04C-AAF9-46496F963F68}" sibTransId="{AA274EC7-C086-B34A-AEBD-B70E684A789B}"/>
    <dgm:cxn modelId="{6B5F1CF1-267C-3A45-AD24-1E672B2F1B80}" type="presOf" srcId="{B02CA5AE-271C-F04E-AE58-CA5F199071F7}" destId="{4D90E9B2-A965-7D42-8E8C-E382AF552118}"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 modelId="{4DF07778-2DDC-C747-A2EB-DA468DC5ACFC}" type="presParOf" srcId="{FC93051D-B784-C14E-B275-16F0B3900604}" destId="{FD2F45B1-3683-F44E-BB95-791C3D70CC7D}" srcOrd="1" destOrd="0" presId="urn:microsoft.com/office/officeart/2005/8/layout/vList2"/>
    <dgm:cxn modelId="{355238B3-D622-DD4F-8C70-CAF988017270}" type="presParOf" srcId="{FC93051D-B784-C14E-B275-16F0B3900604}" destId="{4D90E9B2-A965-7D42-8E8C-E382AF55211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86B9BD"/>
        </a:solidFill>
      </dgm:spPr>
      <dgm:t>
        <a:bodyPr/>
        <a:lstStyle/>
        <a:p>
          <a:pPr algn="ctr"/>
          <a:r>
            <a:rPr lang="en-GB" sz="2200" dirty="0">
              <a:solidFill>
                <a:schemeClr val="tx1"/>
              </a:solidFill>
              <a:latin typeface="Avenir Next LT Pro" panose="020B0504020202020204" pitchFamily="34" charset="77"/>
            </a:rPr>
            <a:t>“…trying to develop, articulate and formulate international policies in this area, and </a:t>
          </a:r>
          <a:r>
            <a:rPr lang="en-GB" sz="2200" b="1" dirty="0">
              <a:solidFill>
                <a:schemeClr val="tx1"/>
              </a:solidFill>
              <a:latin typeface="Avenir Next LT Pro" panose="020B0504020202020204" pitchFamily="34" charset="77"/>
            </a:rPr>
            <a:t>evidentiary base which is uneven in quality and highly problematic</a:t>
          </a:r>
          <a:r>
            <a:rPr lang="en-GB" sz="2200" dirty="0">
              <a:solidFill>
                <a:schemeClr val="tx1"/>
              </a:solidFill>
              <a:latin typeface="Avenir Next LT Pro" panose="020B0504020202020204" pitchFamily="34" charset="77"/>
            </a:rPr>
            <a:t> is not easy, right? So then you rely on all kinds of other considerations…that are more normative…political…ideological…there’s a real disconnect in some ways between the kinds of recommendations that are being promoted…they’re not irrelevant, but </a:t>
          </a:r>
          <a:r>
            <a:rPr lang="en-GB" sz="2200" b="1" dirty="0">
              <a:solidFill>
                <a:schemeClr val="tx1"/>
              </a:solidFill>
              <a:latin typeface="Avenir Next LT Pro" panose="020B0504020202020204" pitchFamily="34" charset="77"/>
            </a:rPr>
            <a:t>they’re not necessarily based on any you know accumulation of evidence over decades…it becomes really problematic</a:t>
          </a:r>
          <a:r>
            <a:rPr lang="en-GB" sz="2200" b="0" dirty="0">
              <a:solidFill>
                <a:schemeClr val="tx1"/>
              </a:solidFill>
              <a:latin typeface="Avenir Next LT Pro" panose="020B0504020202020204" pitchFamily="34" charset="77"/>
            </a:rPr>
            <a:t>…</a:t>
          </a:r>
          <a:r>
            <a:rPr lang="en-GB" sz="2200" dirty="0">
              <a:solidFill>
                <a:schemeClr val="tx1"/>
              </a:solidFill>
              <a:latin typeface="Avenir Next LT Pro" panose="020B0504020202020204" pitchFamily="34" charset="77"/>
            </a:rPr>
            <a:t>”</a:t>
          </a:r>
        </a:p>
        <a:p>
          <a:pPr algn="r"/>
          <a:r>
            <a:rPr lang="en-GB" sz="1800" i="1" dirty="0">
              <a:solidFill>
                <a:schemeClr val="tx1"/>
              </a:solidFill>
              <a:latin typeface="Avenir Next LT Pro" panose="020B0504020202020204" pitchFamily="34" charset="77"/>
            </a:rPr>
            <a:t>– UNESCO P1</a:t>
          </a: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7C1A298-6CC4-C94C-AA2A-429DD39A4B7A}">
      <dgm:prSet custT="1"/>
      <dgm:spPr/>
      <dgm:t>
        <a:bodyPr/>
        <a:lstStyle/>
        <a:p>
          <a:pPr algn="l"/>
          <a:r>
            <a:rPr lang="en-US" sz="2800" b="0" i="0">
              <a:solidFill>
                <a:schemeClr val="tx1"/>
              </a:solidFill>
              <a:latin typeface="Avenir Next LT Pro" panose="020B0504020202020204" pitchFamily="34" charset="77"/>
              <a:cs typeface="Arial" panose="020B0604020202020204" pitchFamily="34" charset="0"/>
            </a:rPr>
            <a:t>Academic literature</a:t>
          </a:r>
        </a:p>
      </dgm:t>
    </dgm:pt>
    <dgm:pt modelId="{2DF7623A-9D83-724A-BCC8-108C13709F37}" type="parTrans" cxnId="{6958F884-0183-8243-80BF-A5180CB1D3A2}">
      <dgm:prSet/>
      <dgm:spPr/>
      <dgm:t>
        <a:bodyPr/>
        <a:lstStyle/>
        <a:p>
          <a:endParaRPr lang="en-GB"/>
        </a:p>
      </dgm:t>
    </dgm:pt>
    <dgm:pt modelId="{B139E829-0144-6748-AF2D-91C4480B452D}" type="sibTrans" cxnId="{6958F884-0183-8243-80BF-A5180CB1D3A2}">
      <dgm:prSet/>
      <dgm:spPr/>
      <dgm:t>
        <a:bodyPr/>
        <a:lstStyle/>
        <a:p>
          <a:endParaRPr lang="en-GB"/>
        </a:p>
      </dgm:t>
    </dgm:pt>
    <dgm:pt modelId="{C9A60DEB-8372-3247-AAC3-A86AC788C665}">
      <dgm:prSet custT="1"/>
      <dgm:spPr/>
      <dgm:t>
        <a:bodyPr/>
        <a:lstStyle/>
        <a:p>
          <a:pPr algn="l"/>
          <a:r>
            <a:rPr lang="en-US" sz="2800" b="0" i="0">
              <a:solidFill>
                <a:schemeClr val="tx1"/>
              </a:solidFill>
              <a:latin typeface="Avenir Next LT Pro" panose="020B0504020202020204" pitchFamily="34" charset="77"/>
              <a:cs typeface="Arial" panose="020B0604020202020204" pitchFamily="34" charset="0"/>
            </a:rPr>
            <a:t>Consultations with experts, stakeholders </a:t>
          </a:r>
          <a:br>
            <a:rPr lang="en-US" sz="2800" b="0" i="0">
              <a:solidFill>
                <a:schemeClr val="tx1"/>
              </a:solidFill>
              <a:latin typeface="Avenir Next LT Pro" panose="020B0504020202020204" pitchFamily="34" charset="77"/>
              <a:cs typeface="Arial" panose="020B0604020202020204" pitchFamily="34" charset="0"/>
            </a:rPr>
          </a:br>
          <a:r>
            <a:rPr lang="en-US" sz="2400" b="0" i="0">
              <a:solidFill>
                <a:schemeClr val="tx1"/>
              </a:solidFill>
              <a:latin typeface="Avenir Next LT Pro" panose="020B0504020202020204" pitchFamily="34" charset="77"/>
              <a:cs typeface="Arial" panose="020B0604020202020204" pitchFamily="34" charset="0"/>
            </a:rPr>
            <a:t>(e.g. CONFINTEA)</a:t>
          </a:r>
        </a:p>
      </dgm:t>
    </dgm:pt>
    <dgm:pt modelId="{D3974403-DF4F-9F41-BA46-1B937F8F6F56}" type="parTrans" cxnId="{ECCA7CB6-DF36-6C4E-A80F-DB62877E9771}">
      <dgm:prSet/>
      <dgm:spPr/>
      <dgm:t>
        <a:bodyPr/>
        <a:lstStyle/>
        <a:p>
          <a:endParaRPr lang="en-GB"/>
        </a:p>
      </dgm:t>
    </dgm:pt>
    <dgm:pt modelId="{F64538B3-8844-6F4A-8D1D-B9167B5CB3AC}" type="sibTrans" cxnId="{ECCA7CB6-DF36-6C4E-A80F-DB62877E9771}">
      <dgm:prSet/>
      <dgm:spPr/>
      <dgm:t>
        <a:bodyPr/>
        <a:lstStyle/>
        <a:p>
          <a:endParaRPr lang="en-GB"/>
        </a:p>
      </dgm:t>
    </dgm:pt>
    <dgm:pt modelId="{BAC02283-ACDB-1A48-A4C6-6697F1CBD543}">
      <dgm:prSet custT="1"/>
      <dgm:spPr/>
      <dgm:t>
        <a:bodyPr/>
        <a:lstStyle/>
        <a:p>
          <a:pPr algn="l"/>
          <a:r>
            <a:rPr lang="en-US" sz="2800" b="0" i="0">
              <a:solidFill>
                <a:schemeClr val="tx1"/>
              </a:solidFill>
              <a:latin typeface="Avenir Next LT Pro" panose="020B0504020202020204" pitchFamily="34" charset="77"/>
              <a:cs typeface="Arial" panose="020B0604020202020204" pitchFamily="34" charset="0"/>
            </a:rPr>
            <a:t>International data </a:t>
          </a:r>
          <a:br>
            <a:rPr lang="en-US" sz="2800" b="0" i="0">
              <a:solidFill>
                <a:schemeClr val="tx1"/>
              </a:solidFill>
              <a:latin typeface="Avenir Next LT Pro" panose="020B0504020202020204" pitchFamily="34" charset="77"/>
              <a:cs typeface="Arial" panose="020B0604020202020204" pitchFamily="34" charset="0"/>
            </a:rPr>
          </a:br>
          <a:r>
            <a:rPr lang="en-US" sz="2400" b="0" i="0">
              <a:solidFill>
                <a:schemeClr val="tx1"/>
              </a:solidFill>
              <a:latin typeface="Avenir Next LT Pro" panose="020B0504020202020204" pitchFamily="34" charset="77"/>
              <a:cs typeface="Arial" panose="020B0604020202020204" pitchFamily="34" charset="0"/>
            </a:rPr>
            <a:t>(e.g. PIAAC, AES, think tank reports)</a:t>
          </a:r>
        </a:p>
      </dgm:t>
    </dgm:pt>
    <dgm:pt modelId="{A57FA4A8-80F3-1946-A41E-194FDE845BB0}" type="parTrans" cxnId="{A76204BA-DBEE-864B-9AF2-8E092F614C24}">
      <dgm:prSet/>
      <dgm:spPr/>
      <dgm:t>
        <a:bodyPr/>
        <a:lstStyle/>
        <a:p>
          <a:endParaRPr lang="en-GB"/>
        </a:p>
      </dgm:t>
    </dgm:pt>
    <dgm:pt modelId="{BAF6DD4F-28A3-9D47-A485-242F94A6B0D1}" type="sibTrans" cxnId="{A76204BA-DBEE-864B-9AF2-8E092F614C24}">
      <dgm:prSet/>
      <dgm:spPr/>
      <dgm:t>
        <a:bodyPr/>
        <a:lstStyle/>
        <a:p>
          <a:endParaRPr lang="en-GB"/>
        </a:p>
      </dgm:t>
    </dgm:pt>
    <dgm:pt modelId="{299BB369-CEDB-1943-ACD1-CADB7F8B4F0A}">
      <dgm:prSet custT="1"/>
      <dgm:spPr/>
      <dgm:t>
        <a:bodyPr/>
        <a:lstStyle/>
        <a:p>
          <a:pPr algn="l"/>
          <a:r>
            <a:rPr lang="en-US" sz="2800" b="0" i="0">
              <a:solidFill>
                <a:schemeClr val="tx1"/>
              </a:solidFill>
              <a:latin typeface="Avenir Next LT Pro" panose="020B0504020202020204" pitchFamily="34" charset="77"/>
              <a:cs typeface="Arial" panose="020B0604020202020204" pitchFamily="34" charset="0"/>
            </a:rPr>
            <a:t>National data</a:t>
          </a:r>
        </a:p>
      </dgm:t>
    </dgm:pt>
    <dgm:pt modelId="{88B53E9A-DCF1-F343-8345-D28CD8433026}" type="parTrans" cxnId="{B29FF270-9F81-EB44-A1CF-6D22DA5E3FD7}">
      <dgm:prSet/>
      <dgm:spPr/>
      <dgm:t>
        <a:bodyPr/>
        <a:lstStyle/>
        <a:p>
          <a:endParaRPr lang="en-GB"/>
        </a:p>
      </dgm:t>
    </dgm:pt>
    <dgm:pt modelId="{767FE6E1-5DA6-794C-B694-160D48011888}" type="sibTrans" cxnId="{B29FF270-9F81-EB44-A1CF-6D22DA5E3FD7}">
      <dgm:prSet/>
      <dgm:spPr/>
      <dgm:t>
        <a:bodyPr/>
        <a:lstStyle/>
        <a:p>
          <a:endParaRPr lang="en-GB"/>
        </a:p>
      </dgm:t>
    </dgm:pt>
    <dgm:pt modelId="{E0EB1A65-786E-434E-8FD2-9D3E8AF65C2F}">
      <dgm:prSet custT="1"/>
      <dgm:spPr>
        <a:solidFill>
          <a:srgbClr val="A1E3E8"/>
        </a:solidFill>
      </dgm:spPr>
      <dgm:t>
        <a:bodyPr/>
        <a:lstStyle/>
        <a:p>
          <a:pPr algn="l"/>
          <a:r>
            <a:rPr lang="en-US" sz="2800" b="1" i="0">
              <a:solidFill>
                <a:schemeClr val="tx1"/>
              </a:solidFill>
              <a:latin typeface="Avenir Next LT Pro" panose="020B0504020202020204" pitchFamily="34" charset="77"/>
              <a:cs typeface="Arial" panose="020B0604020202020204" pitchFamily="34" charset="0"/>
            </a:rPr>
            <a:t>SOURCES OF EVIDENCE</a:t>
          </a: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360B013A-64B6-024F-BC2B-40CCDC197B12}">
      <dgm:prSet custT="1"/>
      <dgm:spPr/>
      <dgm:t>
        <a:bodyPr/>
        <a:lstStyle/>
        <a:p>
          <a:pPr algn="l"/>
          <a:endParaRPr lang="en-US" sz="2800" b="0" i="0">
            <a:solidFill>
              <a:schemeClr val="tx1"/>
            </a:solidFill>
            <a:latin typeface="Avenir Next LT Pro" panose="020B0504020202020204" pitchFamily="34" charset="77"/>
            <a:cs typeface="Arial" panose="020B0604020202020204" pitchFamily="34" charset="0"/>
          </a:endParaRPr>
        </a:p>
      </dgm:t>
    </dgm:pt>
    <dgm:pt modelId="{6ECB12D2-DED8-4840-BCCE-F2779E2AD4F3}" type="parTrans" cxnId="{ED3C33D9-08B2-7640-9B2D-1AE6B59D506A}">
      <dgm:prSet/>
      <dgm:spPr/>
      <dgm:t>
        <a:bodyPr/>
        <a:lstStyle/>
        <a:p>
          <a:endParaRPr lang="en-GB"/>
        </a:p>
      </dgm:t>
    </dgm:pt>
    <dgm:pt modelId="{2B11BF03-BCED-784F-A087-532F18F017DF}" type="sibTrans" cxnId="{ED3C33D9-08B2-7640-9B2D-1AE6B59D506A}">
      <dgm:prSet/>
      <dgm:spPr/>
      <dgm:t>
        <a:bodyPr/>
        <a:lstStyle/>
        <a:p>
          <a:endParaRPr lang="en-GB"/>
        </a:p>
      </dgm:t>
    </dgm:pt>
    <dgm:pt modelId="{3115CCD2-EF35-5146-9DA2-B8D086FAEAC6}">
      <dgm:prSet custT="1"/>
      <dgm:spPr/>
      <dgm:t>
        <a:bodyPr/>
        <a:lstStyle/>
        <a:p>
          <a:pPr algn="l"/>
          <a:endParaRPr lang="en-US" sz="2800" b="0" i="0">
            <a:solidFill>
              <a:schemeClr val="tx1"/>
            </a:solidFill>
            <a:latin typeface="Avenir Next LT Pro" panose="020B0504020202020204" pitchFamily="34" charset="77"/>
            <a:cs typeface="Arial" panose="020B0604020202020204" pitchFamily="34" charset="0"/>
          </a:endParaRPr>
        </a:p>
      </dgm:t>
    </dgm:pt>
    <dgm:pt modelId="{2248C357-C709-A942-9DEB-3D534BD56A8C}" type="parTrans" cxnId="{CE04F723-560D-0647-8FE0-9D96E07D036F}">
      <dgm:prSet/>
      <dgm:spPr/>
      <dgm:t>
        <a:bodyPr/>
        <a:lstStyle/>
        <a:p>
          <a:endParaRPr lang="en-GB"/>
        </a:p>
      </dgm:t>
    </dgm:pt>
    <dgm:pt modelId="{B8165D7F-A3AD-8249-9468-848E412C6842}" type="sibTrans" cxnId="{CE04F723-560D-0647-8FE0-9D96E07D036F}">
      <dgm:prSet/>
      <dgm:spPr/>
      <dgm:t>
        <a:bodyPr/>
        <a:lstStyle/>
        <a:p>
          <a:endParaRPr lang="en-GB"/>
        </a:p>
      </dgm:t>
    </dgm:pt>
    <dgm:pt modelId="{6F9F0C4E-5B11-834A-8186-DC838CD66951}">
      <dgm:prSet custT="1"/>
      <dgm:spPr/>
      <dgm:t>
        <a:bodyPr/>
        <a:lstStyle/>
        <a:p>
          <a:pPr algn="l"/>
          <a:endParaRPr lang="en-US" sz="2800" b="0" i="0">
            <a:solidFill>
              <a:schemeClr val="tx1"/>
            </a:solidFill>
            <a:latin typeface="Avenir Next LT Pro" panose="020B0504020202020204" pitchFamily="34" charset="77"/>
            <a:cs typeface="Arial" panose="020B0604020202020204" pitchFamily="34" charset="0"/>
          </a:endParaRPr>
        </a:p>
      </dgm:t>
    </dgm:pt>
    <dgm:pt modelId="{44444EF3-A9A6-5C41-9FA5-615D13323C99}" type="parTrans" cxnId="{90A2813A-BD4A-5542-BF65-DCB39678150F}">
      <dgm:prSet/>
      <dgm:spPr/>
      <dgm:t>
        <a:bodyPr/>
        <a:lstStyle/>
        <a:p>
          <a:endParaRPr lang="en-GB"/>
        </a:p>
      </dgm:t>
    </dgm:pt>
    <dgm:pt modelId="{426E348C-26B4-6C42-A2F9-82E749714BF6}" type="sibTrans" cxnId="{90A2813A-BD4A-5542-BF65-DCB39678150F}">
      <dgm:prSet/>
      <dgm:spPr/>
      <dgm:t>
        <a:bodyPr/>
        <a:lstStyle/>
        <a:p>
          <a:endParaRPr lang="en-GB"/>
        </a:p>
      </dgm:t>
    </dgm:pt>
    <dgm:pt modelId="{B02CA5AE-271C-F04E-AE58-CA5F199071F7}">
      <dgm:prSet custT="1"/>
      <dgm:spPr/>
      <dgm:t>
        <a:bodyPr/>
        <a:lstStyle/>
        <a:p>
          <a:pPr algn="l"/>
          <a:endParaRPr lang="en-US" sz="2800" b="0" i="0">
            <a:solidFill>
              <a:schemeClr val="tx1"/>
            </a:solidFill>
            <a:latin typeface="Avenir Next LT Pro" panose="020B0504020202020204" pitchFamily="34" charset="77"/>
            <a:cs typeface="Arial" panose="020B0604020202020204" pitchFamily="34" charset="0"/>
          </a:endParaRPr>
        </a:p>
      </dgm:t>
    </dgm:pt>
    <dgm:pt modelId="{814174E3-FE43-F04C-AAF9-46496F963F68}" type="parTrans" cxnId="{99BB1ED4-9B5E-7046-B856-50FF02AC8967}">
      <dgm:prSet/>
      <dgm:spPr/>
      <dgm:t>
        <a:bodyPr/>
        <a:lstStyle/>
        <a:p>
          <a:endParaRPr lang="en-GB"/>
        </a:p>
      </dgm:t>
    </dgm:pt>
    <dgm:pt modelId="{AA274EC7-C086-B34A-AEBD-B70E684A789B}" type="sibTrans" cxnId="{99BB1ED4-9B5E-7046-B856-50FF02AC8967}">
      <dgm:prSet/>
      <dgm:spPr/>
      <dgm:t>
        <a:bodyPr/>
        <a:lstStyle/>
        <a:p>
          <a:endParaRPr lang="en-GB"/>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dgm:presLayoutVars>
          <dgm:chMax val="0"/>
          <dgm:bulletEnabled val="1"/>
        </dgm:presLayoutVars>
      </dgm:prSet>
      <dgm:spPr/>
    </dgm:pt>
    <dgm:pt modelId="{7983D72A-80AC-B44B-B5B1-AE000D722368}" type="pres">
      <dgm:prSet presAssocID="{E0EB1A65-786E-434E-8FD2-9D3E8AF65C2F}" presName="childText" presStyleLbl="revTx" presStyleIdx="0" presStyleCnt="1">
        <dgm:presLayoutVars>
          <dgm:bulletEnabled val="1"/>
        </dgm:presLayoutVars>
      </dgm:prSet>
      <dgm:spPr/>
    </dgm:pt>
  </dgm:ptLst>
  <dgm:cxnLst>
    <dgm:cxn modelId="{4A2FF305-3096-BF4C-A89D-F99A7EFD2F43}" type="presOf" srcId="{6F9F0C4E-5B11-834A-8186-DC838CD66951}" destId="{7983D72A-80AC-B44B-B5B1-AE000D722368}" srcOrd="0" destOrd="6" presId="urn:microsoft.com/office/officeart/2005/8/layout/vList2"/>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075DAA1F-35DF-E043-8D2A-20438AE91104}" type="presOf" srcId="{C9A60DEB-8372-3247-AAC3-A86AC788C665}" destId="{7983D72A-80AC-B44B-B5B1-AE000D722368}" srcOrd="0" destOrd="3" presId="urn:microsoft.com/office/officeart/2005/8/layout/vList2"/>
    <dgm:cxn modelId="{0D10D523-E301-3249-AF05-E8AD91DF897E}" type="presOf" srcId="{360B013A-64B6-024F-BC2B-40CCDC197B12}" destId="{7983D72A-80AC-B44B-B5B1-AE000D722368}" srcOrd="0" destOrd="2" presId="urn:microsoft.com/office/officeart/2005/8/layout/vList2"/>
    <dgm:cxn modelId="{CE04F723-560D-0647-8FE0-9D96E07D036F}" srcId="{E0EB1A65-786E-434E-8FD2-9D3E8AF65C2F}" destId="{3115CCD2-EF35-5146-9DA2-B8D086FAEAC6}" srcOrd="4" destOrd="0" parTransId="{2248C357-C709-A942-9DEB-3D534BD56A8C}" sibTransId="{B8165D7F-A3AD-8249-9468-848E412C6842}"/>
    <dgm:cxn modelId="{90A2813A-BD4A-5542-BF65-DCB39678150F}" srcId="{E0EB1A65-786E-434E-8FD2-9D3E8AF65C2F}" destId="{6F9F0C4E-5B11-834A-8186-DC838CD66951}" srcOrd="6" destOrd="0" parTransId="{44444EF3-A9A6-5C41-9FA5-615D13323C99}" sibTransId="{426E348C-26B4-6C42-A2F9-82E749714BF6}"/>
    <dgm:cxn modelId="{B29FF270-9F81-EB44-A1CF-6D22DA5E3FD7}" srcId="{E0EB1A65-786E-434E-8FD2-9D3E8AF65C2F}" destId="{299BB369-CEDB-1943-ACD1-CADB7F8B4F0A}" srcOrd="7" destOrd="0" parTransId="{88B53E9A-DCF1-F343-8345-D28CD8433026}" sibTransId="{767FE6E1-5DA6-794C-B694-160D48011888}"/>
    <dgm:cxn modelId="{6958F884-0183-8243-80BF-A5180CB1D3A2}" srcId="{E0EB1A65-786E-434E-8FD2-9D3E8AF65C2F}" destId="{E7C1A298-6CC4-C94C-AA2A-429DD39A4B7A}" srcOrd="1" destOrd="0" parTransId="{2DF7623A-9D83-724A-BCC8-108C13709F37}" sibTransId="{B139E829-0144-6748-AF2D-91C4480B452D}"/>
    <dgm:cxn modelId="{C7A81F96-0866-E648-856B-44EC185EE0C8}" type="presOf" srcId="{E7C1A298-6CC4-C94C-AA2A-429DD39A4B7A}" destId="{7983D72A-80AC-B44B-B5B1-AE000D722368}" srcOrd="0" destOrd="1" presId="urn:microsoft.com/office/officeart/2005/8/layout/vList2"/>
    <dgm:cxn modelId="{B2B23F9C-BBED-F042-B454-5B5E4E501851}" type="presOf" srcId="{3115CCD2-EF35-5146-9DA2-B8D086FAEAC6}" destId="{7983D72A-80AC-B44B-B5B1-AE000D722368}" srcOrd="0" destOrd="4" presId="urn:microsoft.com/office/officeart/2005/8/layout/vList2"/>
    <dgm:cxn modelId="{59392AA2-E4D0-D54E-A2A4-F46E124A4BB3}" type="presOf" srcId="{299BB369-CEDB-1943-ACD1-CADB7F8B4F0A}" destId="{7983D72A-80AC-B44B-B5B1-AE000D722368}" srcOrd="0" destOrd="7" presId="urn:microsoft.com/office/officeart/2005/8/layout/vList2"/>
    <dgm:cxn modelId="{ECCA7CB6-DF36-6C4E-A80F-DB62877E9771}" srcId="{E0EB1A65-786E-434E-8FD2-9D3E8AF65C2F}" destId="{C9A60DEB-8372-3247-AAC3-A86AC788C665}" srcOrd="3" destOrd="0" parTransId="{D3974403-DF4F-9F41-BA46-1B937F8F6F56}" sibTransId="{F64538B3-8844-6F4A-8D1D-B9167B5CB3AC}"/>
    <dgm:cxn modelId="{A76204BA-DBEE-864B-9AF2-8E092F614C24}" srcId="{E0EB1A65-786E-434E-8FD2-9D3E8AF65C2F}" destId="{BAC02283-ACDB-1A48-A4C6-6697F1CBD543}" srcOrd="5" destOrd="0" parTransId="{A57FA4A8-80F3-1946-A41E-194FDE845BB0}" sibTransId="{BAF6DD4F-28A3-9D47-A485-242F94A6B0D1}"/>
    <dgm:cxn modelId="{99BB1ED4-9B5E-7046-B856-50FF02AC8967}" srcId="{E0EB1A65-786E-434E-8FD2-9D3E8AF65C2F}" destId="{B02CA5AE-271C-F04E-AE58-CA5F199071F7}" srcOrd="0" destOrd="0" parTransId="{814174E3-FE43-F04C-AAF9-46496F963F68}" sibTransId="{AA274EC7-C086-B34A-AEBD-B70E684A789B}"/>
    <dgm:cxn modelId="{ED3C33D9-08B2-7640-9B2D-1AE6B59D506A}" srcId="{E0EB1A65-786E-434E-8FD2-9D3E8AF65C2F}" destId="{360B013A-64B6-024F-BC2B-40CCDC197B12}" srcOrd="2" destOrd="0" parTransId="{6ECB12D2-DED8-4840-BCCE-F2779E2AD4F3}" sibTransId="{2B11BF03-BCED-784F-A087-532F18F017DF}"/>
    <dgm:cxn modelId="{9A6706E8-E43E-484E-BAAD-86D7F4C9DB49}" type="presOf" srcId="{BAC02283-ACDB-1A48-A4C6-6697F1CBD543}" destId="{7983D72A-80AC-B44B-B5B1-AE000D722368}" srcOrd="0" destOrd="5" presId="urn:microsoft.com/office/officeart/2005/8/layout/vList2"/>
    <dgm:cxn modelId="{C9F4BFF4-1964-C54A-B80B-EB870B2B4D78}" type="presOf" srcId="{B02CA5AE-271C-F04E-AE58-CA5F199071F7}" destId="{7983D72A-80AC-B44B-B5B1-AE000D722368}"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 modelId="{0E2569A3-CDA1-154D-8E3D-41DF083BC76B}" type="presParOf" srcId="{FC93051D-B784-C14E-B275-16F0B3900604}" destId="{7983D72A-80AC-B44B-B5B1-AE000D72236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200">
              <a:solidFill>
                <a:schemeClr val="tx1"/>
              </a:solidFill>
              <a:latin typeface="Avenir Next LT Pro" panose="020B0504020202020204" pitchFamily="34" charset="77"/>
            </a:rPr>
            <a:t>“…we always do </a:t>
          </a:r>
          <a:r>
            <a:rPr lang="en-GB" sz="2200" b="1">
              <a:solidFill>
                <a:schemeClr val="tx1"/>
              </a:solidFill>
              <a:latin typeface="Avenir Next LT Pro" panose="020B0504020202020204" pitchFamily="34" charset="77"/>
            </a:rPr>
            <a:t>literature searches</a:t>
          </a:r>
          <a:r>
            <a:rPr lang="en-GB" sz="2200">
              <a:solidFill>
                <a:schemeClr val="tx1"/>
              </a:solidFill>
              <a:latin typeface="Avenir Next LT Pro" panose="020B0504020202020204" pitchFamily="34" charset="77"/>
            </a:rPr>
            <a:t>. We speak to </a:t>
          </a:r>
          <a:r>
            <a:rPr lang="en-GB" sz="2200" b="1">
              <a:solidFill>
                <a:schemeClr val="tx1"/>
              </a:solidFill>
              <a:latin typeface="Avenir Next LT Pro" panose="020B0504020202020204" pitchFamily="34" charset="77"/>
            </a:rPr>
            <a:t>expert scientists</a:t>
          </a:r>
          <a:r>
            <a:rPr lang="en-GB" sz="2200">
              <a:solidFill>
                <a:schemeClr val="tx1"/>
              </a:solidFill>
              <a:latin typeface="Avenir Next LT Pro" panose="020B0504020202020204" pitchFamily="34" charset="77"/>
            </a:rPr>
            <a:t>. We invite them to </a:t>
          </a:r>
          <a:r>
            <a:rPr lang="en-GB" sz="2200" b="1">
              <a:solidFill>
                <a:schemeClr val="tx1"/>
              </a:solidFill>
              <a:latin typeface="Avenir Next LT Pro" panose="020B0504020202020204" pitchFamily="34" charset="77"/>
            </a:rPr>
            <a:t>conferences or workshops</a:t>
          </a:r>
          <a:r>
            <a:rPr lang="en-GB" sz="2200">
              <a:solidFill>
                <a:schemeClr val="tx1"/>
              </a:solidFill>
              <a:latin typeface="Avenir Next LT Pro" panose="020B0504020202020204" pitchFamily="34" charset="77"/>
            </a:rPr>
            <a:t>…we always are very critical about the quality of research that we want to use”</a:t>
          </a:r>
        </a:p>
        <a:p>
          <a:pPr algn="r"/>
          <a:r>
            <a:rPr lang="en-GB" sz="1800" i="1">
              <a:solidFill>
                <a:schemeClr val="tx1"/>
              </a:solidFill>
              <a:latin typeface="Avenir Next LT Pro" panose="020B0504020202020204" pitchFamily="34" charset="77"/>
            </a:rPr>
            <a:t>– OECD P1</a:t>
          </a: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B02CA5AE-271C-F04E-AE58-CA5F199071F7}">
      <dgm:prSet custT="1"/>
      <dgm:spPr>
        <a:solidFill>
          <a:srgbClr val="A1E3E8">
            <a:alpha val="49977"/>
          </a:srgbClr>
        </a:solidFill>
      </dgm:spPr>
      <dgm:t>
        <a:bodyPr/>
        <a:lstStyle/>
        <a:p>
          <a:pPr algn="ctr">
            <a:buNone/>
          </a:pPr>
          <a:r>
            <a:rPr lang="en-GB" sz="2200">
              <a:solidFill>
                <a:schemeClr val="tx1"/>
              </a:solidFill>
              <a:latin typeface="Avenir Next LT Pro" panose="020B0504020202020204" pitchFamily="34" charset="77"/>
            </a:rPr>
            <a:t>"it’s a </a:t>
          </a:r>
          <a:r>
            <a:rPr lang="en-GB" sz="2200" b="1">
              <a:solidFill>
                <a:schemeClr val="tx1"/>
              </a:solidFill>
              <a:latin typeface="Avenir Next LT Pro" panose="020B0504020202020204" pitchFamily="34" charset="77"/>
            </a:rPr>
            <a:t>combination of evidence </a:t>
          </a:r>
          <a:r>
            <a:rPr lang="en-GB" sz="2200">
              <a:solidFill>
                <a:schemeClr val="tx1"/>
              </a:solidFill>
              <a:latin typeface="Avenir Next LT Pro" panose="020B0504020202020204" pitchFamily="34" charset="77"/>
            </a:rPr>
            <a:t>gathering from available sources, be it </a:t>
          </a:r>
          <a:r>
            <a:rPr lang="en-GB" sz="2200" b="1">
              <a:solidFill>
                <a:schemeClr val="tx1"/>
              </a:solidFill>
              <a:latin typeface="Avenir Next LT Pro" panose="020B0504020202020204" pitchFamily="34" charset="77"/>
            </a:rPr>
            <a:t>academic or think tanks</a:t>
          </a:r>
          <a:r>
            <a:rPr lang="en-GB" sz="2200">
              <a:solidFill>
                <a:schemeClr val="tx1"/>
              </a:solidFill>
              <a:latin typeface="Avenir Next LT Pro" panose="020B0504020202020204" pitchFamily="34" charset="77"/>
            </a:rPr>
            <a:t>...And then discussions with </a:t>
          </a:r>
          <a:r>
            <a:rPr lang="en-GB" sz="2200" b="1">
              <a:solidFill>
                <a:schemeClr val="tx1"/>
              </a:solidFill>
              <a:latin typeface="Avenir Next LT Pro" panose="020B0504020202020204" pitchFamily="34" charset="77"/>
            </a:rPr>
            <a:t>stakeholders</a:t>
          </a:r>
          <a:r>
            <a:rPr lang="en-GB" sz="2200">
              <a:solidFill>
                <a:schemeClr val="tx1"/>
              </a:solidFill>
              <a:latin typeface="Avenir Next LT Pro" panose="020B0504020202020204" pitchFamily="34" charset="77"/>
            </a:rPr>
            <a:t>...for example the </a:t>
          </a:r>
          <a:r>
            <a:rPr lang="en-GB" sz="2200" b="1">
              <a:solidFill>
                <a:schemeClr val="tx1"/>
              </a:solidFill>
              <a:latin typeface="Avenir Next LT Pro" panose="020B0504020202020204" pitchFamily="34" charset="77"/>
            </a:rPr>
            <a:t>adult learning working group</a:t>
          </a:r>
          <a:r>
            <a:rPr lang="en-GB" sz="2200">
              <a:solidFill>
                <a:schemeClr val="tx1"/>
              </a:solidFill>
              <a:latin typeface="Avenir Next LT Pro" panose="020B0504020202020204" pitchFamily="34" charset="77"/>
            </a:rPr>
            <a:t>, where we are able to discuss with people from the </a:t>
          </a:r>
          <a:r>
            <a:rPr lang="en-GB" sz="2200" b="1">
              <a:solidFill>
                <a:schemeClr val="tx1"/>
              </a:solidFill>
              <a:latin typeface="Avenir Next LT Pro" panose="020B0504020202020204" pitchFamily="34" charset="77"/>
            </a:rPr>
            <a:t>ministries</a:t>
          </a:r>
          <a:r>
            <a:rPr lang="en-GB" sz="2200">
              <a:solidFill>
                <a:schemeClr val="tx1"/>
              </a:solidFill>
              <a:latin typeface="Avenir Next LT Pro" panose="020B0504020202020204" pitchFamily="34" charset="77"/>
            </a:rPr>
            <a:t>...</a:t>
          </a:r>
          <a:r>
            <a:rPr lang="en-GB" sz="2200" b="1">
              <a:solidFill>
                <a:schemeClr val="tx1"/>
              </a:solidFill>
              <a:latin typeface="Avenir Next LT Pro" panose="020B0504020202020204" pitchFamily="34" charset="77"/>
            </a:rPr>
            <a:t>adult learning national coordinators</a:t>
          </a:r>
          <a:r>
            <a:rPr lang="en-GB" sz="2200">
              <a:solidFill>
                <a:schemeClr val="tx1"/>
              </a:solidFill>
              <a:latin typeface="Avenir Next LT Pro" panose="020B0504020202020204" pitchFamily="34" charset="77"/>
            </a:rPr>
            <a:t>...</a:t>
          </a:r>
          <a:r>
            <a:rPr lang="en-GB" sz="2200" b="1">
              <a:solidFill>
                <a:schemeClr val="tx1"/>
              </a:solidFill>
              <a:latin typeface="Avenir Next LT Pro" panose="020B0504020202020204" pitchFamily="34" charset="77"/>
            </a:rPr>
            <a:t>adult learning experts</a:t>
          </a:r>
          <a:r>
            <a:rPr lang="en-GB" sz="2200">
              <a:solidFill>
                <a:schemeClr val="tx1"/>
              </a:solidFill>
              <a:latin typeface="Avenir Next LT Pro" panose="020B0504020202020204" pitchFamily="34" charset="77"/>
            </a:rPr>
            <a:t>...all of that together informs the policymaking on adult learning" </a:t>
          </a:r>
        </a:p>
        <a:p>
          <a:pPr algn="r">
            <a:buNone/>
          </a:pPr>
          <a:r>
            <a:rPr lang="en-GB" sz="1800" i="1">
              <a:solidFill>
                <a:schemeClr val="tx1"/>
              </a:solidFill>
              <a:latin typeface="Avenir Next LT Pro" panose="020B0504020202020204" pitchFamily="34" charset="77"/>
            </a:rPr>
            <a:t>– EC P1</a:t>
          </a:r>
          <a:endParaRPr lang="en-US" sz="1800" b="0" i="1">
            <a:solidFill>
              <a:schemeClr val="tx1"/>
            </a:solidFill>
            <a:latin typeface="Avenir Next LT Pro" panose="020B0504020202020204" pitchFamily="34" charset="77"/>
            <a:cs typeface="Arial" panose="020B0604020202020204" pitchFamily="34" charset="0"/>
          </a:endParaRPr>
        </a:p>
      </dgm:t>
    </dgm:pt>
    <dgm:pt modelId="{814174E3-FE43-F04C-AAF9-46496F963F68}" type="parTrans" cxnId="{99BB1ED4-9B5E-7046-B856-50FF02AC8967}">
      <dgm:prSet/>
      <dgm:spPr/>
      <dgm:t>
        <a:bodyPr/>
        <a:lstStyle/>
        <a:p>
          <a:endParaRPr lang="en-GB"/>
        </a:p>
      </dgm:t>
    </dgm:pt>
    <dgm:pt modelId="{AA274EC7-C086-B34A-AEBD-B70E684A789B}" type="sibTrans" cxnId="{99BB1ED4-9B5E-7046-B856-50FF02AC8967}">
      <dgm:prSet/>
      <dgm:spPr/>
      <dgm:t>
        <a:bodyPr/>
        <a:lstStyle/>
        <a:p>
          <a:endParaRPr lang="en-GB"/>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2">
        <dgm:presLayoutVars>
          <dgm:chMax val="0"/>
          <dgm:bulletEnabled val="1"/>
        </dgm:presLayoutVars>
      </dgm:prSet>
      <dgm:spPr/>
    </dgm:pt>
    <dgm:pt modelId="{FD2F45B1-3683-F44E-BB95-791C3D70CC7D}" type="pres">
      <dgm:prSet presAssocID="{E705C7FD-C274-4C7D-9DD8-DB8D5ABBFFE2}" presName="spacer" presStyleCnt="0"/>
      <dgm:spPr/>
    </dgm:pt>
    <dgm:pt modelId="{4D90E9B2-A965-7D42-8E8C-E382AF552118}" type="pres">
      <dgm:prSet presAssocID="{B02CA5AE-271C-F04E-AE58-CA5F199071F7}" presName="parentText" presStyleLbl="node1" presStyleIdx="1" presStyleCnt="2">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99BB1ED4-9B5E-7046-B856-50FF02AC8967}" srcId="{FBC71469-A0B1-4372-A281-4C7062215E94}" destId="{B02CA5AE-271C-F04E-AE58-CA5F199071F7}" srcOrd="1" destOrd="0" parTransId="{814174E3-FE43-F04C-AAF9-46496F963F68}" sibTransId="{AA274EC7-C086-B34A-AEBD-B70E684A789B}"/>
    <dgm:cxn modelId="{6B5F1CF1-267C-3A45-AD24-1E672B2F1B80}" type="presOf" srcId="{B02CA5AE-271C-F04E-AE58-CA5F199071F7}" destId="{4D90E9B2-A965-7D42-8E8C-E382AF552118}"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 modelId="{4DF07778-2DDC-C747-A2EB-DA468DC5ACFC}" type="presParOf" srcId="{FC93051D-B784-C14E-B275-16F0B3900604}" destId="{FD2F45B1-3683-F44E-BB95-791C3D70CC7D}" srcOrd="1" destOrd="0" presId="urn:microsoft.com/office/officeart/2005/8/layout/vList2"/>
    <dgm:cxn modelId="{355238B3-D622-DD4F-8C70-CAF988017270}" type="presParOf" srcId="{FC93051D-B784-C14E-B275-16F0B3900604}" destId="{4D90E9B2-A965-7D42-8E8C-E382AF55211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7C1A298-6CC4-C94C-AA2A-429DD39A4B7A}">
      <dgm:prSet custT="1"/>
      <dgm:spPr/>
      <dgm:t>
        <a:bodyPr/>
        <a:lstStyle/>
        <a:p>
          <a:pPr algn="l"/>
          <a:r>
            <a:rPr lang="en-US" sz="2800" b="0" i="0">
              <a:solidFill>
                <a:schemeClr val="tx1"/>
              </a:solidFill>
              <a:latin typeface="Avenir Next LT Pro" panose="020B0504020202020204" pitchFamily="34" charset="77"/>
              <a:cs typeface="Arial" panose="020B0604020202020204" pitchFamily="34" charset="0"/>
            </a:rPr>
            <a:t>To understand the state of ALE</a:t>
          </a:r>
        </a:p>
      </dgm:t>
    </dgm:pt>
    <dgm:pt modelId="{2DF7623A-9D83-724A-BCC8-108C13709F37}" type="parTrans" cxnId="{6958F884-0183-8243-80BF-A5180CB1D3A2}">
      <dgm:prSet/>
      <dgm:spPr/>
      <dgm:t>
        <a:bodyPr/>
        <a:lstStyle/>
        <a:p>
          <a:endParaRPr lang="en-GB"/>
        </a:p>
      </dgm:t>
    </dgm:pt>
    <dgm:pt modelId="{B139E829-0144-6748-AF2D-91C4480B452D}" type="sibTrans" cxnId="{6958F884-0183-8243-80BF-A5180CB1D3A2}">
      <dgm:prSet/>
      <dgm:spPr/>
      <dgm:t>
        <a:bodyPr/>
        <a:lstStyle/>
        <a:p>
          <a:endParaRPr lang="en-GB"/>
        </a:p>
      </dgm:t>
    </dgm:pt>
    <dgm:pt modelId="{E0EB1A65-786E-434E-8FD2-9D3E8AF65C2F}">
      <dgm:prSet custT="1"/>
      <dgm:spPr>
        <a:solidFill>
          <a:srgbClr val="C2DDDF"/>
        </a:solidFill>
      </dgm:spPr>
      <dgm:t>
        <a:bodyPr/>
        <a:lstStyle/>
        <a:p>
          <a:pPr algn="l"/>
          <a:r>
            <a:rPr lang="en-US" sz="2800" b="1" i="0">
              <a:solidFill>
                <a:schemeClr val="tx1"/>
              </a:solidFill>
              <a:latin typeface="Avenir Next LT Pro" panose="020B0504020202020204" pitchFamily="34" charset="77"/>
              <a:cs typeface="Arial" panose="020B0604020202020204" pitchFamily="34" charset="0"/>
            </a:rPr>
            <a:t>USE OF EVIDENCE</a:t>
          </a: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B02CA5AE-271C-F04E-AE58-CA5F199071F7}">
      <dgm:prSet custT="1"/>
      <dgm:spPr/>
      <dgm:t>
        <a:bodyPr/>
        <a:lstStyle/>
        <a:p>
          <a:pPr algn="l"/>
          <a:endParaRPr lang="en-US" sz="2800" b="0" i="0">
            <a:solidFill>
              <a:schemeClr val="tx1"/>
            </a:solidFill>
            <a:latin typeface="Avenir Next LT Pro" panose="020B0504020202020204" pitchFamily="34" charset="77"/>
            <a:cs typeface="Arial" panose="020B0604020202020204" pitchFamily="34" charset="0"/>
          </a:endParaRPr>
        </a:p>
      </dgm:t>
    </dgm:pt>
    <dgm:pt modelId="{814174E3-FE43-F04C-AAF9-46496F963F68}" type="parTrans" cxnId="{99BB1ED4-9B5E-7046-B856-50FF02AC8967}">
      <dgm:prSet/>
      <dgm:spPr/>
      <dgm:t>
        <a:bodyPr/>
        <a:lstStyle/>
        <a:p>
          <a:endParaRPr lang="en-GB"/>
        </a:p>
      </dgm:t>
    </dgm:pt>
    <dgm:pt modelId="{AA274EC7-C086-B34A-AEBD-B70E684A789B}" type="sibTrans" cxnId="{99BB1ED4-9B5E-7046-B856-50FF02AC8967}">
      <dgm:prSet/>
      <dgm:spPr/>
      <dgm:t>
        <a:bodyPr/>
        <a:lstStyle/>
        <a:p>
          <a:endParaRPr lang="en-GB"/>
        </a:p>
      </dgm:t>
    </dgm:pt>
    <dgm:pt modelId="{9FA46012-6C7E-3F49-9622-E13E3859F02C}">
      <dgm:prSet custT="1"/>
      <dgm:spPr/>
      <dgm:t>
        <a:bodyPr/>
        <a:lstStyle/>
        <a:p>
          <a:pPr algn="l"/>
          <a:r>
            <a:rPr lang="en-US" sz="2800" b="0" i="0">
              <a:solidFill>
                <a:schemeClr val="tx1"/>
              </a:solidFill>
              <a:latin typeface="Avenir Next LT Pro" panose="020B0504020202020204" pitchFamily="34" charset="77"/>
              <a:cs typeface="Arial" panose="020B0604020202020204" pitchFamily="34" charset="0"/>
            </a:rPr>
            <a:t>To identify problem areas</a:t>
          </a:r>
        </a:p>
      </dgm:t>
    </dgm:pt>
    <dgm:pt modelId="{AD0D5A59-7A1A-3D45-957D-077B3CE2EFA1}" type="parTrans" cxnId="{4D7EA55A-74D2-DA45-8654-F0FED01F37A1}">
      <dgm:prSet/>
      <dgm:spPr/>
      <dgm:t>
        <a:bodyPr/>
        <a:lstStyle/>
        <a:p>
          <a:endParaRPr lang="en-GB"/>
        </a:p>
      </dgm:t>
    </dgm:pt>
    <dgm:pt modelId="{22691368-E01F-DC4F-AC0D-CF6A4F70E68A}" type="sibTrans" cxnId="{4D7EA55A-74D2-DA45-8654-F0FED01F37A1}">
      <dgm:prSet/>
      <dgm:spPr/>
      <dgm:t>
        <a:bodyPr/>
        <a:lstStyle/>
        <a:p>
          <a:endParaRPr lang="en-GB"/>
        </a:p>
      </dgm:t>
    </dgm:pt>
    <dgm:pt modelId="{170A8138-0AB3-684E-B0D0-83EF5A94F238}">
      <dgm:prSet custT="1"/>
      <dgm:spPr/>
      <dgm:t>
        <a:bodyPr/>
        <a:lstStyle/>
        <a:p>
          <a:pPr algn="l"/>
          <a:endParaRPr lang="en-US" sz="2800" b="0" i="0">
            <a:solidFill>
              <a:schemeClr val="tx1"/>
            </a:solidFill>
            <a:latin typeface="Avenir Next LT Pro" panose="020B0504020202020204" pitchFamily="34" charset="77"/>
            <a:cs typeface="Arial" panose="020B0604020202020204" pitchFamily="34" charset="0"/>
          </a:endParaRPr>
        </a:p>
      </dgm:t>
    </dgm:pt>
    <dgm:pt modelId="{748FC018-D694-044C-A950-5AE9D17C4312}" type="parTrans" cxnId="{587A8064-DD17-C942-A566-C2ED100466F7}">
      <dgm:prSet/>
      <dgm:spPr/>
      <dgm:t>
        <a:bodyPr/>
        <a:lstStyle/>
        <a:p>
          <a:endParaRPr lang="en-GB"/>
        </a:p>
      </dgm:t>
    </dgm:pt>
    <dgm:pt modelId="{E16E8372-3B43-1D4E-BB03-5560203F3D82}" type="sibTrans" cxnId="{587A8064-DD17-C942-A566-C2ED100466F7}">
      <dgm:prSet/>
      <dgm:spPr/>
      <dgm:t>
        <a:bodyPr/>
        <a:lstStyle/>
        <a:p>
          <a:endParaRPr lang="en-GB"/>
        </a:p>
      </dgm:t>
    </dgm:pt>
    <dgm:pt modelId="{57265234-6A27-2143-A08F-75062D64E98B}">
      <dgm:prSet custT="1"/>
      <dgm:spPr/>
      <dgm:t>
        <a:bodyPr/>
        <a:lstStyle/>
        <a:p>
          <a:pPr algn="l"/>
          <a:r>
            <a:rPr lang="en-US" sz="2800" b="0" i="0">
              <a:solidFill>
                <a:schemeClr val="tx1"/>
              </a:solidFill>
              <a:latin typeface="Avenir Next LT Pro" panose="020B0504020202020204" pitchFamily="34" charset="77"/>
              <a:cs typeface="Arial" panose="020B0604020202020204" pitchFamily="34" charset="0"/>
            </a:rPr>
            <a:t>To propose/justify policy interventions</a:t>
          </a:r>
        </a:p>
      </dgm:t>
    </dgm:pt>
    <dgm:pt modelId="{3A41118E-E88D-8545-9A89-AD826871675F}" type="parTrans" cxnId="{7E844B3E-1BAD-2C40-B8C2-4F17B524032A}">
      <dgm:prSet/>
      <dgm:spPr/>
      <dgm:t>
        <a:bodyPr/>
        <a:lstStyle/>
        <a:p>
          <a:endParaRPr lang="en-GB"/>
        </a:p>
      </dgm:t>
    </dgm:pt>
    <dgm:pt modelId="{27F514EC-9263-994F-956C-1618F6DF66FB}" type="sibTrans" cxnId="{7E844B3E-1BAD-2C40-B8C2-4F17B524032A}">
      <dgm:prSet/>
      <dgm:spPr/>
      <dgm:t>
        <a:bodyPr/>
        <a:lstStyle/>
        <a:p>
          <a:endParaRPr lang="en-GB"/>
        </a:p>
      </dgm:t>
    </dgm:pt>
    <dgm:pt modelId="{44A24565-526B-A04A-96CD-54A6DA62B373}">
      <dgm:prSet custT="1"/>
      <dgm:spPr/>
      <dgm:t>
        <a:bodyPr/>
        <a:lstStyle/>
        <a:p>
          <a:pPr algn="l"/>
          <a:endParaRPr lang="en-US" sz="2800" b="0" i="0">
            <a:solidFill>
              <a:schemeClr val="tx1"/>
            </a:solidFill>
            <a:latin typeface="Avenir Next LT Pro" panose="020B0504020202020204" pitchFamily="34" charset="77"/>
            <a:cs typeface="Arial" panose="020B0604020202020204" pitchFamily="34" charset="0"/>
          </a:endParaRPr>
        </a:p>
      </dgm:t>
    </dgm:pt>
    <dgm:pt modelId="{20434B8E-BA1C-804F-A23A-FDFC81C1A6C0}" type="parTrans" cxnId="{5A157B34-F671-3A42-B99C-BDD792CD71DA}">
      <dgm:prSet/>
      <dgm:spPr/>
    </dgm:pt>
    <dgm:pt modelId="{B25A83CB-9711-174E-911B-92EA88B99068}" type="sibTrans" cxnId="{5A157B34-F671-3A42-B99C-BDD792CD71DA}">
      <dgm:prSet/>
      <dgm:spPr/>
    </dgm:pt>
    <dgm:pt modelId="{D843DB70-1F85-8440-9C23-5B6CD45AE5DE}">
      <dgm:prSet custT="1"/>
      <dgm:spPr/>
      <dgm:t>
        <a:bodyPr/>
        <a:lstStyle/>
        <a:p>
          <a:pPr algn="l"/>
          <a:endParaRPr lang="en-US" sz="2800" b="0" i="0">
            <a:solidFill>
              <a:schemeClr val="tx1"/>
            </a:solidFill>
            <a:latin typeface="Avenir Next LT Pro" panose="020B0504020202020204" pitchFamily="34" charset="77"/>
            <a:cs typeface="Arial" panose="020B0604020202020204" pitchFamily="34" charset="0"/>
          </a:endParaRPr>
        </a:p>
      </dgm:t>
    </dgm:pt>
    <dgm:pt modelId="{A2D15650-378B-BA46-8C46-0D4137FE79BF}" type="parTrans" cxnId="{E06CF664-4817-E347-9262-3871F7969042}">
      <dgm:prSet/>
      <dgm:spPr/>
    </dgm:pt>
    <dgm:pt modelId="{8EE4E799-9A71-E648-9AA3-7C4F3E5ACC48}" type="sibTrans" cxnId="{E06CF664-4817-E347-9262-3871F7969042}">
      <dgm:prSet/>
      <dgm:spPr/>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dgm:presLayoutVars>
          <dgm:chMax val="0"/>
          <dgm:bulletEnabled val="1"/>
        </dgm:presLayoutVars>
      </dgm:prSet>
      <dgm:spPr/>
    </dgm:pt>
    <dgm:pt modelId="{7983D72A-80AC-B44B-B5B1-AE000D722368}" type="pres">
      <dgm:prSet presAssocID="{E0EB1A65-786E-434E-8FD2-9D3E8AF65C2F}" presName="childText" presStyleLbl="revTx" presStyleIdx="0" presStyleCnt="1">
        <dgm:presLayoutVars>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08D3AE26-13DD-3E4D-A3F7-08047C859B95}" type="presOf" srcId="{D843DB70-1F85-8440-9C23-5B6CD45AE5DE}" destId="{7983D72A-80AC-B44B-B5B1-AE000D722368}" srcOrd="0" destOrd="4" presId="urn:microsoft.com/office/officeart/2005/8/layout/vList2"/>
    <dgm:cxn modelId="{5A157B34-F671-3A42-B99C-BDD792CD71DA}" srcId="{E0EB1A65-786E-434E-8FD2-9D3E8AF65C2F}" destId="{44A24565-526B-A04A-96CD-54A6DA62B373}" srcOrd="2" destOrd="0" parTransId="{20434B8E-BA1C-804F-A23A-FDFC81C1A6C0}" sibTransId="{B25A83CB-9711-174E-911B-92EA88B99068}"/>
    <dgm:cxn modelId="{7E844B3E-1BAD-2C40-B8C2-4F17B524032A}" srcId="{E0EB1A65-786E-434E-8FD2-9D3E8AF65C2F}" destId="{57265234-6A27-2143-A08F-75062D64E98B}" srcOrd="5" destOrd="0" parTransId="{3A41118E-E88D-8545-9A89-AD826871675F}" sibTransId="{27F514EC-9263-994F-956C-1618F6DF66FB}"/>
    <dgm:cxn modelId="{CEE3A35C-5EEA-6549-940D-1CB8866DBE2D}" type="presOf" srcId="{44A24565-526B-A04A-96CD-54A6DA62B373}" destId="{7983D72A-80AC-B44B-B5B1-AE000D722368}" srcOrd="0" destOrd="2" presId="urn:microsoft.com/office/officeart/2005/8/layout/vList2"/>
    <dgm:cxn modelId="{4BFC5343-6D44-9F49-BA82-3FE66499E14F}" type="presOf" srcId="{57265234-6A27-2143-A08F-75062D64E98B}" destId="{7983D72A-80AC-B44B-B5B1-AE000D722368}" srcOrd="0" destOrd="5" presId="urn:microsoft.com/office/officeart/2005/8/layout/vList2"/>
    <dgm:cxn modelId="{587A8064-DD17-C942-A566-C2ED100466F7}" srcId="{E0EB1A65-786E-434E-8FD2-9D3E8AF65C2F}" destId="{170A8138-0AB3-684E-B0D0-83EF5A94F238}" srcOrd="6" destOrd="0" parTransId="{748FC018-D694-044C-A950-5AE9D17C4312}" sibTransId="{E16E8372-3B43-1D4E-BB03-5560203F3D82}"/>
    <dgm:cxn modelId="{E06CF664-4817-E347-9262-3871F7969042}" srcId="{E0EB1A65-786E-434E-8FD2-9D3E8AF65C2F}" destId="{D843DB70-1F85-8440-9C23-5B6CD45AE5DE}" srcOrd="4" destOrd="0" parTransId="{A2D15650-378B-BA46-8C46-0D4137FE79BF}" sibTransId="{8EE4E799-9A71-E648-9AA3-7C4F3E5ACC48}"/>
    <dgm:cxn modelId="{4D7EA55A-74D2-DA45-8654-F0FED01F37A1}" srcId="{E0EB1A65-786E-434E-8FD2-9D3E8AF65C2F}" destId="{9FA46012-6C7E-3F49-9622-E13E3859F02C}" srcOrd="3" destOrd="0" parTransId="{AD0D5A59-7A1A-3D45-957D-077B3CE2EFA1}" sibTransId="{22691368-E01F-DC4F-AC0D-CF6A4F70E68A}"/>
    <dgm:cxn modelId="{6958F884-0183-8243-80BF-A5180CB1D3A2}" srcId="{E0EB1A65-786E-434E-8FD2-9D3E8AF65C2F}" destId="{E7C1A298-6CC4-C94C-AA2A-429DD39A4B7A}" srcOrd="1" destOrd="0" parTransId="{2DF7623A-9D83-724A-BCC8-108C13709F37}" sibTransId="{B139E829-0144-6748-AF2D-91C4480B452D}"/>
    <dgm:cxn modelId="{C7A81F96-0866-E648-856B-44EC185EE0C8}" type="presOf" srcId="{E7C1A298-6CC4-C94C-AA2A-429DD39A4B7A}" destId="{7983D72A-80AC-B44B-B5B1-AE000D722368}" srcOrd="0" destOrd="1" presId="urn:microsoft.com/office/officeart/2005/8/layout/vList2"/>
    <dgm:cxn modelId="{C4CC24A9-DC44-B14B-8E46-667145A3BAEC}" type="presOf" srcId="{9FA46012-6C7E-3F49-9622-E13E3859F02C}" destId="{7983D72A-80AC-B44B-B5B1-AE000D722368}" srcOrd="0" destOrd="3" presId="urn:microsoft.com/office/officeart/2005/8/layout/vList2"/>
    <dgm:cxn modelId="{99BB1ED4-9B5E-7046-B856-50FF02AC8967}" srcId="{E0EB1A65-786E-434E-8FD2-9D3E8AF65C2F}" destId="{B02CA5AE-271C-F04E-AE58-CA5F199071F7}" srcOrd="0" destOrd="0" parTransId="{814174E3-FE43-F04C-AAF9-46496F963F68}" sibTransId="{AA274EC7-C086-B34A-AEBD-B70E684A789B}"/>
    <dgm:cxn modelId="{8D1780D4-9B7E-C648-AD8D-677868EA3BA4}" type="presOf" srcId="{170A8138-0AB3-684E-B0D0-83EF5A94F238}" destId="{7983D72A-80AC-B44B-B5B1-AE000D722368}" srcOrd="0" destOrd="6" presId="urn:microsoft.com/office/officeart/2005/8/layout/vList2"/>
    <dgm:cxn modelId="{C9F4BFF4-1964-C54A-B80B-EB870B2B4D78}" type="presOf" srcId="{B02CA5AE-271C-F04E-AE58-CA5F199071F7}" destId="{7983D72A-80AC-B44B-B5B1-AE000D722368}"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 modelId="{0E2569A3-CDA1-154D-8E3D-41DF083BC76B}" type="presParOf" srcId="{FC93051D-B784-C14E-B275-16F0B3900604}" destId="{7983D72A-80AC-B44B-B5B1-AE000D72236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C2DDDF"/>
        </a:solidFill>
      </dgm:spPr>
      <dgm:t>
        <a:bodyPr/>
        <a:lstStyle/>
        <a:p>
          <a:pPr algn="ctr"/>
          <a:r>
            <a:rPr lang="en-GB" sz="2200">
              <a:solidFill>
                <a:schemeClr val="tx1"/>
              </a:solidFill>
              <a:latin typeface="Avenir Next LT Pro" panose="020B0504020202020204" pitchFamily="34" charset="77"/>
            </a:rPr>
            <a:t>“…</a:t>
          </a:r>
          <a:r>
            <a:rPr lang="en-GB" sz="2200" i="0">
              <a:solidFill>
                <a:schemeClr val="tx1"/>
              </a:solidFill>
              <a:effectLst/>
              <a:latin typeface="Avenir Next LT Pro" panose="020B0504020202020204" pitchFamily="34" charset="77"/>
              <a:ea typeface="+mn-ea"/>
              <a:cs typeface="+mn-cs"/>
            </a:rPr>
            <a:t>the Adult Education Survey…has been necessary </a:t>
          </a:r>
          <a:r>
            <a:rPr lang="en-GB" sz="2200" b="1" i="0">
              <a:solidFill>
                <a:schemeClr val="tx1"/>
              </a:solidFill>
              <a:effectLst/>
              <a:latin typeface="Avenir Next LT Pro" panose="020B0504020202020204" pitchFamily="34" charset="77"/>
              <a:ea typeface="+mn-ea"/>
              <a:cs typeface="+mn-cs"/>
            </a:rPr>
            <a:t>to have a reasonably good idea of a state of … particular participation of adults in learning</a:t>
          </a:r>
          <a:r>
            <a:rPr lang="en-GB" sz="2200" i="0">
              <a:solidFill>
                <a:schemeClr val="tx1"/>
              </a:solidFill>
              <a:effectLst/>
              <a:latin typeface="Avenir Next LT Pro" panose="020B0504020202020204" pitchFamily="34" charset="77"/>
              <a:ea typeface="+mn-ea"/>
              <a:cs typeface="+mn-cs"/>
            </a:rPr>
            <a:t>..</a:t>
          </a:r>
          <a:r>
            <a:rPr lang="en-GB" sz="2200" i="0">
              <a:solidFill>
                <a:schemeClr val="tx1"/>
              </a:solidFill>
              <a:latin typeface="Avenir Next LT Pro" panose="020B0504020202020204" pitchFamily="34" charset="77"/>
            </a:rPr>
            <a:t>”</a:t>
          </a:r>
        </a:p>
        <a:p>
          <a:pPr algn="r"/>
          <a:r>
            <a:rPr lang="en-GB" sz="1800" i="1">
              <a:solidFill>
                <a:schemeClr val="tx1"/>
              </a:solidFill>
              <a:latin typeface="Avenir Next LT Pro" panose="020B0504020202020204" pitchFamily="34" charset="77"/>
            </a:rPr>
            <a:t>– UNESCO P2</a:t>
          </a: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B02CA5AE-271C-F04E-AE58-CA5F199071F7}">
      <dgm:prSet custT="1"/>
      <dgm:spPr>
        <a:solidFill>
          <a:srgbClr val="C2DDDF">
            <a:alpha val="49977"/>
          </a:srgbClr>
        </a:solidFill>
      </dgm:spPr>
      <dgm:t>
        <a:bodyPr/>
        <a:lstStyle/>
        <a:p>
          <a:pPr algn="ctr">
            <a:buNone/>
          </a:pPr>
          <a:r>
            <a:rPr lang="en-GB" sz="2200" i="0">
              <a:solidFill>
                <a:schemeClr val="tx1"/>
              </a:solidFill>
              <a:latin typeface="Avenir Next LT Pro" panose="020B0504020202020204" pitchFamily="34" charset="77"/>
            </a:rPr>
            <a:t>”…</a:t>
          </a:r>
          <a:r>
            <a:rPr lang="en-GB" sz="2200">
              <a:solidFill>
                <a:schemeClr val="tx1"/>
              </a:solidFill>
              <a:latin typeface="Avenir Next LT Pro" panose="020B0504020202020204" pitchFamily="34" charset="77"/>
            </a:rPr>
            <a:t>descriptive data allows </a:t>
          </a:r>
          <a:r>
            <a:rPr lang="en-GB" sz="2200" b="1">
              <a:solidFill>
                <a:schemeClr val="tx1"/>
              </a:solidFill>
              <a:latin typeface="Avenir Next LT Pro" panose="020B0504020202020204" pitchFamily="34" charset="77"/>
            </a:rPr>
            <a:t>selection of targets for intervention</a:t>
          </a:r>
          <a:r>
            <a:rPr lang="en-GB" sz="2200">
              <a:solidFill>
                <a:schemeClr val="tx1"/>
              </a:solidFill>
              <a:latin typeface="Avenir Next LT Pro" panose="020B0504020202020204" pitchFamily="34" charset="77"/>
            </a:rPr>
            <a:t>…</a:t>
          </a:r>
          <a:r>
            <a:rPr lang="en-GB" sz="2200" b="1">
              <a:solidFill>
                <a:schemeClr val="tx1"/>
              </a:solidFill>
              <a:latin typeface="Avenir Next LT Pro" panose="020B0504020202020204" pitchFamily="34" charset="77"/>
            </a:rPr>
            <a:t>it helps identify problems</a:t>
          </a:r>
          <a:r>
            <a:rPr lang="en-GB" sz="2200">
              <a:solidFill>
                <a:schemeClr val="tx1"/>
              </a:solidFill>
              <a:latin typeface="Avenir Next LT Pro" panose="020B0504020202020204" pitchFamily="34" charset="77"/>
            </a:rPr>
            <a:t>…as an identification tool it works very well, it’s very well accepted..</a:t>
          </a:r>
          <a:r>
            <a:rPr lang="en-GB" sz="2200" i="0">
              <a:solidFill>
                <a:schemeClr val="tx1"/>
              </a:solidFill>
              <a:effectLst/>
              <a:latin typeface="Avenir Next LT Pro" panose="020B0504020202020204" pitchFamily="34" charset="77"/>
              <a:ea typeface="+mn-ea"/>
              <a:cs typeface="+mn-cs"/>
            </a:rPr>
            <a:t>.</a:t>
          </a:r>
          <a:r>
            <a:rPr lang="en-GB" sz="2200">
              <a:solidFill>
                <a:schemeClr val="tx1"/>
              </a:solidFill>
              <a:latin typeface="Avenir Next LT Pro" panose="020B0504020202020204" pitchFamily="34" charset="77"/>
            </a:rPr>
            <a:t>" </a:t>
          </a:r>
        </a:p>
        <a:p>
          <a:pPr algn="r">
            <a:buNone/>
          </a:pPr>
          <a:r>
            <a:rPr lang="en-GB" sz="1800" i="1">
              <a:solidFill>
                <a:schemeClr val="tx1"/>
              </a:solidFill>
              <a:latin typeface="Avenir Next LT Pro" panose="020B0504020202020204" pitchFamily="34" charset="77"/>
            </a:rPr>
            <a:t>– EC P3</a:t>
          </a:r>
          <a:endParaRPr lang="en-US" sz="1800" b="0" i="1">
            <a:solidFill>
              <a:schemeClr val="tx1"/>
            </a:solidFill>
            <a:latin typeface="Avenir Next LT Pro" panose="020B0504020202020204" pitchFamily="34" charset="77"/>
            <a:cs typeface="Arial" panose="020B0604020202020204" pitchFamily="34" charset="0"/>
          </a:endParaRPr>
        </a:p>
      </dgm:t>
    </dgm:pt>
    <dgm:pt modelId="{814174E3-FE43-F04C-AAF9-46496F963F68}" type="parTrans" cxnId="{99BB1ED4-9B5E-7046-B856-50FF02AC8967}">
      <dgm:prSet/>
      <dgm:spPr/>
      <dgm:t>
        <a:bodyPr/>
        <a:lstStyle/>
        <a:p>
          <a:endParaRPr lang="en-GB"/>
        </a:p>
      </dgm:t>
    </dgm:pt>
    <dgm:pt modelId="{AA274EC7-C086-B34A-AEBD-B70E684A789B}" type="sibTrans" cxnId="{99BB1ED4-9B5E-7046-B856-50FF02AC8967}">
      <dgm:prSet/>
      <dgm:spPr/>
      <dgm:t>
        <a:bodyPr/>
        <a:lstStyle/>
        <a:p>
          <a:endParaRPr lang="en-GB"/>
        </a:p>
      </dgm:t>
    </dgm:pt>
    <dgm:pt modelId="{F89ECAD0-C33C-8F40-9AE8-08265EA87DF0}">
      <dgm:prSet custT="1"/>
      <dgm:spPr>
        <a:solidFill>
          <a:srgbClr val="C2DDDF">
            <a:alpha val="75000"/>
          </a:srgbClr>
        </a:solidFill>
      </dgm:spPr>
      <dgm:t>
        <a:bodyPr/>
        <a:lstStyle/>
        <a:p>
          <a:pPr algn="l"/>
          <a:r>
            <a:rPr lang="en-GB" sz="2200">
              <a:solidFill>
                <a:schemeClr val="tx1"/>
              </a:solidFill>
              <a:latin typeface="Avenir Next LT Pro" panose="020B0504020202020204" pitchFamily="34" charset="77"/>
            </a:rPr>
            <a:t>“…they are a crucial basis…in say it’s measuring, </a:t>
          </a:r>
          <a:r>
            <a:rPr lang="en-GB" sz="2200" b="1">
              <a:solidFill>
                <a:schemeClr val="tx1"/>
              </a:solidFill>
              <a:latin typeface="Avenir Next LT Pro" panose="020B0504020202020204" pitchFamily="34" charset="77"/>
            </a:rPr>
            <a:t>justifying the policy development vis a vis member </a:t>
          </a:r>
          <a:r>
            <a:rPr lang="en-GB" sz="2200" b="0">
              <a:solidFill>
                <a:schemeClr val="tx1"/>
              </a:solidFill>
              <a:latin typeface="Avenir Next LT Pro" panose="020B0504020202020204" pitchFamily="34" charset="77"/>
            </a:rPr>
            <a:t>states to explain…why we are presenting these policy recommendations</a:t>
          </a:r>
          <a:r>
            <a:rPr lang="en-GB" sz="2200">
              <a:solidFill>
                <a:schemeClr val="tx1"/>
              </a:solidFill>
              <a:latin typeface="Avenir Next LT Pro" panose="020B0504020202020204" pitchFamily="34" charset="77"/>
            </a:rPr>
            <a:t>.”</a:t>
          </a:r>
        </a:p>
        <a:p>
          <a:pPr algn="r"/>
          <a:r>
            <a:rPr lang="en-GB" sz="1800" i="1">
              <a:solidFill>
                <a:schemeClr val="tx1"/>
              </a:solidFill>
              <a:latin typeface="Avenir Next LT Pro" panose="020B0504020202020204" pitchFamily="34" charset="77"/>
            </a:rPr>
            <a:t>– EC P2</a:t>
          </a:r>
          <a:endParaRPr lang="en-GB" sz="1800">
            <a:solidFill>
              <a:schemeClr val="tx1"/>
            </a:solidFill>
            <a:latin typeface="Avenir Next LT Pro" panose="020B0504020202020204" pitchFamily="34" charset="77"/>
          </a:endParaRPr>
        </a:p>
      </dgm:t>
    </dgm:pt>
    <dgm:pt modelId="{945C603F-3DF0-D148-823B-3513A3AC8105}" type="parTrans" cxnId="{0C913699-22CF-A941-9A88-EF34BCFCB668}">
      <dgm:prSet/>
      <dgm:spPr/>
      <dgm:t>
        <a:bodyPr/>
        <a:lstStyle/>
        <a:p>
          <a:endParaRPr lang="en-GB"/>
        </a:p>
      </dgm:t>
    </dgm:pt>
    <dgm:pt modelId="{904ACDF5-7575-6E49-B287-CF712150C115}" type="sibTrans" cxnId="{0C913699-22CF-A941-9A88-EF34BCFCB668}">
      <dgm:prSet/>
      <dgm:spPr/>
      <dgm:t>
        <a:bodyPr/>
        <a:lstStyle/>
        <a:p>
          <a:endParaRPr lang="en-GB"/>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3">
        <dgm:presLayoutVars>
          <dgm:chMax val="0"/>
          <dgm:bulletEnabled val="1"/>
        </dgm:presLayoutVars>
      </dgm:prSet>
      <dgm:spPr/>
    </dgm:pt>
    <dgm:pt modelId="{FD2F45B1-3683-F44E-BB95-791C3D70CC7D}" type="pres">
      <dgm:prSet presAssocID="{E705C7FD-C274-4C7D-9DD8-DB8D5ABBFFE2}" presName="spacer" presStyleCnt="0"/>
      <dgm:spPr/>
    </dgm:pt>
    <dgm:pt modelId="{4D90E9B2-A965-7D42-8E8C-E382AF552118}" type="pres">
      <dgm:prSet presAssocID="{B02CA5AE-271C-F04E-AE58-CA5F199071F7}" presName="parentText" presStyleLbl="node1" presStyleIdx="1" presStyleCnt="3">
        <dgm:presLayoutVars>
          <dgm:chMax val="0"/>
          <dgm:bulletEnabled val="1"/>
        </dgm:presLayoutVars>
      </dgm:prSet>
      <dgm:spPr/>
    </dgm:pt>
    <dgm:pt modelId="{607D5DF4-208E-C246-B1F5-DCF09A56B6C9}" type="pres">
      <dgm:prSet presAssocID="{AA274EC7-C086-B34A-AEBD-B70E684A789B}" presName="spacer" presStyleCnt="0"/>
      <dgm:spPr/>
    </dgm:pt>
    <dgm:pt modelId="{178EB185-A190-1047-BAB9-3070F14D3C69}" type="pres">
      <dgm:prSet presAssocID="{F89ECAD0-C33C-8F40-9AE8-08265EA87DF0}" presName="parentText" presStyleLbl="node1" presStyleIdx="2" presStyleCnt="3">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A8F7AA72-5450-EB48-8618-DAD468001601}" type="presOf" srcId="{F89ECAD0-C33C-8F40-9AE8-08265EA87DF0}" destId="{178EB185-A190-1047-BAB9-3070F14D3C69}" srcOrd="0" destOrd="0" presId="urn:microsoft.com/office/officeart/2005/8/layout/vList2"/>
    <dgm:cxn modelId="{0C913699-22CF-A941-9A88-EF34BCFCB668}" srcId="{FBC71469-A0B1-4372-A281-4C7062215E94}" destId="{F89ECAD0-C33C-8F40-9AE8-08265EA87DF0}" srcOrd="2" destOrd="0" parTransId="{945C603F-3DF0-D148-823B-3513A3AC8105}" sibTransId="{904ACDF5-7575-6E49-B287-CF712150C115}"/>
    <dgm:cxn modelId="{99BB1ED4-9B5E-7046-B856-50FF02AC8967}" srcId="{FBC71469-A0B1-4372-A281-4C7062215E94}" destId="{B02CA5AE-271C-F04E-AE58-CA5F199071F7}" srcOrd="1" destOrd="0" parTransId="{814174E3-FE43-F04C-AAF9-46496F963F68}" sibTransId="{AA274EC7-C086-B34A-AEBD-B70E684A789B}"/>
    <dgm:cxn modelId="{6B5F1CF1-267C-3A45-AD24-1E672B2F1B80}" type="presOf" srcId="{B02CA5AE-271C-F04E-AE58-CA5F199071F7}" destId="{4D90E9B2-A965-7D42-8E8C-E382AF552118}"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 modelId="{4DF07778-2DDC-C747-A2EB-DA468DC5ACFC}" type="presParOf" srcId="{FC93051D-B784-C14E-B275-16F0B3900604}" destId="{FD2F45B1-3683-F44E-BB95-791C3D70CC7D}" srcOrd="1" destOrd="0" presId="urn:microsoft.com/office/officeart/2005/8/layout/vList2"/>
    <dgm:cxn modelId="{355238B3-D622-DD4F-8C70-CAF988017270}" type="presParOf" srcId="{FC93051D-B784-C14E-B275-16F0B3900604}" destId="{4D90E9B2-A965-7D42-8E8C-E382AF552118}" srcOrd="2" destOrd="0" presId="urn:microsoft.com/office/officeart/2005/8/layout/vList2"/>
    <dgm:cxn modelId="{2FEE217C-CA03-124A-B6FA-71AFC61AB341}" type="presParOf" srcId="{FC93051D-B784-C14E-B275-16F0B3900604}" destId="{607D5DF4-208E-C246-B1F5-DCF09A56B6C9}" srcOrd="3" destOrd="0" presId="urn:microsoft.com/office/officeart/2005/8/layout/vList2"/>
    <dgm:cxn modelId="{3477FF3C-0BBA-5841-A87B-4D2CC2A601FC}" type="presParOf" srcId="{FC93051D-B784-C14E-B275-16F0B3900604}" destId="{178EB185-A190-1047-BAB9-3070F14D3C6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INSTRUMENTAL USE</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X="111" custLinFactNeighborY="-125326">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INSTRUMENTAL USE</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X="111" custLinFactNeighborY="-125326">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CONCEPTUAL USE</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X="111" custLinFactNeighborY="-125326">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Personal interests, beliefs, background and professional experience </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LinFactY="-96514" custLinFactNeighborY="-100000">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Personal interests, beliefs, background and professional experience </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LinFactY="-96514" custLinFactNeighborY="-100000">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Ministerial and political priorities</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X="221" custLinFactNeighborY="-124414">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Policy legacy</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Y="-124702">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Policy legacy &amp; Systems in place</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Y="-124702">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Unpredictable and unprecedented events</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Y="-124702">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Institutional constraints - time</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Y="-124702">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Institutional constraints – skills </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Y="-124702">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Cross-Institutional constraints  </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Y="-124702">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Financial constraints</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Y="-124702">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Financial constraints</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Y="-124702">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0EB1A65-786E-434E-8FD2-9D3E8AF65C2F}">
      <dgm:prSet custT="1"/>
      <dgm:spPr>
        <a:solidFill>
          <a:srgbClr val="A1E3E8"/>
        </a:solidFill>
      </dgm:spPr>
      <dgm:t>
        <a:bodyPr/>
        <a:lstStyle/>
        <a:p>
          <a:pPr algn="ctr"/>
          <a:r>
            <a:rPr lang="en-GB" sz="2800" b="1" i="0" dirty="0">
              <a:solidFill>
                <a:schemeClr val="tx1"/>
              </a:solidFill>
              <a:latin typeface="Avenir Next LT Pro" panose="020B0504020202020204" pitchFamily="34" charset="77"/>
              <a:cs typeface="Arial" panose="020B0604020202020204" pitchFamily="34" charset="0"/>
            </a:rPr>
            <a:t>Stakeholder engagement</a:t>
          </a:r>
          <a:endParaRPr lang="en-US" sz="2800" b="1" i="0" dirty="0">
            <a:solidFill>
              <a:schemeClr val="tx1"/>
            </a:solidFill>
            <a:latin typeface="Avenir Next LT Pro" panose="020B0504020202020204" pitchFamily="34" charset="77"/>
            <a:cs typeface="Arial" panose="020B0604020202020204" pitchFamily="34" charset="0"/>
          </a:endParaRPr>
        </a:p>
      </dgm:t>
    </dgm:pt>
    <dgm:pt modelId="{E705C7FD-C274-4C7D-9DD8-DB8D5ABBFFE2}" type="sibTrans" cxnId="{B2FC25FD-4DD7-4FF2-8B12-763197DC45CD}">
      <dgm:prSet/>
      <dgm:spPr/>
      <dgm:t>
        <a:bodyPr/>
        <a:lstStyle/>
        <a:p>
          <a:endParaRPr lang="en-US">
            <a:latin typeface="Avenir Next LT Pro" panose="020B0504020202020204" pitchFamily="34" charset="77"/>
          </a:endParaRPr>
        </a:p>
      </dgm:t>
    </dgm:pt>
    <dgm:pt modelId="{660DC3D1-7FD5-4E1A-B7EB-2747507F5BDA}" type="parTrans" cxnId="{B2FC25FD-4DD7-4FF2-8B12-763197DC45CD}">
      <dgm:prSet/>
      <dgm:spPr/>
      <dgm:t>
        <a:bodyPr/>
        <a:lstStyle/>
        <a:p>
          <a:endParaRPr lang="en-US">
            <a:latin typeface="Avenir Next LT Pro" panose="020B0504020202020204" pitchFamily="34" charset="77"/>
          </a:endParaRPr>
        </a:p>
      </dgm:t>
    </dgm:pt>
    <dgm:pt modelId="{FC93051D-B784-C14E-B275-16F0B3900604}" type="pres">
      <dgm:prSet presAssocID="{FBC71469-A0B1-4372-A281-4C7062215E94}" presName="linear" presStyleCnt="0">
        <dgm:presLayoutVars>
          <dgm:animLvl val="lvl"/>
          <dgm:resizeHandles val="exact"/>
        </dgm:presLayoutVars>
      </dgm:prSet>
      <dgm:spPr/>
    </dgm:pt>
    <dgm:pt modelId="{75DC52A4-F6B6-BB4E-963D-C024E1059726}" type="pres">
      <dgm:prSet presAssocID="{E0EB1A65-786E-434E-8FD2-9D3E8AF65C2F}" presName="parentText" presStyleLbl="node1" presStyleIdx="0" presStyleCnt="1" custScaleY="51903" custLinFactY="-100000" custLinFactNeighborY="-124702">
        <dgm:presLayoutVars>
          <dgm:chMax val="0"/>
          <dgm:bulletEnabled val="1"/>
        </dgm:presLayoutVars>
      </dgm:prSet>
      <dgm:spPr/>
    </dgm:pt>
  </dgm:ptLst>
  <dgm:cxnLst>
    <dgm:cxn modelId="{F733FC07-408B-3E49-BE97-B351C428EB8F}" type="presOf" srcId="{FBC71469-A0B1-4372-A281-4C7062215E94}" destId="{FC93051D-B784-C14E-B275-16F0B3900604}" srcOrd="0" destOrd="0" presId="urn:microsoft.com/office/officeart/2005/8/layout/vList2"/>
    <dgm:cxn modelId="{E6271713-673F-1D49-AD93-19F45A0C0200}" type="presOf" srcId="{E0EB1A65-786E-434E-8FD2-9D3E8AF65C2F}" destId="{75DC52A4-F6B6-BB4E-963D-C024E1059726}" srcOrd="0" destOrd="0" presId="urn:microsoft.com/office/officeart/2005/8/layout/vList2"/>
    <dgm:cxn modelId="{B2FC25FD-4DD7-4FF2-8B12-763197DC45CD}" srcId="{FBC71469-A0B1-4372-A281-4C7062215E94}" destId="{E0EB1A65-786E-434E-8FD2-9D3E8AF65C2F}" srcOrd="0" destOrd="0" parTransId="{660DC3D1-7FD5-4E1A-B7EB-2747507F5BDA}" sibTransId="{E705C7FD-C274-4C7D-9DD8-DB8D5ABBFFE2}"/>
    <dgm:cxn modelId="{B231A26D-BD4E-0B49-944A-DB1E4C290142}" type="presParOf" srcId="{FC93051D-B784-C14E-B275-16F0B3900604}" destId="{75DC52A4-F6B6-BB4E-963D-C024E10597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FBC71469-A0B1-4372-A281-4C7062215E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C93051D-B784-C14E-B275-16F0B3900604}" type="pres">
      <dgm:prSet presAssocID="{FBC71469-A0B1-4372-A281-4C7062215E94}" presName="linear" presStyleCnt="0">
        <dgm:presLayoutVars>
          <dgm:animLvl val="lvl"/>
          <dgm:resizeHandles val="exact"/>
        </dgm:presLayoutVars>
      </dgm:prSet>
      <dgm:spPr/>
    </dgm:pt>
  </dgm:ptLst>
  <dgm:cxnLst>
    <dgm:cxn modelId="{F733FC07-408B-3E49-BE97-B351C428EB8F}" type="presOf" srcId="{FBC71469-A0B1-4372-A281-4C7062215E94}" destId="{FC93051D-B784-C14E-B275-16F0B390060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C48A6-3093-C94C-A3AB-66C147C9501E}">
      <dsp:nvSpPr>
        <dsp:cNvPr id="0" name=""/>
        <dsp:cNvSpPr/>
      </dsp:nvSpPr>
      <dsp:spPr>
        <a:xfrm>
          <a:off x="0" y="8132"/>
          <a:ext cx="7451387" cy="1842750"/>
        </a:xfrm>
        <a:prstGeom prst="rect">
          <a:avLst/>
        </a:prstGeom>
        <a:solidFill>
          <a:schemeClr val="lt1">
            <a:alpha val="90000"/>
            <a:hueOff val="0"/>
            <a:satOff val="0"/>
            <a:lumOff val="0"/>
            <a:alphaOff val="0"/>
          </a:schemeClr>
        </a:solidFill>
        <a:ln w="6350" cap="flat" cmpd="sng" algn="ctr">
          <a:solidFill>
            <a:schemeClr val="accent2">
              <a:shade val="8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812292"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GB" sz="2100" b="0" i="0" kern="1200" dirty="0">
              <a:solidFill>
                <a:srgbClr val="000000"/>
              </a:solidFill>
              <a:effectLst/>
              <a:latin typeface="Avenir Next LT Pro" panose="020B0504020202020204" pitchFamily="34" charset="77"/>
            </a:rPr>
            <a:t>To investigate the (potential lack of) consistency of the current statistical evidence base on ALE across the four countries of the UK and Ireland</a:t>
          </a:r>
          <a:endParaRPr lang="en-US" sz="2100" b="0" i="0" kern="1200" dirty="0">
            <a:latin typeface="Avenir Next LT Pro" panose="020B0504020202020204" pitchFamily="34" charset="77"/>
            <a:cs typeface="Arial" panose="020B0604020202020204" pitchFamily="34" charset="0"/>
          </a:endParaRPr>
        </a:p>
      </dsp:txBody>
      <dsp:txXfrm>
        <a:off x="0" y="8132"/>
        <a:ext cx="7451387" cy="1842750"/>
      </dsp:txXfrm>
    </dsp:sp>
    <dsp:sp modelId="{76DC8B45-2B5E-A145-A9B9-BDB435F826A9}">
      <dsp:nvSpPr>
        <dsp:cNvPr id="0" name=""/>
        <dsp:cNvSpPr/>
      </dsp:nvSpPr>
      <dsp:spPr>
        <a:xfrm>
          <a:off x="372569" y="155438"/>
          <a:ext cx="2972425" cy="428333"/>
        </a:xfrm>
        <a:prstGeom prst="roundRect">
          <a:avLst/>
        </a:prstGeom>
        <a:gradFill rotWithShape="0">
          <a:gsLst>
            <a:gs pos="0">
              <a:schemeClr val="accent2">
                <a:shade val="80000"/>
                <a:hueOff val="0"/>
                <a:satOff val="0"/>
                <a:lumOff val="0"/>
                <a:alphaOff val="0"/>
                <a:lumMod val="110000"/>
                <a:satMod val="105000"/>
                <a:tint val="67000"/>
              </a:schemeClr>
            </a:gs>
            <a:gs pos="50000">
              <a:schemeClr val="accent2">
                <a:shade val="80000"/>
                <a:hueOff val="0"/>
                <a:satOff val="0"/>
                <a:lumOff val="0"/>
                <a:alphaOff val="0"/>
                <a:lumMod val="105000"/>
                <a:satMod val="103000"/>
                <a:tint val="73000"/>
              </a:schemeClr>
            </a:gs>
            <a:gs pos="100000">
              <a:schemeClr val="accent2">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US" sz="2100" b="0" kern="1200">
              <a:latin typeface="Avenir Next LT Pro" panose="020B0504020202020204" pitchFamily="34" charset="77"/>
              <a:cs typeface="Arial" panose="020B0604020202020204" pitchFamily="34" charset="0"/>
            </a:rPr>
            <a:t>Work package 1</a:t>
          </a:r>
        </a:p>
      </dsp:txBody>
      <dsp:txXfrm>
        <a:off x="393478" y="176347"/>
        <a:ext cx="2930607" cy="386515"/>
      </dsp:txXfrm>
    </dsp:sp>
    <dsp:sp modelId="{1EA230E0-8F3D-3845-AE05-9CEE42A8BCB5}">
      <dsp:nvSpPr>
        <dsp:cNvPr id="0" name=""/>
        <dsp:cNvSpPr/>
      </dsp:nvSpPr>
      <dsp:spPr>
        <a:xfrm>
          <a:off x="0" y="1921325"/>
          <a:ext cx="7451387" cy="1842750"/>
        </a:xfrm>
        <a:prstGeom prst="rect">
          <a:avLst/>
        </a:prstGeom>
        <a:solidFill>
          <a:schemeClr val="lt1">
            <a:alpha val="90000"/>
            <a:hueOff val="0"/>
            <a:satOff val="0"/>
            <a:lumOff val="0"/>
            <a:alphaOff val="0"/>
          </a:schemeClr>
        </a:solidFill>
        <a:ln w="6350" cap="flat" cmpd="sng" algn="ctr">
          <a:solidFill>
            <a:schemeClr val="accent2">
              <a:shade val="80000"/>
              <a:hueOff val="52051"/>
              <a:satOff val="-33661"/>
              <a:lumOff val="1916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812292"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GB" sz="2100" b="0" i="0" kern="1200" dirty="0">
              <a:solidFill>
                <a:srgbClr val="000000"/>
              </a:solidFill>
              <a:effectLst/>
              <a:latin typeface="Avenir Next LT Pro" panose="020B0504020202020204" pitchFamily="34" charset="77"/>
            </a:rPr>
            <a:t>To identify factors that contributed to the decline in ALE participation against economic, societal and political changes in the past 25 years</a:t>
          </a:r>
          <a:endParaRPr lang="en-US" sz="2100" b="0" i="0" kern="1200" dirty="0">
            <a:latin typeface="Avenir Next LT Pro" panose="020B0504020202020204" pitchFamily="34" charset="77"/>
            <a:cs typeface="Arial" panose="020B0604020202020204" pitchFamily="34" charset="0"/>
          </a:endParaRPr>
        </a:p>
      </dsp:txBody>
      <dsp:txXfrm>
        <a:off x="0" y="1921325"/>
        <a:ext cx="7451387" cy="1842750"/>
      </dsp:txXfrm>
    </dsp:sp>
    <dsp:sp modelId="{FEAEFB81-7D1C-F144-A35F-69F949425C1B}">
      <dsp:nvSpPr>
        <dsp:cNvPr id="0" name=""/>
        <dsp:cNvSpPr/>
      </dsp:nvSpPr>
      <dsp:spPr>
        <a:xfrm>
          <a:off x="372569" y="2061482"/>
          <a:ext cx="2972425" cy="435483"/>
        </a:xfrm>
        <a:prstGeom prst="roundRect">
          <a:avLst/>
        </a:prstGeom>
        <a:gradFill rotWithShape="0">
          <a:gsLst>
            <a:gs pos="0">
              <a:schemeClr val="accent2">
                <a:shade val="80000"/>
                <a:hueOff val="52051"/>
                <a:satOff val="-33661"/>
                <a:lumOff val="19163"/>
                <a:alphaOff val="0"/>
                <a:lumMod val="110000"/>
                <a:satMod val="105000"/>
                <a:tint val="67000"/>
              </a:schemeClr>
            </a:gs>
            <a:gs pos="50000">
              <a:schemeClr val="accent2">
                <a:shade val="80000"/>
                <a:hueOff val="52051"/>
                <a:satOff val="-33661"/>
                <a:lumOff val="19163"/>
                <a:alphaOff val="0"/>
                <a:lumMod val="105000"/>
                <a:satMod val="103000"/>
                <a:tint val="73000"/>
              </a:schemeClr>
            </a:gs>
            <a:gs pos="100000">
              <a:schemeClr val="accent2">
                <a:shade val="80000"/>
                <a:hueOff val="52051"/>
                <a:satOff val="-33661"/>
                <a:lumOff val="1916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US" sz="2100" b="0" kern="1200">
              <a:latin typeface="Avenir Next LT Pro" panose="020B0504020202020204" pitchFamily="34" charset="77"/>
              <a:cs typeface="Arial" panose="020B0604020202020204" pitchFamily="34" charset="0"/>
            </a:rPr>
            <a:t>Work package 2</a:t>
          </a:r>
        </a:p>
      </dsp:txBody>
      <dsp:txXfrm>
        <a:off x="393828" y="2082741"/>
        <a:ext cx="2929907" cy="392965"/>
      </dsp:txXfrm>
    </dsp:sp>
    <dsp:sp modelId="{32C06138-1DF6-E845-85AB-2B848450D432}">
      <dsp:nvSpPr>
        <dsp:cNvPr id="0" name=""/>
        <dsp:cNvSpPr/>
      </dsp:nvSpPr>
      <dsp:spPr>
        <a:xfrm>
          <a:off x="0" y="3793912"/>
          <a:ext cx="7451387" cy="2764125"/>
        </a:xfrm>
        <a:prstGeom prst="rect">
          <a:avLst/>
        </a:prstGeom>
        <a:solidFill>
          <a:schemeClr val="lt1">
            <a:alpha val="90000"/>
            <a:hueOff val="0"/>
            <a:satOff val="0"/>
            <a:lumOff val="0"/>
            <a:alphaOff val="0"/>
          </a:schemeClr>
        </a:solidFill>
        <a:ln w="6350" cap="flat" cmpd="sng" algn="ctr">
          <a:solidFill>
            <a:schemeClr val="accent2">
              <a:shade val="80000"/>
              <a:hueOff val="104103"/>
              <a:satOff val="-67322"/>
              <a:lumOff val="3832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812292"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GB" sz="2100" b="0" i="0" kern="1200">
              <a:solidFill>
                <a:srgbClr val="000000"/>
              </a:solidFill>
              <a:effectLst/>
              <a:latin typeface="Avenir Next LT Pro" panose="020B0504020202020204" pitchFamily="34" charset="77"/>
            </a:rPr>
            <a:t>To investigate convergence and divergence of ALE discourses between the devolved administrations of the UK and Ireland with a specific focus on the role of evidence-based policy making through documentary analyses and in-depth interviews</a:t>
          </a:r>
          <a:endParaRPr lang="en-GB" sz="2100" b="0" i="0" kern="1200">
            <a:latin typeface="Avenir Next LT Pro" panose="020B0504020202020204" pitchFamily="34" charset="77"/>
          </a:endParaRPr>
        </a:p>
      </dsp:txBody>
      <dsp:txXfrm>
        <a:off x="0" y="3793912"/>
        <a:ext cx="7451387" cy="2764125"/>
      </dsp:txXfrm>
    </dsp:sp>
    <dsp:sp modelId="{D776597D-C533-934E-868D-ECBCD6D23AA4}">
      <dsp:nvSpPr>
        <dsp:cNvPr id="0" name=""/>
        <dsp:cNvSpPr/>
      </dsp:nvSpPr>
      <dsp:spPr>
        <a:xfrm>
          <a:off x="372569" y="3974675"/>
          <a:ext cx="2972425" cy="394877"/>
        </a:xfrm>
        <a:prstGeom prst="roundRect">
          <a:avLst/>
        </a:prstGeom>
        <a:gradFill rotWithShape="0">
          <a:gsLst>
            <a:gs pos="0">
              <a:schemeClr val="accent2">
                <a:shade val="80000"/>
                <a:hueOff val="104103"/>
                <a:satOff val="-67322"/>
                <a:lumOff val="38325"/>
                <a:alphaOff val="0"/>
                <a:lumMod val="110000"/>
                <a:satMod val="105000"/>
                <a:tint val="67000"/>
              </a:schemeClr>
            </a:gs>
            <a:gs pos="50000">
              <a:schemeClr val="accent2">
                <a:shade val="80000"/>
                <a:hueOff val="104103"/>
                <a:satOff val="-67322"/>
                <a:lumOff val="38325"/>
                <a:alphaOff val="0"/>
                <a:lumMod val="105000"/>
                <a:satMod val="103000"/>
                <a:tint val="73000"/>
              </a:schemeClr>
            </a:gs>
            <a:gs pos="100000">
              <a:schemeClr val="accent2">
                <a:shade val="80000"/>
                <a:hueOff val="104103"/>
                <a:satOff val="-67322"/>
                <a:lumOff val="3832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GB" sz="2100" kern="1200">
              <a:latin typeface="Avenir Next LT Pro" panose="020B0504020202020204" pitchFamily="34" charset="77"/>
            </a:rPr>
            <a:t>Work package 3</a:t>
          </a:r>
        </a:p>
      </dsp:txBody>
      <dsp:txXfrm>
        <a:off x="391845" y="3993951"/>
        <a:ext cx="2933873" cy="3563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479565"/>
          <a:ext cx="7655668" cy="1216800"/>
        </a:xfrm>
        <a:prstGeom prst="roundRect">
          <a:avLst/>
        </a:prstGeom>
        <a:solidFill>
          <a:srgbClr val="86B9BD">
            <a:alpha val="50968"/>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dirty="0">
              <a:solidFill>
                <a:schemeClr val="tx1"/>
              </a:solidFill>
              <a:latin typeface="Avenir Next LT Pro" panose="020B0504020202020204" pitchFamily="34" charset="77"/>
              <a:cs typeface="Arial" panose="020B0604020202020204" pitchFamily="34" charset="0"/>
            </a:rPr>
            <a:t>Socio-demographic determinants of participation were generally in line with existing literature</a:t>
          </a:r>
        </a:p>
      </dsp:txBody>
      <dsp:txXfrm>
        <a:off x="59399" y="538964"/>
        <a:ext cx="7536870" cy="10980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C48A6-3093-C94C-A3AB-66C147C9501E}">
      <dsp:nvSpPr>
        <dsp:cNvPr id="0" name=""/>
        <dsp:cNvSpPr/>
      </dsp:nvSpPr>
      <dsp:spPr>
        <a:xfrm>
          <a:off x="0" y="179119"/>
          <a:ext cx="7451387" cy="1814400"/>
        </a:xfrm>
        <a:prstGeom prst="rect">
          <a:avLst/>
        </a:prstGeom>
        <a:solidFill>
          <a:schemeClr val="lt1">
            <a:alpha val="90000"/>
            <a:hueOff val="0"/>
            <a:satOff val="0"/>
            <a:lumOff val="0"/>
            <a:alphaOff val="0"/>
          </a:schemeClr>
        </a:solidFill>
        <a:ln w="6350" cap="flat" cmpd="sng" algn="ctr">
          <a:solidFill>
            <a:schemeClr val="accent2">
              <a:shade val="8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1332992"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GB" sz="2100" b="0" i="0" kern="1200" dirty="0">
              <a:solidFill>
                <a:srgbClr val="000000"/>
              </a:solidFill>
              <a:effectLst/>
              <a:latin typeface="Avenir Next LT Pro" panose="020B0504020202020204" pitchFamily="34" charset="77"/>
            </a:rPr>
            <a:t>Dr Zyra Evangelista</a:t>
          </a:r>
          <a:endParaRPr lang="en-US" sz="2100" b="0" i="0" kern="1200" dirty="0">
            <a:latin typeface="Avenir Next LT Pro" panose="020B0504020202020204" pitchFamily="34" charset="77"/>
            <a:cs typeface="Arial" panose="020B0604020202020204" pitchFamily="34" charset="0"/>
          </a:endParaRPr>
        </a:p>
      </dsp:txBody>
      <dsp:txXfrm>
        <a:off x="0" y="179119"/>
        <a:ext cx="7451387" cy="1814400"/>
      </dsp:txXfrm>
    </dsp:sp>
    <dsp:sp modelId="{76DC8B45-2B5E-A145-A9B9-BDB435F826A9}">
      <dsp:nvSpPr>
        <dsp:cNvPr id="0" name=""/>
        <dsp:cNvSpPr/>
      </dsp:nvSpPr>
      <dsp:spPr>
        <a:xfrm>
          <a:off x="372569" y="38953"/>
          <a:ext cx="3652640" cy="1084805"/>
        </a:xfrm>
        <a:prstGeom prst="roundRect">
          <a:avLst/>
        </a:prstGeom>
        <a:gradFill rotWithShape="0">
          <a:gsLst>
            <a:gs pos="0">
              <a:schemeClr val="accent2">
                <a:shade val="80000"/>
                <a:hueOff val="0"/>
                <a:satOff val="0"/>
                <a:lumOff val="0"/>
                <a:alphaOff val="0"/>
                <a:lumMod val="110000"/>
                <a:satMod val="105000"/>
                <a:tint val="67000"/>
              </a:schemeClr>
            </a:gs>
            <a:gs pos="50000">
              <a:schemeClr val="accent2">
                <a:shade val="80000"/>
                <a:hueOff val="0"/>
                <a:satOff val="0"/>
                <a:lumOff val="0"/>
                <a:alphaOff val="0"/>
                <a:lumMod val="105000"/>
                <a:satMod val="103000"/>
                <a:tint val="73000"/>
              </a:schemeClr>
            </a:gs>
            <a:gs pos="100000">
              <a:schemeClr val="accent2">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US" sz="2100" b="0" kern="1200" dirty="0">
              <a:latin typeface="Avenir Next LT Pro" panose="020B0504020202020204" pitchFamily="34" charset="77"/>
              <a:cs typeface="Arial" panose="020B0604020202020204" pitchFamily="34" charset="0"/>
            </a:rPr>
            <a:t>Findings from</a:t>
          </a:r>
          <a:br>
            <a:rPr lang="en-US" sz="2100" b="0" kern="1200" dirty="0">
              <a:latin typeface="Avenir Next LT Pro" panose="020B0504020202020204" pitchFamily="34" charset="77"/>
              <a:cs typeface="Arial" panose="020B0604020202020204" pitchFamily="34" charset="0"/>
            </a:rPr>
          </a:br>
          <a:r>
            <a:rPr lang="en-US" sz="2100" b="1" kern="1200" dirty="0">
              <a:latin typeface="Avenir Next LT Pro" panose="020B0504020202020204" pitchFamily="34" charset="77"/>
              <a:cs typeface="Arial" panose="020B0604020202020204" pitchFamily="34" charset="0"/>
            </a:rPr>
            <a:t>INTERNATIONAL ORGANISATIONS</a:t>
          </a:r>
        </a:p>
      </dsp:txBody>
      <dsp:txXfrm>
        <a:off x="425525" y="91909"/>
        <a:ext cx="3546728" cy="978893"/>
      </dsp:txXfrm>
    </dsp:sp>
    <dsp:sp modelId="{1EA230E0-8F3D-3845-AE05-9CEE42A8BCB5}">
      <dsp:nvSpPr>
        <dsp:cNvPr id="0" name=""/>
        <dsp:cNvSpPr/>
      </dsp:nvSpPr>
      <dsp:spPr>
        <a:xfrm>
          <a:off x="0" y="2497384"/>
          <a:ext cx="7451387" cy="1814400"/>
        </a:xfrm>
        <a:prstGeom prst="rect">
          <a:avLst/>
        </a:prstGeom>
        <a:solidFill>
          <a:schemeClr val="lt1">
            <a:alpha val="90000"/>
            <a:hueOff val="0"/>
            <a:satOff val="0"/>
            <a:lumOff val="0"/>
            <a:alphaOff val="0"/>
          </a:schemeClr>
        </a:solidFill>
        <a:ln w="6350" cap="flat" cmpd="sng" algn="ctr">
          <a:solidFill>
            <a:schemeClr val="accent2">
              <a:shade val="80000"/>
              <a:hueOff val="52051"/>
              <a:satOff val="-33661"/>
              <a:lumOff val="1916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1332992"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US" sz="2100" b="0" i="0" kern="1200" dirty="0">
              <a:latin typeface="Avenir Next LT Pro" panose="020B0504020202020204" pitchFamily="34" charset="77"/>
              <a:cs typeface="Arial" panose="020B0604020202020204" pitchFamily="34" charset="0"/>
            </a:rPr>
            <a:t>Dr Betul Babayigit</a:t>
          </a:r>
        </a:p>
      </dsp:txBody>
      <dsp:txXfrm>
        <a:off x="0" y="2497384"/>
        <a:ext cx="7451387" cy="1814400"/>
      </dsp:txXfrm>
    </dsp:sp>
    <dsp:sp modelId="{FEAEFB81-7D1C-F144-A35F-69F949425C1B}">
      <dsp:nvSpPr>
        <dsp:cNvPr id="0" name=""/>
        <dsp:cNvSpPr/>
      </dsp:nvSpPr>
      <dsp:spPr>
        <a:xfrm>
          <a:off x="372569" y="2339119"/>
          <a:ext cx="3652640" cy="1102904"/>
        </a:xfrm>
        <a:prstGeom prst="roundRect">
          <a:avLst/>
        </a:prstGeom>
        <a:gradFill rotWithShape="0">
          <a:gsLst>
            <a:gs pos="0">
              <a:schemeClr val="accent2">
                <a:shade val="80000"/>
                <a:hueOff val="52051"/>
                <a:satOff val="-33661"/>
                <a:lumOff val="19163"/>
                <a:alphaOff val="0"/>
                <a:lumMod val="110000"/>
                <a:satMod val="105000"/>
                <a:tint val="67000"/>
              </a:schemeClr>
            </a:gs>
            <a:gs pos="50000">
              <a:schemeClr val="accent2">
                <a:shade val="80000"/>
                <a:hueOff val="52051"/>
                <a:satOff val="-33661"/>
                <a:lumOff val="19163"/>
                <a:alphaOff val="0"/>
                <a:lumMod val="105000"/>
                <a:satMod val="103000"/>
                <a:tint val="73000"/>
              </a:schemeClr>
            </a:gs>
            <a:gs pos="100000">
              <a:schemeClr val="accent2">
                <a:shade val="80000"/>
                <a:hueOff val="52051"/>
                <a:satOff val="-33661"/>
                <a:lumOff val="1916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US" sz="2100" b="0" kern="1200" dirty="0">
              <a:latin typeface="Avenir Next LT Pro" panose="020B0504020202020204" pitchFamily="34" charset="77"/>
              <a:cs typeface="Arial" panose="020B0604020202020204" pitchFamily="34" charset="0"/>
            </a:rPr>
            <a:t>Findings from </a:t>
          </a:r>
          <a:r>
            <a:rPr lang="en-US" sz="2100" b="1" kern="1200" dirty="0">
              <a:latin typeface="Avenir Next LT Pro" panose="020B0504020202020204" pitchFamily="34" charset="77"/>
              <a:cs typeface="Arial" panose="020B0604020202020204" pitchFamily="34" charset="0"/>
            </a:rPr>
            <a:t>POLICYMAKERS</a:t>
          </a:r>
        </a:p>
      </dsp:txBody>
      <dsp:txXfrm>
        <a:off x="426408" y="2392958"/>
        <a:ext cx="3544962" cy="995226"/>
      </dsp:txXfrm>
    </dsp:sp>
    <dsp:sp modelId="{32C06138-1DF6-E845-85AB-2B848450D432}">
      <dsp:nvSpPr>
        <dsp:cNvPr id="0" name=""/>
        <dsp:cNvSpPr/>
      </dsp:nvSpPr>
      <dsp:spPr>
        <a:xfrm>
          <a:off x="0" y="4712816"/>
          <a:ext cx="7451387" cy="1814400"/>
        </a:xfrm>
        <a:prstGeom prst="rect">
          <a:avLst/>
        </a:prstGeom>
        <a:solidFill>
          <a:schemeClr val="lt1">
            <a:alpha val="90000"/>
            <a:hueOff val="0"/>
            <a:satOff val="0"/>
            <a:lumOff val="0"/>
            <a:alphaOff val="0"/>
          </a:schemeClr>
        </a:solidFill>
        <a:ln w="6350" cap="flat" cmpd="sng" algn="ctr">
          <a:solidFill>
            <a:schemeClr val="accent2">
              <a:shade val="80000"/>
              <a:hueOff val="104103"/>
              <a:satOff val="-67322"/>
              <a:lumOff val="3832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1332992"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GB" sz="2100" b="0" i="0" kern="1200" dirty="0">
              <a:latin typeface="Avenir Next LT Pro" panose="020B0504020202020204" pitchFamily="34" charset="77"/>
            </a:rPr>
            <a:t>Professor Ellen Boeren</a:t>
          </a:r>
        </a:p>
      </dsp:txBody>
      <dsp:txXfrm>
        <a:off x="0" y="4712816"/>
        <a:ext cx="7451387" cy="1814400"/>
      </dsp:txXfrm>
    </dsp:sp>
    <dsp:sp modelId="{D776597D-C533-934E-868D-ECBCD6D23AA4}">
      <dsp:nvSpPr>
        <dsp:cNvPr id="0" name=""/>
        <dsp:cNvSpPr/>
      </dsp:nvSpPr>
      <dsp:spPr>
        <a:xfrm>
          <a:off x="372569" y="4657384"/>
          <a:ext cx="3652640" cy="1000071"/>
        </a:xfrm>
        <a:prstGeom prst="roundRect">
          <a:avLst/>
        </a:prstGeom>
        <a:gradFill rotWithShape="0">
          <a:gsLst>
            <a:gs pos="0">
              <a:schemeClr val="accent2">
                <a:shade val="80000"/>
                <a:hueOff val="104103"/>
                <a:satOff val="-67322"/>
                <a:lumOff val="38325"/>
                <a:alphaOff val="0"/>
                <a:lumMod val="110000"/>
                <a:satMod val="105000"/>
                <a:tint val="67000"/>
              </a:schemeClr>
            </a:gs>
            <a:gs pos="50000">
              <a:schemeClr val="accent2">
                <a:shade val="80000"/>
                <a:hueOff val="104103"/>
                <a:satOff val="-67322"/>
                <a:lumOff val="38325"/>
                <a:alphaOff val="0"/>
                <a:lumMod val="105000"/>
                <a:satMod val="103000"/>
                <a:tint val="73000"/>
              </a:schemeClr>
            </a:gs>
            <a:gs pos="100000">
              <a:schemeClr val="accent2">
                <a:shade val="80000"/>
                <a:hueOff val="104103"/>
                <a:satOff val="-67322"/>
                <a:lumOff val="3832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GB" sz="2100" kern="1200" dirty="0">
              <a:latin typeface="Avenir Next LT Pro" panose="020B0504020202020204" pitchFamily="34" charset="77"/>
            </a:rPr>
            <a:t>Findings from </a:t>
          </a:r>
          <a:r>
            <a:rPr lang="en-GB" sz="2100" b="1" kern="1200" dirty="0">
              <a:latin typeface="Avenir Next LT Pro" panose="020B0504020202020204" pitchFamily="34" charset="77"/>
            </a:rPr>
            <a:t>STAKEHOLDERS</a:t>
          </a:r>
        </a:p>
      </dsp:txBody>
      <dsp:txXfrm>
        <a:off x="421388" y="4706203"/>
        <a:ext cx="3555002" cy="9024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C48A6-3093-C94C-A3AB-66C147C9501E}">
      <dsp:nvSpPr>
        <dsp:cNvPr id="0" name=""/>
        <dsp:cNvSpPr/>
      </dsp:nvSpPr>
      <dsp:spPr>
        <a:xfrm>
          <a:off x="0" y="146234"/>
          <a:ext cx="7451387" cy="1757700"/>
        </a:xfrm>
        <a:prstGeom prst="rect">
          <a:avLst/>
        </a:prstGeom>
        <a:solidFill>
          <a:schemeClr val="lt1">
            <a:alpha val="90000"/>
            <a:hueOff val="0"/>
            <a:satOff val="0"/>
            <a:lumOff val="0"/>
            <a:alphaOff val="0"/>
          </a:schemeClr>
        </a:solidFill>
        <a:ln w="6350" cap="flat" cmpd="sng" algn="ctr">
          <a:solidFill>
            <a:schemeClr val="accent2">
              <a:shade val="8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1291336"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GB" sz="2100" b="0" i="0" kern="1200">
              <a:solidFill>
                <a:srgbClr val="000000"/>
              </a:solidFill>
              <a:effectLst/>
              <a:latin typeface="Avenir Next LT Pro" panose="020B0504020202020204" pitchFamily="34" charset="77"/>
            </a:rPr>
            <a:t>YES, but…</a:t>
          </a:r>
          <a:endParaRPr lang="en-US" sz="2100" b="0" i="0" kern="1200">
            <a:latin typeface="Avenir Next LT Pro" panose="020B0504020202020204" pitchFamily="34" charset="77"/>
            <a:cs typeface="Arial" panose="020B0604020202020204" pitchFamily="34" charset="0"/>
          </a:endParaRPr>
        </a:p>
      </dsp:txBody>
      <dsp:txXfrm>
        <a:off x="0" y="146234"/>
        <a:ext cx="7451387" cy="1757700"/>
      </dsp:txXfrm>
    </dsp:sp>
    <dsp:sp modelId="{76DC8B45-2B5E-A145-A9B9-BDB435F826A9}">
      <dsp:nvSpPr>
        <dsp:cNvPr id="0" name=""/>
        <dsp:cNvSpPr/>
      </dsp:nvSpPr>
      <dsp:spPr>
        <a:xfrm>
          <a:off x="372569" y="45809"/>
          <a:ext cx="5559286" cy="1015545"/>
        </a:xfrm>
        <a:prstGeom prst="roundRect">
          <a:avLst/>
        </a:prstGeom>
        <a:gradFill rotWithShape="0">
          <a:gsLst>
            <a:gs pos="0">
              <a:schemeClr val="accent2">
                <a:shade val="80000"/>
                <a:hueOff val="0"/>
                <a:satOff val="0"/>
                <a:lumOff val="0"/>
                <a:alphaOff val="0"/>
                <a:lumMod val="110000"/>
                <a:satMod val="105000"/>
                <a:tint val="67000"/>
              </a:schemeClr>
            </a:gs>
            <a:gs pos="50000">
              <a:schemeClr val="accent2">
                <a:shade val="80000"/>
                <a:hueOff val="0"/>
                <a:satOff val="0"/>
                <a:lumOff val="0"/>
                <a:alphaOff val="0"/>
                <a:lumMod val="105000"/>
                <a:satMod val="103000"/>
                <a:tint val="73000"/>
              </a:schemeClr>
            </a:gs>
            <a:gs pos="100000">
              <a:schemeClr val="accent2">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US" sz="2100" b="1" kern="1200">
              <a:latin typeface="Avenir Next LT Pro" panose="020B0504020202020204" pitchFamily="34" charset="77"/>
              <a:cs typeface="Arial" panose="020B0604020202020204" pitchFamily="34" charset="0"/>
            </a:rPr>
            <a:t>Do they use evidence?</a:t>
          </a:r>
        </a:p>
      </dsp:txBody>
      <dsp:txXfrm>
        <a:off x="422144" y="95384"/>
        <a:ext cx="5460136" cy="916395"/>
      </dsp:txXfrm>
    </dsp:sp>
    <dsp:sp modelId="{1EA230E0-8F3D-3845-AE05-9CEE42A8BCB5}">
      <dsp:nvSpPr>
        <dsp:cNvPr id="0" name=""/>
        <dsp:cNvSpPr/>
      </dsp:nvSpPr>
      <dsp:spPr>
        <a:xfrm>
          <a:off x="0" y="2356107"/>
          <a:ext cx="7451387" cy="1757700"/>
        </a:xfrm>
        <a:prstGeom prst="rect">
          <a:avLst/>
        </a:prstGeom>
        <a:solidFill>
          <a:schemeClr val="lt1">
            <a:alpha val="90000"/>
            <a:hueOff val="0"/>
            <a:satOff val="0"/>
            <a:lumOff val="0"/>
            <a:alphaOff val="0"/>
          </a:schemeClr>
        </a:solidFill>
        <a:ln w="6350" cap="flat" cmpd="sng" algn="ctr">
          <a:solidFill>
            <a:schemeClr val="accent2">
              <a:shade val="80000"/>
              <a:hueOff val="52051"/>
              <a:satOff val="-33661"/>
              <a:lumOff val="1916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1291336"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US" sz="2100" b="0" i="0" kern="1200">
              <a:latin typeface="Avenir Next LT Pro" panose="020B0504020202020204" pitchFamily="34" charset="77"/>
              <a:cs typeface="Arial" panose="020B0604020202020204" pitchFamily="34" charset="0"/>
            </a:rPr>
            <a:t>‘MIXED BAG’ of sources and quality</a:t>
          </a:r>
        </a:p>
      </dsp:txBody>
      <dsp:txXfrm>
        <a:off x="0" y="2356107"/>
        <a:ext cx="7451387" cy="1757700"/>
      </dsp:txXfrm>
    </dsp:sp>
    <dsp:sp modelId="{FEAEFB81-7D1C-F144-A35F-69F949425C1B}">
      <dsp:nvSpPr>
        <dsp:cNvPr id="0" name=""/>
        <dsp:cNvSpPr/>
      </dsp:nvSpPr>
      <dsp:spPr>
        <a:xfrm>
          <a:off x="372569" y="2238734"/>
          <a:ext cx="5559286" cy="1032493"/>
        </a:xfrm>
        <a:prstGeom prst="roundRect">
          <a:avLst/>
        </a:prstGeom>
        <a:gradFill rotWithShape="0">
          <a:gsLst>
            <a:gs pos="0">
              <a:srgbClr val="A1E3E8"/>
            </a:gs>
            <a:gs pos="50000">
              <a:schemeClr val="accent2">
                <a:shade val="80000"/>
                <a:hueOff val="52052"/>
                <a:satOff val="-33661"/>
                <a:lumOff val="19163"/>
                <a:alphaOff val="0"/>
                <a:lumMod val="105000"/>
                <a:satMod val="103000"/>
                <a:tint val="73000"/>
              </a:schemeClr>
            </a:gs>
            <a:gs pos="100000">
              <a:schemeClr val="accent2">
                <a:shade val="80000"/>
                <a:hueOff val="52052"/>
                <a:satOff val="-33661"/>
                <a:lumOff val="1916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US" sz="2100" b="1" kern="1200">
              <a:latin typeface="Avenir Next LT Pro" panose="020B0504020202020204" pitchFamily="34" charset="77"/>
              <a:cs typeface="Arial" panose="020B0604020202020204" pitchFamily="34" charset="0"/>
            </a:rPr>
            <a:t>What evidence do they use?</a:t>
          </a:r>
        </a:p>
      </dsp:txBody>
      <dsp:txXfrm>
        <a:off x="422971" y="2289136"/>
        <a:ext cx="5458482" cy="931689"/>
      </dsp:txXfrm>
    </dsp:sp>
    <dsp:sp modelId="{32C06138-1DF6-E845-85AB-2B848450D432}">
      <dsp:nvSpPr>
        <dsp:cNvPr id="0" name=""/>
        <dsp:cNvSpPr/>
      </dsp:nvSpPr>
      <dsp:spPr>
        <a:xfrm>
          <a:off x="0" y="4469710"/>
          <a:ext cx="7451387" cy="2050650"/>
        </a:xfrm>
        <a:prstGeom prst="rect">
          <a:avLst/>
        </a:prstGeom>
        <a:solidFill>
          <a:schemeClr val="lt1">
            <a:alpha val="90000"/>
            <a:hueOff val="0"/>
            <a:satOff val="0"/>
            <a:lumOff val="0"/>
            <a:alphaOff val="0"/>
          </a:schemeClr>
        </a:solidFill>
        <a:ln w="6350" cap="flat" cmpd="sng" algn="ctr">
          <a:solidFill>
            <a:schemeClr val="accent2">
              <a:shade val="80000"/>
              <a:hueOff val="104103"/>
              <a:satOff val="-67322"/>
              <a:lumOff val="3832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8310" tIns="1291336" rIns="578310"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GB" sz="2100" b="0" i="0" kern="1200">
              <a:latin typeface="Avenir Next LT Pro" panose="020B0504020202020204" pitchFamily="34" charset="77"/>
            </a:rPr>
            <a:t>Produce a picture of ADULT LEARNING LANDSCAPE to inform and/or justify policies</a:t>
          </a:r>
        </a:p>
      </dsp:txBody>
      <dsp:txXfrm>
        <a:off x="0" y="4469710"/>
        <a:ext cx="7451387" cy="2050650"/>
      </dsp:txXfrm>
    </dsp:sp>
    <dsp:sp modelId="{D776597D-C533-934E-868D-ECBCD6D23AA4}">
      <dsp:nvSpPr>
        <dsp:cNvPr id="0" name=""/>
        <dsp:cNvSpPr/>
      </dsp:nvSpPr>
      <dsp:spPr>
        <a:xfrm>
          <a:off x="372569" y="4448607"/>
          <a:ext cx="5559286" cy="936222"/>
        </a:xfrm>
        <a:prstGeom prst="roundRect">
          <a:avLst/>
        </a:prstGeom>
        <a:gradFill rotWithShape="0">
          <a:gsLst>
            <a:gs pos="0">
              <a:srgbClr val="C2DDDF"/>
            </a:gs>
            <a:gs pos="50000">
              <a:schemeClr val="accent2">
                <a:shade val="80000"/>
                <a:hueOff val="104105"/>
                <a:satOff val="-67322"/>
                <a:lumOff val="38325"/>
                <a:alphaOff val="0"/>
                <a:lumMod val="105000"/>
                <a:satMod val="103000"/>
                <a:tint val="73000"/>
              </a:schemeClr>
            </a:gs>
            <a:gs pos="100000">
              <a:schemeClr val="accent2">
                <a:shade val="80000"/>
                <a:hueOff val="104105"/>
                <a:satOff val="-67322"/>
                <a:lumOff val="3832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7151" tIns="0" rIns="197151" bIns="0" numCol="1" spcCol="1270" anchor="ctr" anchorCtr="0">
          <a:noAutofit/>
        </a:bodyPr>
        <a:lstStyle/>
        <a:p>
          <a:pPr marL="0" lvl="0" indent="0" algn="l" defTabSz="933450">
            <a:lnSpc>
              <a:spcPct val="90000"/>
            </a:lnSpc>
            <a:spcBef>
              <a:spcPct val="0"/>
            </a:spcBef>
            <a:spcAft>
              <a:spcPct val="35000"/>
            </a:spcAft>
            <a:buNone/>
          </a:pPr>
          <a:r>
            <a:rPr lang="en-GB" sz="2100" b="1" kern="1200">
              <a:latin typeface="Avenir Next LT Pro" panose="020B0504020202020204" pitchFamily="34" charset="77"/>
            </a:rPr>
            <a:t>How do they use it?</a:t>
          </a:r>
        </a:p>
      </dsp:txBody>
      <dsp:txXfrm>
        <a:off x="418272" y="4494310"/>
        <a:ext cx="5467880" cy="8448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1331600"/>
          <a:ext cx="7239182" cy="1216800"/>
        </a:xfrm>
        <a:prstGeom prst="roundRect">
          <a:avLst/>
        </a:prstGeom>
        <a:solidFill>
          <a:srgbClr val="86B9B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0" kern="1200">
              <a:solidFill>
                <a:schemeClr val="tx1"/>
              </a:solidFill>
              <a:latin typeface="Avenir Next LT Pro" panose="020B0504020202020204" pitchFamily="34" charset="77"/>
              <a:cs typeface="Arial" panose="020B0604020202020204" pitchFamily="34" charset="0"/>
            </a:rPr>
            <a:t>IMPORTANCE OF EVIDENCE-BASED POLICYMAKING</a:t>
          </a:r>
        </a:p>
      </dsp:txBody>
      <dsp:txXfrm>
        <a:off x="59399" y="1390999"/>
        <a:ext cx="7120384" cy="1098002"/>
      </dsp:txXfrm>
    </dsp:sp>
    <dsp:sp modelId="{7983D72A-80AC-B44B-B5B1-AE000D722368}">
      <dsp:nvSpPr>
        <dsp:cNvPr id="0" name=""/>
        <dsp:cNvSpPr/>
      </dsp:nvSpPr>
      <dsp:spPr>
        <a:xfrm>
          <a:off x="0" y="2548400"/>
          <a:ext cx="7239182" cy="2119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844" tIns="35560" rIns="199136" bIns="35560" numCol="1" spcCol="1270" anchor="t" anchorCtr="0">
          <a:noAutofit/>
        </a:bodyPr>
        <a:lstStyle/>
        <a:p>
          <a:pPr marL="285750" lvl="1" indent="-285750" algn="l" defTabSz="1244600">
            <a:lnSpc>
              <a:spcPct val="90000"/>
            </a:lnSpc>
            <a:spcBef>
              <a:spcPct val="0"/>
            </a:spcBef>
            <a:spcAft>
              <a:spcPct val="20000"/>
            </a:spcAft>
            <a:buChar char="•"/>
          </a:pPr>
          <a:endParaRPr lang="en-US" sz="2800" b="0" i="0" kern="1200">
            <a:solidFill>
              <a:schemeClr val="tx1"/>
            </a:solidFill>
            <a:latin typeface="Avenir Next LT Pro" panose="020B0504020202020204" pitchFamily="34" charset="77"/>
            <a:cs typeface="Arial" panose="020B0604020202020204" pitchFamily="34" charset="0"/>
          </a:endParaRPr>
        </a:p>
        <a:p>
          <a:pPr marL="285750" lvl="1" indent="-285750" algn="l" defTabSz="1244600">
            <a:lnSpc>
              <a:spcPct val="90000"/>
            </a:lnSpc>
            <a:spcBef>
              <a:spcPct val="0"/>
            </a:spcBef>
            <a:spcAft>
              <a:spcPct val="20000"/>
            </a:spcAft>
            <a:buChar char="•"/>
          </a:pPr>
          <a:r>
            <a:rPr lang="en-US" sz="2800" b="0" i="0" kern="1200" dirty="0">
              <a:solidFill>
                <a:schemeClr val="tx1"/>
              </a:solidFill>
              <a:latin typeface="Avenir Next LT Pro" panose="020B0504020202020204" pitchFamily="34" charset="77"/>
              <a:cs typeface="Arial" panose="020B0604020202020204" pitchFamily="34" charset="0"/>
            </a:rPr>
            <a:t>Recognised by interviewees BUT evidence availability, quality, usage are not always optimal and can be problematic</a:t>
          </a:r>
        </a:p>
      </dsp:txBody>
      <dsp:txXfrm>
        <a:off x="0" y="2548400"/>
        <a:ext cx="7239182" cy="21191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2837"/>
          <a:ext cx="7239182" cy="3137473"/>
        </a:xfrm>
        <a:prstGeom prst="roundRect">
          <a:avLst/>
        </a:prstGeom>
        <a:solidFill>
          <a:srgbClr val="86B9B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solidFill>
                <a:schemeClr val="tx1"/>
              </a:solidFill>
              <a:latin typeface="Avenir Next LT Pro" panose="020B0504020202020204" pitchFamily="34" charset="77"/>
            </a:rPr>
            <a:t>“I think </a:t>
          </a:r>
          <a:r>
            <a:rPr lang="en-GB" sz="2200" b="1" kern="1200">
              <a:solidFill>
                <a:schemeClr val="tx1"/>
              </a:solidFill>
              <a:latin typeface="Avenir Next LT Pro" panose="020B0504020202020204" pitchFamily="34" charset="77"/>
            </a:rPr>
            <a:t>evidence and data are very important to make informed policy decisions</a:t>
          </a:r>
          <a:r>
            <a:rPr lang="en-GB" sz="2200" kern="1200">
              <a:solidFill>
                <a:schemeClr val="tx1"/>
              </a:solidFill>
              <a:latin typeface="Avenir Next LT Pro" panose="020B0504020202020204" pitchFamily="34" charset="77"/>
            </a:rPr>
            <a:t>, so they’re a crucial part for decision making at the European Commission…”</a:t>
          </a:r>
        </a:p>
        <a:p>
          <a:pPr marL="0" lvl="0" indent="0" algn="r" defTabSz="977900">
            <a:lnSpc>
              <a:spcPct val="90000"/>
            </a:lnSpc>
            <a:spcBef>
              <a:spcPct val="0"/>
            </a:spcBef>
            <a:spcAft>
              <a:spcPct val="35000"/>
            </a:spcAft>
            <a:buNone/>
          </a:pPr>
          <a:r>
            <a:rPr lang="en-GB" sz="1800" i="1" kern="1200">
              <a:solidFill>
                <a:schemeClr val="tx1"/>
              </a:solidFill>
              <a:latin typeface="Avenir Next LT Pro" panose="020B0504020202020204" pitchFamily="34" charset="77"/>
            </a:rPr>
            <a:t>– EC P1</a:t>
          </a:r>
        </a:p>
      </dsp:txBody>
      <dsp:txXfrm>
        <a:off x="153159" y="155996"/>
        <a:ext cx="6932864" cy="2831155"/>
      </dsp:txXfrm>
    </dsp:sp>
    <dsp:sp modelId="{4D90E9B2-A965-7D42-8E8C-E382AF552118}">
      <dsp:nvSpPr>
        <dsp:cNvPr id="0" name=""/>
        <dsp:cNvSpPr/>
      </dsp:nvSpPr>
      <dsp:spPr>
        <a:xfrm>
          <a:off x="0" y="3153445"/>
          <a:ext cx="7239182" cy="3137473"/>
        </a:xfrm>
        <a:prstGeom prst="roundRect">
          <a:avLst/>
        </a:prstGeom>
        <a:solidFill>
          <a:srgbClr val="137781">
            <a:alpha val="2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solidFill>
                <a:schemeClr val="tx1"/>
              </a:solidFill>
              <a:latin typeface="Avenir Next LT Pro" panose="020B0504020202020204" pitchFamily="34" charset="77"/>
            </a:rPr>
            <a:t>”…after analysing everything…every recommendation is based on one fi</a:t>
          </a:r>
          <a:r>
            <a:rPr lang="en-GB" sz="2200" b="0" kern="1200">
              <a:solidFill>
                <a:schemeClr val="tx1"/>
              </a:solidFill>
              <a:latin typeface="Avenir Next LT Pro" panose="020B0504020202020204" pitchFamily="34" charset="77"/>
            </a:rPr>
            <a:t>nding…So it’s research based for designing and evidence-based for recommendations</a:t>
          </a:r>
          <a:r>
            <a:rPr lang="en-GB" sz="2200" kern="1200">
              <a:solidFill>
                <a:schemeClr val="tx1"/>
              </a:solidFill>
              <a:latin typeface="Avenir Next LT Pro" panose="020B0504020202020204" pitchFamily="34" charset="77"/>
            </a:rPr>
            <a:t>….</a:t>
          </a:r>
        </a:p>
        <a:p>
          <a:pPr marL="0" lvl="0" indent="0" algn="ctr" defTabSz="977900">
            <a:lnSpc>
              <a:spcPct val="90000"/>
            </a:lnSpc>
            <a:spcBef>
              <a:spcPct val="0"/>
            </a:spcBef>
            <a:spcAft>
              <a:spcPct val="35000"/>
            </a:spcAft>
            <a:buNone/>
          </a:pPr>
          <a:r>
            <a:rPr lang="en-GB" sz="2200" b="1" kern="1200">
              <a:solidFill>
                <a:schemeClr val="tx1"/>
              </a:solidFill>
              <a:latin typeface="Avenir Next LT Pro" panose="020B0504020202020204" pitchFamily="34" charset="77"/>
            </a:rPr>
            <a:t>There is a move towards more evidence based adult education policy</a:t>
          </a:r>
          <a:r>
            <a:rPr lang="en-GB" sz="2200" kern="1200">
              <a:solidFill>
                <a:schemeClr val="tx1"/>
              </a:solidFill>
              <a:latin typeface="Avenir Next LT Pro" panose="020B0504020202020204" pitchFamily="34" charset="77"/>
            </a:rPr>
            <a:t>, at least a kind of technocratic approach, which is more now developed…" </a:t>
          </a:r>
        </a:p>
        <a:p>
          <a:pPr marL="0" lvl="0" indent="0" algn="r" defTabSz="977900">
            <a:lnSpc>
              <a:spcPct val="90000"/>
            </a:lnSpc>
            <a:spcBef>
              <a:spcPct val="0"/>
            </a:spcBef>
            <a:spcAft>
              <a:spcPct val="35000"/>
            </a:spcAft>
            <a:buNone/>
          </a:pPr>
          <a:r>
            <a:rPr lang="en-GB" sz="1800" i="1" kern="1200">
              <a:solidFill>
                <a:schemeClr val="tx1"/>
              </a:solidFill>
              <a:latin typeface="Avenir Next LT Pro" panose="020B0504020202020204" pitchFamily="34" charset="77"/>
            </a:rPr>
            <a:t>– UNESCO P3</a:t>
          </a:r>
          <a:endParaRPr lang="en-US" sz="1800" b="0" i="1" kern="1200">
            <a:solidFill>
              <a:schemeClr val="tx1"/>
            </a:solidFill>
            <a:latin typeface="Avenir Next LT Pro" panose="020B0504020202020204" pitchFamily="34" charset="77"/>
            <a:cs typeface="Arial" panose="020B0604020202020204" pitchFamily="34" charset="0"/>
          </a:endParaRPr>
        </a:p>
      </dsp:txBody>
      <dsp:txXfrm>
        <a:off x="153159" y="3306604"/>
        <a:ext cx="6932864" cy="28311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789328"/>
          <a:ext cx="7239182" cy="4715100"/>
        </a:xfrm>
        <a:prstGeom prst="roundRect">
          <a:avLst/>
        </a:prstGeom>
        <a:solidFill>
          <a:srgbClr val="86B9B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solidFill>
                <a:schemeClr val="tx1"/>
              </a:solidFill>
              <a:latin typeface="Avenir Next LT Pro" panose="020B0504020202020204" pitchFamily="34" charset="77"/>
            </a:rPr>
            <a:t>“…trying to develop, articulate and formulate international policies in this area, and </a:t>
          </a:r>
          <a:r>
            <a:rPr lang="en-GB" sz="2200" b="1" kern="1200" dirty="0">
              <a:solidFill>
                <a:schemeClr val="tx1"/>
              </a:solidFill>
              <a:latin typeface="Avenir Next LT Pro" panose="020B0504020202020204" pitchFamily="34" charset="77"/>
            </a:rPr>
            <a:t>evidentiary base which is uneven in quality and highly problematic</a:t>
          </a:r>
          <a:r>
            <a:rPr lang="en-GB" sz="2200" kern="1200" dirty="0">
              <a:solidFill>
                <a:schemeClr val="tx1"/>
              </a:solidFill>
              <a:latin typeface="Avenir Next LT Pro" panose="020B0504020202020204" pitchFamily="34" charset="77"/>
            </a:rPr>
            <a:t> is not easy, right? So then you rely on all kinds of other considerations…that are more normative…political…ideological…there’s a real disconnect in some ways between the kinds of recommendations that are being promoted…they’re not irrelevant, but </a:t>
          </a:r>
          <a:r>
            <a:rPr lang="en-GB" sz="2200" b="1" kern="1200" dirty="0">
              <a:solidFill>
                <a:schemeClr val="tx1"/>
              </a:solidFill>
              <a:latin typeface="Avenir Next LT Pro" panose="020B0504020202020204" pitchFamily="34" charset="77"/>
            </a:rPr>
            <a:t>they’re not necessarily based on any you know accumulation of evidence over decades…it becomes really problematic</a:t>
          </a:r>
          <a:r>
            <a:rPr lang="en-GB" sz="2200" b="0" kern="1200" dirty="0">
              <a:solidFill>
                <a:schemeClr val="tx1"/>
              </a:solidFill>
              <a:latin typeface="Avenir Next LT Pro" panose="020B0504020202020204" pitchFamily="34" charset="77"/>
            </a:rPr>
            <a:t>…</a:t>
          </a:r>
          <a:r>
            <a:rPr lang="en-GB" sz="2200" kern="1200" dirty="0">
              <a:solidFill>
                <a:schemeClr val="tx1"/>
              </a:solidFill>
              <a:latin typeface="Avenir Next LT Pro" panose="020B0504020202020204" pitchFamily="34" charset="77"/>
            </a:rPr>
            <a:t>”</a:t>
          </a:r>
        </a:p>
        <a:p>
          <a:pPr marL="0" lvl="0" indent="0" algn="r" defTabSz="977900">
            <a:lnSpc>
              <a:spcPct val="90000"/>
            </a:lnSpc>
            <a:spcBef>
              <a:spcPct val="0"/>
            </a:spcBef>
            <a:spcAft>
              <a:spcPct val="35000"/>
            </a:spcAft>
            <a:buNone/>
          </a:pPr>
          <a:r>
            <a:rPr lang="en-GB" sz="1800" i="1" kern="1200" dirty="0">
              <a:solidFill>
                <a:schemeClr val="tx1"/>
              </a:solidFill>
              <a:latin typeface="Avenir Next LT Pro" panose="020B0504020202020204" pitchFamily="34" charset="77"/>
            </a:rPr>
            <a:t>– UNESCO P1</a:t>
          </a:r>
        </a:p>
      </dsp:txBody>
      <dsp:txXfrm>
        <a:off x="230172" y="1019500"/>
        <a:ext cx="6778838" cy="425475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171106"/>
          <a:ext cx="7239182" cy="1216800"/>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0" kern="1200">
              <a:solidFill>
                <a:schemeClr val="tx1"/>
              </a:solidFill>
              <a:latin typeface="Avenir Next LT Pro" panose="020B0504020202020204" pitchFamily="34" charset="77"/>
              <a:cs typeface="Arial" panose="020B0604020202020204" pitchFamily="34" charset="0"/>
            </a:rPr>
            <a:t>SOURCES OF EVIDENCE</a:t>
          </a:r>
        </a:p>
      </dsp:txBody>
      <dsp:txXfrm>
        <a:off x="59399" y="230505"/>
        <a:ext cx="7120384" cy="1098002"/>
      </dsp:txXfrm>
    </dsp:sp>
    <dsp:sp modelId="{7983D72A-80AC-B44B-B5B1-AE000D722368}">
      <dsp:nvSpPr>
        <dsp:cNvPr id="0" name=""/>
        <dsp:cNvSpPr/>
      </dsp:nvSpPr>
      <dsp:spPr>
        <a:xfrm>
          <a:off x="0" y="1387906"/>
          <a:ext cx="7239182" cy="4440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844" tIns="35560" rIns="199136" bIns="35560" numCol="1" spcCol="1270" anchor="t" anchorCtr="0">
          <a:noAutofit/>
        </a:bodyPr>
        <a:lstStyle/>
        <a:p>
          <a:pPr marL="285750" lvl="1" indent="-285750" algn="l" defTabSz="1244600">
            <a:lnSpc>
              <a:spcPct val="90000"/>
            </a:lnSpc>
            <a:spcBef>
              <a:spcPct val="0"/>
            </a:spcBef>
            <a:spcAft>
              <a:spcPct val="20000"/>
            </a:spcAft>
            <a:buChar char="•"/>
          </a:pPr>
          <a:endParaRPr lang="en-US" sz="2800" b="0" i="0" kern="1200">
            <a:solidFill>
              <a:schemeClr val="tx1"/>
            </a:solidFill>
            <a:latin typeface="Avenir Next LT Pro" panose="020B0504020202020204" pitchFamily="34" charset="77"/>
            <a:cs typeface="Arial" panose="020B0604020202020204" pitchFamily="34" charset="0"/>
          </a:endParaRPr>
        </a:p>
        <a:p>
          <a:pPr marL="285750" lvl="1" indent="-285750" algn="l" defTabSz="1244600">
            <a:lnSpc>
              <a:spcPct val="90000"/>
            </a:lnSpc>
            <a:spcBef>
              <a:spcPct val="0"/>
            </a:spcBef>
            <a:spcAft>
              <a:spcPct val="20000"/>
            </a:spcAft>
            <a:buChar char="•"/>
          </a:pPr>
          <a:r>
            <a:rPr lang="en-US" sz="2800" b="0" i="0" kern="1200">
              <a:solidFill>
                <a:schemeClr val="tx1"/>
              </a:solidFill>
              <a:latin typeface="Avenir Next LT Pro" panose="020B0504020202020204" pitchFamily="34" charset="77"/>
              <a:cs typeface="Arial" panose="020B0604020202020204" pitchFamily="34" charset="0"/>
            </a:rPr>
            <a:t>Academic literature</a:t>
          </a:r>
        </a:p>
        <a:p>
          <a:pPr marL="285750" lvl="1" indent="-285750" algn="l" defTabSz="1244600">
            <a:lnSpc>
              <a:spcPct val="90000"/>
            </a:lnSpc>
            <a:spcBef>
              <a:spcPct val="0"/>
            </a:spcBef>
            <a:spcAft>
              <a:spcPct val="20000"/>
            </a:spcAft>
            <a:buChar char="•"/>
          </a:pPr>
          <a:endParaRPr lang="en-US" sz="2800" b="0" i="0" kern="1200">
            <a:solidFill>
              <a:schemeClr val="tx1"/>
            </a:solidFill>
            <a:latin typeface="Avenir Next LT Pro" panose="020B0504020202020204" pitchFamily="34" charset="77"/>
            <a:cs typeface="Arial" panose="020B0604020202020204" pitchFamily="34" charset="0"/>
          </a:endParaRPr>
        </a:p>
        <a:p>
          <a:pPr marL="285750" lvl="1" indent="-285750" algn="l" defTabSz="1244600">
            <a:lnSpc>
              <a:spcPct val="90000"/>
            </a:lnSpc>
            <a:spcBef>
              <a:spcPct val="0"/>
            </a:spcBef>
            <a:spcAft>
              <a:spcPct val="20000"/>
            </a:spcAft>
            <a:buChar char="•"/>
          </a:pPr>
          <a:r>
            <a:rPr lang="en-US" sz="2800" b="0" i="0" kern="1200">
              <a:solidFill>
                <a:schemeClr val="tx1"/>
              </a:solidFill>
              <a:latin typeface="Avenir Next LT Pro" panose="020B0504020202020204" pitchFamily="34" charset="77"/>
              <a:cs typeface="Arial" panose="020B0604020202020204" pitchFamily="34" charset="0"/>
            </a:rPr>
            <a:t>Consultations with experts, stakeholders </a:t>
          </a:r>
          <a:br>
            <a:rPr lang="en-US" sz="2800" b="0" i="0" kern="1200">
              <a:solidFill>
                <a:schemeClr val="tx1"/>
              </a:solidFill>
              <a:latin typeface="Avenir Next LT Pro" panose="020B0504020202020204" pitchFamily="34" charset="77"/>
              <a:cs typeface="Arial" panose="020B0604020202020204" pitchFamily="34" charset="0"/>
            </a:rPr>
          </a:br>
          <a:r>
            <a:rPr lang="en-US" sz="2400" b="0" i="0" kern="1200">
              <a:solidFill>
                <a:schemeClr val="tx1"/>
              </a:solidFill>
              <a:latin typeface="Avenir Next LT Pro" panose="020B0504020202020204" pitchFamily="34" charset="77"/>
              <a:cs typeface="Arial" panose="020B0604020202020204" pitchFamily="34" charset="0"/>
            </a:rPr>
            <a:t>(e.g. CONFINTEA)</a:t>
          </a:r>
        </a:p>
        <a:p>
          <a:pPr marL="285750" lvl="1" indent="-285750" algn="l" defTabSz="1244600">
            <a:lnSpc>
              <a:spcPct val="90000"/>
            </a:lnSpc>
            <a:spcBef>
              <a:spcPct val="0"/>
            </a:spcBef>
            <a:spcAft>
              <a:spcPct val="20000"/>
            </a:spcAft>
            <a:buChar char="•"/>
          </a:pPr>
          <a:endParaRPr lang="en-US" sz="2800" b="0" i="0" kern="1200">
            <a:solidFill>
              <a:schemeClr val="tx1"/>
            </a:solidFill>
            <a:latin typeface="Avenir Next LT Pro" panose="020B0504020202020204" pitchFamily="34" charset="77"/>
            <a:cs typeface="Arial" panose="020B0604020202020204" pitchFamily="34" charset="0"/>
          </a:endParaRPr>
        </a:p>
        <a:p>
          <a:pPr marL="285750" lvl="1" indent="-285750" algn="l" defTabSz="1244600">
            <a:lnSpc>
              <a:spcPct val="90000"/>
            </a:lnSpc>
            <a:spcBef>
              <a:spcPct val="0"/>
            </a:spcBef>
            <a:spcAft>
              <a:spcPct val="20000"/>
            </a:spcAft>
            <a:buChar char="•"/>
          </a:pPr>
          <a:r>
            <a:rPr lang="en-US" sz="2800" b="0" i="0" kern="1200">
              <a:solidFill>
                <a:schemeClr val="tx1"/>
              </a:solidFill>
              <a:latin typeface="Avenir Next LT Pro" panose="020B0504020202020204" pitchFamily="34" charset="77"/>
              <a:cs typeface="Arial" panose="020B0604020202020204" pitchFamily="34" charset="0"/>
            </a:rPr>
            <a:t>International data </a:t>
          </a:r>
          <a:br>
            <a:rPr lang="en-US" sz="2800" b="0" i="0" kern="1200">
              <a:solidFill>
                <a:schemeClr val="tx1"/>
              </a:solidFill>
              <a:latin typeface="Avenir Next LT Pro" panose="020B0504020202020204" pitchFamily="34" charset="77"/>
              <a:cs typeface="Arial" panose="020B0604020202020204" pitchFamily="34" charset="0"/>
            </a:rPr>
          </a:br>
          <a:r>
            <a:rPr lang="en-US" sz="2400" b="0" i="0" kern="1200">
              <a:solidFill>
                <a:schemeClr val="tx1"/>
              </a:solidFill>
              <a:latin typeface="Avenir Next LT Pro" panose="020B0504020202020204" pitchFamily="34" charset="77"/>
              <a:cs typeface="Arial" panose="020B0604020202020204" pitchFamily="34" charset="0"/>
            </a:rPr>
            <a:t>(e.g. PIAAC, AES, think tank reports)</a:t>
          </a:r>
        </a:p>
        <a:p>
          <a:pPr marL="285750" lvl="1" indent="-285750" algn="l" defTabSz="1244600">
            <a:lnSpc>
              <a:spcPct val="90000"/>
            </a:lnSpc>
            <a:spcBef>
              <a:spcPct val="0"/>
            </a:spcBef>
            <a:spcAft>
              <a:spcPct val="20000"/>
            </a:spcAft>
            <a:buChar char="•"/>
          </a:pPr>
          <a:endParaRPr lang="en-US" sz="2800" b="0" i="0" kern="1200">
            <a:solidFill>
              <a:schemeClr val="tx1"/>
            </a:solidFill>
            <a:latin typeface="Avenir Next LT Pro" panose="020B0504020202020204" pitchFamily="34" charset="77"/>
            <a:cs typeface="Arial" panose="020B0604020202020204" pitchFamily="34" charset="0"/>
          </a:endParaRPr>
        </a:p>
        <a:p>
          <a:pPr marL="285750" lvl="1" indent="-285750" algn="l" defTabSz="1244600">
            <a:lnSpc>
              <a:spcPct val="90000"/>
            </a:lnSpc>
            <a:spcBef>
              <a:spcPct val="0"/>
            </a:spcBef>
            <a:spcAft>
              <a:spcPct val="20000"/>
            </a:spcAft>
            <a:buChar char="•"/>
          </a:pPr>
          <a:r>
            <a:rPr lang="en-US" sz="2800" b="0" i="0" kern="1200">
              <a:solidFill>
                <a:schemeClr val="tx1"/>
              </a:solidFill>
              <a:latin typeface="Avenir Next LT Pro" panose="020B0504020202020204" pitchFamily="34" charset="77"/>
              <a:cs typeface="Arial" panose="020B0604020202020204" pitchFamily="34" charset="0"/>
            </a:rPr>
            <a:t>National data</a:t>
          </a:r>
        </a:p>
      </dsp:txBody>
      <dsp:txXfrm>
        <a:off x="0" y="1387906"/>
        <a:ext cx="7239182" cy="44401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2313"/>
          <a:ext cx="7239182" cy="3138433"/>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solidFill>
                <a:schemeClr val="tx1"/>
              </a:solidFill>
              <a:latin typeface="Avenir Next LT Pro" panose="020B0504020202020204" pitchFamily="34" charset="77"/>
            </a:rPr>
            <a:t>“…we always do </a:t>
          </a:r>
          <a:r>
            <a:rPr lang="en-GB" sz="2200" b="1" kern="1200">
              <a:solidFill>
                <a:schemeClr val="tx1"/>
              </a:solidFill>
              <a:latin typeface="Avenir Next LT Pro" panose="020B0504020202020204" pitchFamily="34" charset="77"/>
            </a:rPr>
            <a:t>literature searches</a:t>
          </a:r>
          <a:r>
            <a:rPr lang="en-GB" sz="2200" kern="1200">
              <a:solidFill>
                <a:schemeClr val="tx1"/>
              </a:solidFill>
              <a:latin typeface="Avenir Next LT Pro" panose="020B0504020202020204" pitchFamily="34" charset="77"/>
            </a:rPr>
            <a:t>. We speak to </a:t>
          </a:r>
          <a:r>
            <a:rPr lang="en-GB" sz="2200" b="1" kern="1200">
              <a:solidFill>
                <a:schemeClr val="tx1"/>
              </a:solidFill>
              <a:latin typeface="Avenir Next LT Pro" panose="020B0504020202020204" pitchFamily="34" charset="77"/>
            </a:rPr>
            <a:t>expert scientists</a:t>
          </a:r>
          <a:r>
            <a:rPr lang="en-GB" sz="2200" kern="1200">
              <a:solidFill>
                <a:schemeClr val="tx1"/>
              </a:solidFill>
              <a:latin typeface="Avenir Next LT Pro" panose="020B0504020202020204" pitchFamily="34" charset="77"/>
            </a:rPr>
            <a:t>. We invite them to </a:t>
          </a:r>
          <a:r>
            <a:rPr lang="en-GB" sz="2200" b="1" kern="1200">
              <a:solidFill>
                <a:schemeClr val="tx1"/>
              </a:solidFill>
              <a:latin typeface="Avenir Next LT Pro" panose="020B0504020202020204" pitchFamily="34" charset="77"/>
            </a:rPr>
            <a:t>conferences or workshops</a:t>
          </a:r>
          <a:r>
            <a:rPr lang="en-GB" sz="2200" kern="1200">
              <a:solidFill>
                <a:schemeClr val="tx1"/>
              </a:solidFill>
              <a:latin typeface="Avenir Next LT Pro" panose="020B0504020202020204" pitchFamily="34" charset="77"/>
            </a:rPr>
            <a:t>…we always are very critical about the quality of research that we want to use”</a:t>
          </a:r>
        </a:p>
        <a:p>
          <a:pPr marL="0" lvl="0" indent="0" algn="r" defTabSz="977900">
            <a:lnSpc>
              <a:spcPct val="90000"/>
            </a:lnSpc>
            <a:spcBef>
              <a:spcPct val="0"/>
            </a:spcBef>
            <a:spcAft>
              <a:spcPct val="35000"/>
            </a:spcAft>
            <a:buNone/>
          </a:pPr>
          <a:r>
            <a:rPr lang="en-GB" sz="1800" i="1" kern="1200">
              <a:solidFill>
                <a:schemeClr val="tx1"/>
              </a:solidFill>
              <a:latin typeface="Avenir Next LT Pro" panose="020B0504020202020204" pitchFamily="34" charset="77"/>
            </a:rPr>
            <a:t>– OECD P1</a:t>
          </a:r>
        </a:p>
      </dsp:txBody>
      <dsp:txXfrm>
        <a:off x="153206" y="155519"/>
        <a:ext cx="6932770" cy="2832021"/>
      </dsp:txXfrm>
    </dsp:sp>
    <dsp:sp modelId="{4D90E9B2-A965-7D42-8E8C-E382AF552118}">
      <dsp:nvSpPr>
        <dsp:cNvPr id="0" name=""/>
        <dsp:cNvSpPr/>
      </dsp:nvSpPr>
      <dsp:spPr>
        <a:xfrm>
          <a:off x="0" y="3153009"/>
          <a:ext cx="7239182" cy="3138433"/>
        </a:xfrm>
        <a:prstGeom prst="roundRect">
          <a:avLst/>
        </a:prstGeom>
        <a:solidFill>
          <a:srgbClr val="A1E3E8">
            <a:alpha val="49977"/>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solidFill>
                <a:schemeClr val="tx1"/>
              </a:solidFill>
              <a:latin typeface="Avenir Next LT Pro" panose="020B0504020202020204" pitchFamily="34" charset="77"/>
            </a:rPr>
            <a:t>"it’s a </a:t>
          </a:r>
          <a:r>
            <a:rPr lang="en-GB" sz="2200" b="1" kern="1200">
              <a:solidFill>
                <a:schemeClr val="tx1"/>
              </a:solidFill>
              <a:latin typeface="Avenir Next LT Pro" panose="020B0504020202020204" pitchFamily="34" charset="77"/>
            </a:rPr>
            <a:t>combination of evidence </a:t>
          </a:r>
          <a:r>
            <a:rPr lang="en-GB" sz="2200" kern="1200">
              <a:solidFill>
                <a:schemeClr val="tx1"/>
              </a:solidFill>
              <a:latin typeface="Avenir Next LT Pro" panose="020B0504020202020204" pitchFamily="34" charset="77"/>
            </a:rPr>
            <a:t>gathering from available sources, be it </a:t>
          </a:r>
          <a:r>
            <a:rPr lang="en-GB" sz="2200" b="1" kern="1200">
              <a:solidFill>
                <a:schemeClr val="tx1"/>
              </a:solidFill>
              <a:latin typeface="Avenir Next LT Pro" panose="020B0504020202020204" pitchFamily="34" charset="77"/>
            </a:rPr>
            <a:t>academic or think tanks</a:t>
          </a:r>
          <a:r>
            <a:rPr lang="en-GB" sz="2200" kern="1200">
              <a:solidFill>
                <a:schemeClr val="tx1"/>
              </a:solidFill>
              <a:latin typeface="Avenir Next LT Pro" panose="020B0504020202020204" pitchFamily="34" charset="77"/>
            </a:rPr>
            <a:t>...And then discussions with </a:t>
          </a:r>
          <a:r>
            <a:rPr lang="en-GB" sz="2200" b="1" kern="1200">
              <a:solidFill>
                <a:schemeClr val="tx1"/>
              </a:solidFill>
              <a:latin typeface="Avenir Next LT Pro" panose="020B0504020202020204" pitchFamily="34" charset="77"/>
            </a:rPr>
            <a:t>stakeholders</a:t>
          </a:r>
          <a:r>
            <a:rPr lang="en-GB" sz="2200" kern="1200">
              <a:solidFill>
                <a:schemeClr val="tx1"/>
              </a:solidFill>
              <a:latin typeface="Avenir Next LT Pro" panose="020B0504020202020204" pitchFamily="34" charset="77"/>
            </a:rPr>
            <a:t>...for example the </a:t>
          </a:r>
          <a:r>
            <a:rPr lang="en-GB" sz="2200" b="1" kern="1200">
              <a:solidFill>
                <a:schemeClr val="tx1"/>
              </a:solidFill>
              <a:latin typeface="Avenir Next LT Pro" panose="020B0504020202020204" pitchFamily="34" charset="77"/>
            </a:rPr>
            <a:t>adult learning working group</a:t>
          </a:r>
          <a:r>
            <a:rPr lang="en-GB" sz="2200" kern="1200">
              <a:solidFill>
                <a:schemeClr val="tx1"/>
              </a:solidFill>
              <a:latin typeface="Avenir Next LT Pro" panose="020B0504020202020204" pitchFamily="34" charset="77"/>
            </a:rPr>
            <a:t>, where we are able to discuss with people from the </a:t>
          </a:r>
          <a:r>
            <a:rPr lang="en-GB" sz="2200" b="1" kern="1200">
              <a:solidFill>
                <a:schemeClr val="tx1"/>
              </a:solidFill>
              <a:latin typeface="Avenir Next LT Pro" panose="020B0504020202020204" pitchFamily="34" charset="77"/>
            </a:rPr>
            <a:t>ministries</a:t>
          </a:r>
          <a:r>
            <a:rPr lang="en-GB" sz="2200" kern="1200">
              <a:solidFill>
                <a:schemeClr val="tx1"/>
              </a:solidFill>
              <a:latin typeface="Avenir Next LT Pro" panose="020B0504020202020204" pitchFamily="34" charset="77"/>
            </a:rPr>
            <a:t>...</a:t>
          </a:r>
          <a:r>
            <a:rPr lang="en-GB" sz="2200" b="1" kern="1200">
              <a:solidFill>
                <a:schemeClr val="tx1"/>
              </a:solidFill>
              <a:latin typeface="Avenir Next LT Pro" panose="020B0504020202020204" pitchFamily="34" charset="77"/>
            </a:rPr>
            <a:t>adult learning national coordinators</a:t>
          </a:r>
          <a:r>
            <a:rPr lang="en-GB" sz="2200" kern="1200">
              <a:solidFill>
                <a:schemeClr val="tx1"/>
              </a:solidFill>
              <a:latin typeface="Avenir Next LT Pro" panose="020B0504020202020204" pitchFamily="34" charset="77"/>
            </a:rPr>
            <a:t>...</a:t>
          </a:r>
          <a:r>
            <a:rPr lang="en-GB" sz="2200" b="1" kern="1200">
              <a:solidFill>
                <a:schemeClr val="tx1"/>
              </a:solidFill>
              <a:latin typeface="Avenir Next LT Pro" panose="020B0504020202020204" pitchFamily="34" charset="77"/>
            </a:rPr>
            <a:t>adult learning experts</a:t>
          </a:r>
          <a:r>
            <a:rPr lang="en-GB" sz="2200" kern="1200">
              <a:solidFill>
                <a:schemeClr val="tx1"/>
              </a:solidFill>
              <a:latin typeface="Avenir Next LT Pro" panose="020B0504020202020204" pitchFamily="34" charset="77"/>
            </a:rPr>
            <a:t>...all of that together informs the policymaking on adult learning" </a:t>
          </a:r>
        </a:p>
        <a:p>
          <a:pPr marL="0" lvl="0" indent="0" algn="r" defTabSz="977900">
            <a:lnSpc>
              <a:spcPct val="90000"/>
            </a:lnSpc>
            <a:spcBef>
              <a:spcPct val="0"/>
            </a:spcBef>
            <a:spcAft>
              <a:spcPct val="35000"/>
            </a:spcAft>
            <a:buNone/>
          </a:pPr>
          <a:r>
            <a:rPr lang="en-GB" sz="1800" i="1" kern="1200">
              <a:solidFill>
                <a:schemeClr val="tx1"/>
              </a:solidFill>
              <a:latin typeface="Avenir Next LT Pro" panose="020B0504020202020204" pitchFamily="34" charset="77"/>
            </a:rPr>
            <a:t>– EC P1</a:t>
          </a:r>
          <a:endParaRPr lang="en-US" sz="1800" b="0" i="1" kern="1200">
            <a:solidFill>
              <a:schemeClr val="tx1"/>
            </a:solidFill>
            <a:latin typeface="Avenir Next LT Pro" panose="020B0504020202020204" pitchFamily="34" charset="77"/>
            <a:cs typeface="Arial" panose="020B0604020202020204" pitchFamily="34" charset="0"/>
          </a:endParaRPr>
        </a:p>
      </dsp:txBody>
      <dsp:txXfrm>
        <a:off x="153206" y="3306215"/>
        <a:ext cx="6932770" cy="283202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709306"/>
          <a:ext cx="7239182" cy="1216800"/>
        </a:xfrm>
        <a:prstGeom prst="roundRect">
          <a:avLst/>
        </a:prstGeom>
        <a:solidFill>
          <a:srgbClr val="C2DDD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0" kern="1200">
              <a:solidFill>
                <a:schemeClr val="tx1"/>
              </a:solidFill>
              <a:latin typeface="Avenir Next LT Pro" panose="020B0504020202020204" pitchFamily="34" charset="77"/>
              <a:cs typeface="Arial" panose="020B0604020202020204" pitchFamily="34" charset="0"/>
            </a:rPr>
            <a:t>USE OF EVIDENCE</a:t>
          </a:r>
        </a:p>
      </dsp:txBody>
      <dsp:txXfrm>
        <a:off x="59399" y="768705"/>
        <a:ext cx="7120384" cy="1098002"/>
      </dsp:txXfrm>
    </dsp:sp>
    <dsp:sp modelId="{7983D72A-80AC-B44B-B5B1-AE000D722368}">
      <dsp:nvSpPr>
        <dsp:cNvPr id="0" name=""/>
        <dsp:cNvSpPr/>
      </dsp:nvSpPr>
      <dsp:spPr>
        <a:xfrm>
          <a:off x="0" y="1926106"/>
          <a:ext cx="7239182" cy="3363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844" tIns="35560" rIns="199136" bIns="35560" numCol="1" spcCol="1270" anchor="t" anchorCtr="0">
          <a:noAutofit/>
        </a:bodyPr>
        <a:lstStyle/>
        <a:p>
          <a:pPr marL="285750" lvl="1" indent="-285750" algn="l" defTabSz="1244600">
            <a:lnSpc>
              <a:spcPct val="90000"/>
            </a:lnSpc>
            <a:spcBef>
              <a:spcPct val="0"/>
            </a:spcBef>
            <a:spcAft>
              <a:spcPct val="20000"/>
            </a:spcAft>
            <a:buChar char="•"/>
          </a:pPr>
          <a:endParaRPr lang="en-US" sz="2800" b="0" i="0" kern="1200">
            <a:solidFill>
              <a:schemeClr val="tx1"/>
            </a:solidFill>
            <a:latin typeface="Avenir Next LT Pro" panose="020B0504020202020204" pitchFamily="34" charset="77"/>
            <a:cs typeface="Arial" panose="020B0604020202020204" pitchFamily="34" charset="0"/>
          </a:endParaRPr>
        </a:p>
        <a:p>
          <a:pPr marL="285750" lvl="1" indent="-285750" algn="l" defTabSz="1244600">
            <a:lnSpc>
              <a:spcPct val="90000"/>
            </a:lnSpc>
            <a:spcBef>
              <a:spcPct val="0"/>
            </a:spcBef>
            <a:spcAft>
              <a:spcPct val="20000"/>
            </a:spcAft>
            <a:buChar char="•"/>
          </a:pPr>
          <a:r>
            <a:rPr lang="en-US" sz="2800" b="0" i="0" kern="1200">
              <a:solidFill>
                <a:schemeClr val="tx1"/>
              </a:solidFill>
              <a:latin typeface="Avenir Next LT Pro" panose="020B0504020202020204" pitchFamily="34" charset="77"/>
              <a:cs typeface="Arial" panose="020B0604020202020204" pitchFamily="34" charset="0"/>
            </a:rPr>
            <a:t>To understand the state of ALE</a:t>
          </a:r>
        </a:p>
        <a:p>
          <a:pPr marL="285750" lvl="1" indent="-285750" algn="l" defTabSz="1244600">
            <a:lnSpc>
              <a:spcPct val="90000"/>
            </a:lnSpc>
            <a:spcBef>
              <a:spcPct val="0"/>
            </a:spcBef>
            <a:spcAft>
              <a:spcPct val="20000"/>
            </a:spcAft>
            <a:buChar char="•"/>
          </a:pPr>
          <a:endParaRPr lang="en-US" sz="2800" b="0" i="0" kern="1200">
            <a:solidFill>
              <a:schemeClr val="tx1"/>
            </a:solidFill>
            <a:latin typeface="Avenir Next LT Pro" panose="020B0504020202020204" pitchFamily="34" charset="77"/>
            <a:cs typeface="Arial" panose="020B0604020202020204" pitchFamily="34" charset="0"/>
          </a:endParaRPr>
        </a:p>
        <a:p>
          <a:pPr marL="285750" lvl="1" indent="-285750" algn="l" defTabSz="1244600">
            <a:lnSpc>
              <a:spcPct val="90000"/>
            </a:lnSpc>
            <a:spcBef>
              <a:spcPct val="0"/>
            </a:spcBef>
            <a:spcAft>
              <a:spcPct val="20000"/>
            </a:spcAft>
            <a:buChar char="•"/>
          </a:pPr>
          <a:r>
            <a:rPr lang="en-US" sz="2800" b="0" i="0" kern="1200">
              <a:solidFill>
                <a:schemeClr val="tx1"/>
              </a:solidFill>
              <a:latin typeface="Avenir Next LT Pro" panose="020B0504020202020204" pitchFamily="34" charset="77"/>
              <a:cs typeface="Arial" panose="020B0604020202020204" pitchFamily="34" charset="0"/>
            </a:rPr>
            <a:t>To identify problem areas</a:t>
          </a:r>
        </a:p>
        <a:p>
          <a:pPr marL="285750" lvl="1" indent="-285750" algn="l" defTabSz="1244600">
            <a:lnSpc>
              <a:spcPct val="90000"/>
            </a:lnSpc>
            <a:spcBef>
              <a:spcPct val="0"/>
            </a:spcBef>
            <a:spcAft>
              <a:spcPct val="20000"/>
            </a:spcAft>
            <a:buChar char="•"/>
          </a:pPr>
          <a:endParaRPr lang="en-US" sz="2800" b="0" i="0" kern="1200">
            <a:solidFill>
              <a:schemeClr val="tx1"/>
            </a:solidFill>
            <a:latin typeface="Avenir Next LT Pro" panose="020B0504020202020204" pitchFamily="34" charset="77"/>
            <a:cs typeface="Arial" panose="020B0604020202020204" pitchFamily="34" charset="0"/>
          </a:endParaRPr>
        </a:p>
        <a:p>
          <a:pPr marL="285750" lvl="1" indent="-285750" algn="l" defTabSz="1244600">
            <a:lnSpc>
              <a:spcPct val="90000"/>
            </a:lnSpc>
            <a:spcBef>
              <a:spcPct val="0"/>
            </a:spcBef>
            <a:spcAft>
              <a:spcPct val="20000"/>
            </a:spcAft>
            <a:buChar char="•"/>
          </a:pPr>
          <a:r>
            <a:rPr lang="en-US" sz="2800" b="0" i="0" kern="1200">
              <a:solidFill>
                <a:schemeClr val="tx1"/>
              </a:solidFill>
              <a:latin typeface="Avenir Next LT Pro" panose="020B0504020202020204" pitchFamily="34" charset="77"/>
              <a:cs typeface="Arial" panose="020B0604020202020204" pitchFamily="34" charset="0"/>
            </a:rPr>
            <a:t>To propose/justify policy interventions</a:t>
          </a:r>
        </a:p>
        <a:p>
          <a:pPr marL="285750" lvl="1" indent="-285750" algn="l" defTabSz="1244600">
            <a:lnSpc>
              <a:spcPct val="90000"/>
            </a:lnSpc>
            <a:spcBef>
              <a:spcPct val="0"/>
            </a:spcBef>
            <a:spcAft>
              <a:spcPct val="20000"/>
            </a:spcAft>
            <a:buChar char="•"/>
          </a:pPr>
          <a:endParaRPr lang="en-US" sz="2800" b="0" i="0" kern="1200">
            <a:solidFill>
              <a:schemeClr val="tx1"/>
            </a:solidFill>
            <a:latin typeface="Avenir Next LT Pro" panose="020B0504020202020204" pitchFamily="34" charset="77"/>
            <a:cs typeface="Arial" panose="020B0604020202020204" pitchFamily="34" charset="0"/>
          </a:endParaRPr>
        </a:p>
      </dsp:txBody>
      <dsp:txXfrm>
        <a:off x="0" y="1926106"/>
        <a:ext cx="7239182" cy="33637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19423"/>
          <a:ext cx="7239182" cy="1962090"/>
        </a:xfrm>
        <a:prstGeom prst="roundRect">
          <a:avLst/>
        </a:prstGeom>
        <a:solidFill>
          <a:srgbClr val="C2DDD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solidFill>
                <a:schemeClr val="tx1"/>
              </a:solidFill>
              <a:latin typeface="Avenir Next LT Pro" panose="020B0504020202020204" pitchFamily="34" charset="77"/>
            </a:rPr>
            <a:t>“…</a:t>
          </a:r>
          <a:r>
            <a:rPr lang="en-GB" sz="2200" i="0" kern="1200">
              <a:solidFill>
                <a:schemeClr val="tx1"/>
              </a:solidFill>
              <a:effectLst/>
              <a:latin typeface="Avenir Next LT Pro" panose="020B0504020202020204" pitchFamily="34" charset="77"/>
              <a:ea typeface="+mn-ea"/>
              <a:cs typeface="+mn-cs"/>
            </a:rPr>
            <a:t>the Adult Education Survey…has been necessary </a:t>
          </a:r>
          <a:r>
            <a:rPr lang="en-GB" sz="2200" b="1" i="0" kern="1200">
              <a:solidFill>
                <a:schemeClr val="tx1"/>
              </a:solidFill>
              <a:effectLst/>
              <a:latin typeface="Avenir Next LT Pro" panose="020B0504020202020204" pitchFamily="34" charset="77"/>
              <a:ea typeface="+mn-ea"/>
              <a:cs typeface="+mn-cs"/>
            </a:rPr>
            <a:t>to have a reasonably good idea of a state of … particular participation of adults in learning</a:t>
          </a:r>
          <a:r>
            <a:rPr lang="en-GB" sz="2200" i="0" kern="1200">
              <a:solidFill>
                <a:schemeClr val="tx1"/>
              </a:solidFill>
              <a:effectLst/>
              <a:latin typeface="Avenir Next LT Pro" panose="020B0504020202020204" pitchFamily="34" charset="77"/>
              <a:ea typeface="+mn-ea"/>
              <a:cs typeface="+mn-cs"/>
            </a:rPr>
            <a:t>..</a:t>
          </a:r>
          <a:r>
            <a:rPr lang="en-GB" sz="2200" i="0" kern="1200">
              <a:solidFill>
                <a:schemeClr val="tx1"/>
              </a:solidFill>
              <a:latin typeface="Avenir Next LT Pro" panose="020B0504020202020204" pitchFamily="34" charset="77"/>
            </a:rPr>
            <a:t>”</a:t>
          </a:r>
        </a:p>
        <a:p>
          <a:pPr marL="0" lvl="0" indent="0" algn="r" defTabSz="977900">
            <a:lnSpc>
              <a:spcPct val="90000"/>
            </a:lnSpc>
            <a:spcBef>
              <a:spcPct val="0"/>
            </a:spcBef>
            <a:spcAft>
              <a:spcPct val="35000"/>
            </a:spcAft>
            <a:buNone/>
          </a:pPr>
          <a:r>
            <a:rPr lang="en-GB" sz="1800" i="1" kern="1200">
              <a:solidFill>
                <a:schemeClr val="tx1"/>
              </a:solidFill>
              <a:latin typeface="Avenir Next LT Pro" panose="020B0504020202020204" pitchFamily="34" charset="77"/>
            </a:rPr>
            <a:t>– UNESCO P2</a:t>
          </a:r>
        </a:p>
      </dsp:txBody>
      <dsp:txXfrm>
        <a:off x="95781" y="115204"/>
        <a:ext cx="7047620" cy="1770528"/>
      </dsp:txXfrm>
    </dsp:sp>
    <dsp:sp modelId="{4D90E9B2-A965-7D42-8E8C-E382AF552118}">
      <dsp:nvSpPr>
        <dsp:cNvPr id="0" name=""/>
        <dsp:cNvSpPr/>
      </dsp:nvSpPr>
      <dsp:spPr>
        <a:xfrm>
          <a:off x="0" y="2165833"/>
          <a:ext cx="7239182" cy="1962090"/>
        </a:xfrm>
        <a:prstGeom prst="roundRect">
          <a:avLst/>
        </a:prstGeom>
        <a:solidFill>
          <a:srgbClr val="C2DDDF">
            <a:alpha val="49977"/>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i="0" kern="1200">
              <a:solidFill>
                <a:schemeClr val="tx1"/>
              </a:solidFill>
              <a:latin typeface="Avenir Next LT Pro" panose="020B0504020202020204" pitchFamily="34" charset="77"/>
            </a:rPr>
            <a:t>”…</a:t>
          </a:r>
          <a:r>
            <a:rPr lang="en-GB" sz="2200" kern="1200">
              <a:solidFill>
                <a:schemeClr val="tx1"/>
              </a:solidFill>
              <a:latin typeface="Avenir Next LT Pro" panose="020B0504020202020204" pitchFamily="34" charset="77"/>
            </a:rPr>
            <a:t>descriptive data allows </a:t>
          </a:r>
          <a:r>
            <a:rPr lang="en-GB" sz="2200" b="1" kern="1200">
              <a:solidFill>
                <a:schemeClr val="tx1"/>
              </a:solidFill>
              <a:latin typeface="Avenir Next LT Pro" panose="020B0504020202020204" pitchFamily="34" charset="77"/>
            </a:rPr>
            <a:t>selection of targets for intervention</a:t>
          </a:r>
          <a:r>
            <a:rPr lang="en-GB" sz="2200" kern="1200">
              <a:solidFill>
                <a:schemeClr val="tx1"/>
              </a:solidFill>
              <a:latin typeface="Avenir Next LT Pro" panose="020B0504020202020204" pitchFamily="34" charset="77"/>
            </a:rPr>
            <a:t>…</a:t>
          </a:r>
          <a:r>
            <a:rPr lang="en-GB" sz="2200" b="1" kern="1200">
              <a:solidFill>
                <a:schemeClr val="tx1"/>
              </a:solidFill>
              <a:latin typeface="Avenir Next LT Pro" panose="020B0504020202020204" pitchFamily="34" charset="77"/>
            </a:rPr>
            <a:t>it helps identify problems</a:t>
          </a:r>
          <a:r>
            <a:rPr lang="en-GB" sz="2200" kern="1200">
              <a:solidFill>
                <a:schemeClr val="tx1"/>
              </a:solidFill>
              <a:latin typeface="Avenir Next LT Pro" panose="020B0504020202020204" pitchFamily="34" charset="77"/>
            </a:rPr>
            <a:t>…as an identification tool it works very well, it’s very well accepted..</a:t>
          </a:r>
          <a:r>
            <a:rPr lang="en-GB" sz="2200" i="0" kern="1200">
              <a:solidFill>
                <a:schemeClr val="tx1"/>
              </a:solidFill>
              <a:effectLst/>
              <a:latin typeface="Avenir Next LT Pro" panose="020B0504020202020204" pitchFamily="34" charset="77"/>
              <a:ea typeface="+mn-ea"/>
              <a:cs typeface="+mn-cs"/>
            </a:rPr>
            <a:t>.</a:t>
          </a:r>
          <a:r>
            <a:rPr lang="en-GB" sz="2200" kern="1200">
              <a:solidFill>
                <a:schemeClr val="tx1"/>
              </a:solidFill>
              <a:latin typeface="Avenir Next LT Pro" panose="020B0504020202020204" pitchFamily="34" charset="77"/>
            </a:rPr>
            <a:t>" </a:t>
          </a:r>
        </a:p>
        <a:p>
          <a:pPr marL="0" lvl="0" indent="0" algn="r" defTabSz="977900">
            <a:lnSpc>
              <a:spcPct val="90000"/>
            </a:lnSpc>
            <a:spcBef>
              <a:spcPct val="0"/>
            </a:spcBef>
            <a:spcAft>
              <a:spcPct val="35000"/>
            </a:spcAft>
            <a:buNone/>
          </a:pPr>
          <a:r>
            <a:rPr lang="en-GB" sz="1800" i="1" kern="1200">
              <a:solidFill>
                <a:schemeClr val="tx1"/>
              </a:solidFill>
              <a:latin typeface="Avenir Next LT Pro" panose="020B0504020202020204" pitchFamily="34" charset="77"/>
            </a:rPr>
            <a:t>– EC P3</a:t>
          </a:r>
          <a:endParaRPr lang="en-US" sz="1800" b="0" i="1" kern="1200">
            <a:solidFill>
              <a:schemeClr val="tx1"/>
            </a:solidFill>
            <a:latin typeface="Avenir Next LT Pro" panose="020B0504020202020204" pitchFamily="34" charset="77"/>
            <a:cs typeface="Arial" panose="020B0604020202020204" pitchFamily="34" charset="0"/>
          </a:endParaRPr>
        </a:p>
      </dsp:txBody>
      <dsp:txXfrm>
        <a:off x="95781" y="2261614"/>
        <a:ext cx="7047620" cy="1770528"/>
      </dsp:txXfrm>
    </dsp:sp>
    <dsp:sp modelId="{178EB185-A190-1047-BAB9-3070F14D3C69}">
      <dsp:nvSpPr>
        <dsp:cNvPr id="0" name=""/>
        <dsp:cNvSpPr/>
      </dsp:nvSpPr>
      <dsp:spPr>
        <a:xfrm>
          <a:off x="0" y="4312243"/>
          <a:ext cx="7239182" cy="1962090"/>
        </a:xfrm>
        <a:prstGeom prst="roundRect">
          <a:avLst/>
        </a:prstGeom>
        <a:solidFill>
          <a:srgbClr val="C2DDDF">
            <a:alpha val="7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solidFill>
                <a:schemeClr val="tx1"/>
              </a:solidFill>
              <a:latin typeface="Avenir Next LT Pro" panose="020B0504020202020204" pitchFamily="34" charset="77"/>
            </a:rPr>
            <a:t>“…they are a crucial basis…in say it’s measuring, </a:t>
          </a:r>
          <a:r>
            <a:rPr lang="en-GB" sz="2200" b="1" kern="1200">
              <a:solidFill>
                <a:schemeClr val="tx1"/>
              </a:solidFill>
              <a:latin typeface="Avenir Next LT Pro" panose="020B0504020202020204" pitchFamily="34" charset="77"/>
            </a:rPr>
            <a:t>justifying the policy development vis a vis member </a:t>
          </a:r>
          <a:r>
            <a:rPr lang="en-GB" sz="2200" b="0" kern="1200">
              <a:solidFill>
                <a:schemeClr val="tx1"/>
              </a:solidFill>
              <a:latin typeface="Avenir Next LT Pro" panose="020B0504020202020204" pitchFamily="34" charset="77"/>
            </a:rPr>
            <a:t>states to explain…why we are presenting these policy recommendations</a:t>
          </a:r>
          <a:r>
            <a:rPr lang="en-GB" sz="2200" kern="1200">
              <a:solidFill>
                <a:schemeClr val="tx1"/>
              </a:solidFill>
              <a:latin typeface="Avenir Next LT Pro" panose="020B0504020202020204" pitchFamily="34" charset="77"/>
            </a:rPr>
            <a:t>.”</a:t>
          </a:r>
        </a:p>
        <a:p>
          <a:pPr marL="0" lvl="0" indent="0" algn="r" defTabSz="977900">
            <a:lnSpc>
              <a:spcPct val="90000"/>
            </a:lnSpc>
            <a:spcBef>
              <a:spcPct val="0"/>
            </a:spcBef>
            <a:spcAft>
              <a:spcPct val="35000"/>
            </a:spcAft>
            <a:buNone/>
          </a:pPr>
          <a:r>
            <a:rPr lang="en-GB" sz="1800" i="1" kern="1200">
              <a:solidFill>
                <a:schemeClr val="tx1"/>
              </a:solidFill>
              <a:latin typeface="Avenir Next LT Pro" panose="020B0504020202020204" pitchFamily="34" charset="77"/>
            </a:rPr>
            <a:t>– EC P2</a:t>
          </a:r>
          <a:endParaRPr lang="en-GB" sz="1800" kern="1200">
            <a:solidFill>
              <a:schemeClr val="tx1"/>
            </a:solidFill>
            <a:latin typeface="Avenir Next LT Pro" panose="020B0504020202020204" pitchFamily="34" charset="77"/>
          </a:endParaRPr>
        </a:p>
      </dsp:txBody>
      <dsp:txXfrm>
        <a:off x="95781" y="4408024"/>
        <a:ext cx="7047620" cy="177052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INSTRUMENTAL USE</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INSTRUMENTAL USE</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CONCEPTUAL USE</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1216800"/>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Personal interests, beliefs, background and professional experience </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59399" y="59399"/>
        <a:ext cx="8667082" cy="109800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1216800"/>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Personal interests, beliefs, background and professional experience </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59399" y="59399"/>
        <a:ext cx="8667082" cy="109800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2"/>
          <a:ext cx="8785880" cy="621839"/>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Ministerial and political priorities</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8"/>
        <a:ext cx="8725168" cy="56112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Policy legacy</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Policy legacy &amp; Systems in place</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Unpredictable and unprecedented events</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Institutional constraints - time</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Institutional constraints – skills </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Cross-Institutional constraints  </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Financial constraints</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Financial constraints</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C52A4-F6B6-BB4E-963D-C024E1059726}">
      <dsp:nvSpPr>
        <dsp:cNvPr id="0" name=""/>
        <dsp:cNvSpPr/>
      </dsp:nvSpPr>
      <dsp:spPr>
        <a:xfrm>
          <a:off x="0" y="0"/>
          <a:ext cx="8785880" cy="621839"/>
        </a:xfrm>
        <a:prstGeom prst="roundRect">
          <a:avLst/>
        </a:prstGeom>
        <a:solidFill>
          <a:srgbClr val="A1E3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Stakeholder engagement</a:t>
          </a:r>
          <a:endParaRPr lang="en-US" sz="2800" b="1" i="0" kern="1200" dirty="0">
            <a:solidFill>
              <a:schemeClr val="tx1"/>
            </a:solidFill>
            <a:latin typeface="Avenir Next LT Pro" panose="020B0504020202020204" pitchFamily="34" charset="77"/>
            <a:cs typeface="Arial" panose="020B0604020202020204" pitchFamily="34" charset="0"/>
          </a:endParaRPr>
        </a:p>
      </dsp:txBody>
      <dsp:txXfrm>
        <a:off x="30356" y="30356"/>
        <a:ext cx="8725168" cy="561127"/>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C583D-5F8C-3347-B2CA-ECDD43E98C53}" type="datetimeFigureOut">
              <a:rPr lang="en-US" smtClean="0"/>
              <a:t>6/30/2025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0B59E3-ECB7-4946-8A10-3DE0E30C76D2}" type="slidenum">
              <a:rPr lang="en-US" smtClean="0"/>
              <a:t>‹#›</a:t>
            </a:fld>
            <a:endParaRPr lang="en-US"/>
          </a:p>
        </p:txBody>
      </p:sp>
    </p:spTree>
    <p:extLst>
      <p:ext uri="{BB962C8B-B14F-4D97-AF65-F5344CB8AC3E}">
        <p14:creationId xmlns:p14="http://schemas.microsoft.com/office/powerpoint/2010/main" val="1830333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1"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70B59E3-ECB7-4946-8A10-3DE0E30C76D2}" type="slidenum">
              <a:rPr lang="en-US" smtClean="0"/>
              <a:t>1</a:t>
            </a:fld>
            <a:endParaRPr lang="en-US"/>
          </a:p>
        </p:txBody>
      </p:sp>
    </p:spTree>
    <p:extLst>
      <p:ext uri="{BB962C8B-B14F-4D97-AF65-F5344CB8AC3E}">
        <p14:creationId xmlns:p14="http://schemas.microsoft.com/office/powerpoint/2010/main" val="895627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84FD0-6809-764C-0EE2-03E3F9E77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181A18-F813-A5CE-129C-31F9D1C7B1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CCBE38-BF56-9E15-C382-8C1990B3F18E}"/>
              </a:ext>
            </a:extLst>
          </p:cNvPr>
          <p:cNvSpPr>
            <a:spLocks noGrp="1"/>
          </p:cNvSpPr>
          <p:nvPr>
            <p:ph type="body" idx="1"/>
          </p:nvPr>
        </p:nvSpPr>
        <p:spPr/>
        <p:txBody>
          <a:bodyPr/>
          <a:lstStyle/>
          <a:p>
            <a:endParaRPr lang="en-GB" sz="12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18EDE3CD-321E-26B6-E5C6-38DA8764161D}"/>
              </a:ext>
            </a:extLst>
          </p:cNvPr>
          <p:cNvSpPr>
            <a:spLocks noGrp="1"/>
          </p:cNvSpPr>
          <p:nvPr>
            <p:ph type="sldNum" sz="quarter" idx="5"/>
          </p:nvPr>
        </p:nvSpPr>
        <p:spPr/>
        <p:txBody>
          <a:bodyPr/>
          <a:lstStyle/>
          <a:p>
            <a:fld id="{870B59E3-ECB7-4946-8A10-3DE0E30C76D2}" type="slidenum">
              <a:rPr lang="en-US" smtClean="0"/>
              <a:t>2</a:t>
            </a:fld>
            <a:endParaRPr lang="en-US"/>
          </a:p>
        </p:txBody>
      </p:sp>
    </p:spTree>
    <p:extLst>
      <p:ext uri="{BB962C8B-B14F-4D97-AF65-F5344CB8AC3E}">
        <p14:creationId xmlns:p14="http://schemas.microsoft.com/office/powerpoint/2010/main" val="1968888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0D15B-D3D1-0FC9-EE3A-57FAA9D097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3EDEA-15EF-C0AD-3B2F-55553B3964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7090B-324C-DA21-1286-02AC4A7FC0E3}"/>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476A1A2B-9581-8902-C565-251BD68A49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6425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64EB2-E7D2-F514-C485-CCAADEE36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C00B46-7DEC-ABF9-1DB6-917C98222B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73079B-2A1D-B89A-C1C9-467CC8803DB4}"/>
              </a:ext>
            </a:extLst>
          </p:cNvPr>
          <p:cNvSpPr>
            <a:spLocks noGrp="1"/>
          </p:cNvSpPr>
          <p:nvPr>
            <p:ph type="body" idx="1"/>
          </p:nvPr>
        </p:nvSpPr>
        <p:spPr/>
        <p:txBody>
          <a:bodyPr/>
          <a:lstStyle/>
          <a:p>
            <a:pPr marL="0" indent="0" algn="l">
              <a:lnSpc>
                <a:spcPct val="115000"/>
              </a:lnSpc>
              <a:buFont typeface="Arial" panose="020B0604020202020204" pitchFamily="34" charset="0"/>
              <a:buNone/>
            </a:pPr>
            <a:endParaRPr lang="en-GB" sz="2800" dirty="0">
              <a:effectLst/>
            </a:endParaRPr>
          </a:p>
        </p:txBody>
      </p:sp>
      <p:sp>
        <p:nvSpPr>
          <p:cNvPr id="4" name="Slide Number Placeholder 3">
            <a:extLst>
              <a:ext uri="{FF2B5EF4-FFF2-40B4-BE49-F238E27FC236}">
                <a16:creationId xmlns:a16="http://schemas.microsoft.com/office/drawing/2014/main" id="{A7B30DF4-D5B7-F001-C77B-63006FC1AE9D}"/>
              </a:ext>
            </a:extLst>
          </p:cNvPr>
          <p:cNvSpPr>
            <a:spLocks noGrp="1"/>
          </p:cNvSpPr>
          <p:nvPr>
            <p:ph type="sldNum" sz="quarter" idx="5"/>
          </p:nvPr>
        </p:nvSpPr>
        <p:spPr/>
        <p:txBody>
          <a:bodyPr/>
          <a:lstStyle/>
          <a:p>
            <a:fld id="{870B59E3-ECB7-4946-8A10-3DE0E30C76D2}" type="slidenum">
              <a:rPr lang="en-US" smtClean="0"/>
              <a:t>4</a:t>
            </a:fld>
            <a:endParaRPr lang="en-US"/>
          </a:p>
        </p:txBody>
      </p:sp>
    </p:spTree>
    <p:extLst>
      <p:ext uri="{BB962C8B-B14F-4D97-AF65-F5344CB8AC3E}">
        <p14:creationId xmlns:p14="http://schemas.microsoft.com/office/powerpoint/2010/main" val="3238535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6939A-8A73-0A45-C1B3-80C6234A84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1C76C-B2EA-30C6-63DD-94ED13327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DA2C0A-0044-9B5D-0402-1A22E87D7731}"/>
              </a:ext>
            </a:extLst>
          </p:cNvPr>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Arial" panose="020B0604020202020204" pitchFamily="34" charset="0"/>
              <a:buNone/>
              <a:tabLst/>
              <a:defRPr/>
            </a:pPr>
            <a:endParaRPr lang="en-GB"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8D9856C-12A4-3799-B3CE-51B23285F166}"/>
              </a:ext>
            </a:extLst>
          </p:cNvPr>
          <p:cNvSpPr>
            <a:spLocks noGrp="1"/>
          </p:cNvSpPr>
          <p:nvPr>
            <p:ph type="sldNum" sz="quarter" idx="5"/>
          </p:nvPr>
        </p:nvSpPr>
        <p:spPr/>
        <p:txBody>
          <a:bodyPr/>
          <a:lstStyle/>
          <a:p>
            <a:fld id="{870B59E3-ECB7-4946-8A10-3DE0E30C76D2}" type="slidenum">
              <a:rPr lang="en-US" smtClean="0"/>
              <a:t>5</a:t>
            </a:fld>
            <a:endParaRPr lang="en-US"/>
          </a:p>
        </p:txBody>
      </p:sp>
    </p:spTree>
    <p:extLst>
      <p:ext uri="{BB962C8B-B14F-4D97-AF65-F5344CB8AC3E}">
        <p14:creationId xmlns:p14="http://schemas.microsoft.com/office/powerpoint/2010/main" val="3160053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CAB5A-6B0E-F0DD-3026-115056A6A4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7D990-FF49-2156-EC6C-BAE498669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A59CC4-A7A1-A7AE-5501-190D9515382E}"/>
              </a:ext>
            </a:extLst>
          </p:cNvPr>
          <p:cNvSpPr>
            <a:spLocks noGrp="1"/>
          </p:cNvSpPr>
          <p:nvPr>
            <p:ph type="body" idx="1"/>
          </p:nvPr>
        </p:nvSpPr>
        <p:spPr/>
        <p:txBody>
          <a:bodyPr/>
          <a:lstStyle/>
          <a:p>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4B50A7A-8CCC-90D0-130B-D13D539D501F}"/>
              </a:ext>
            </a:extLst>
          </p:cNvPr>
          <p:cNvSpPr>
            <a:spLocks noGrp="1"/>
          </p:cNvSpPr>
          <p:nvPr>
            <p:ph type="sldNum" sz="quarter" idx="5"/>
          </p:nvPr>
        </p:nvSpPr>
        <p:spPr/>
        <p:txBody>
          <a:bodyPr/>
          <a:lstStyle/>
          <a:p>
            <a:fld id="{870B59E3-ECB7-4946-8A10-3DE0E30C76D2}" type="slidenum">
              <a:rPr lang="en-US" smtClean="0"/>
              <a:t>6</a:t>
            </a:fld>
            <a:endParaRPr lang="en-US"/>
          </a:p>
        </p:txBody>
      </p:sp>
    </p:spTree>
    <p:extLst>
      <p:ext uri="{BB962C8B-B14F-4D97-AF65-F5344CB8AC3E}">
        <p14:creationId xmlns:p14="http://schemas.microsoft.com/office/powerpoint/2010/main" val="3432379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7B9E7-DF69-858F-6F2B-5F7012F7C3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5D023B-AE32-A2D5-8FED-911BA19BB9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5EEB31-FAFC-010C-87FE-D1AF7E3AA86C}"/>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C10613E6-0855-4D89-CB3F-D8F5C11B3E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5938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B0B60-AE27-5C47-B7CB-E1B03FE15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AF5DBD-227A-A210-30B7-74C5576844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A02BB9-9B56-4795-488D-7EEE60510F39}"/>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385A0179-558B-DD54-FE00-1580207F82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1626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E496D-88AB-1591-D028-2C4748845C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4113F4-6412-53D0-6945-DFA88199B3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8FB5A-C1D8-58A5-D750-46FABC1B267F}"/>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5B9421C5-D418-9897-782F-B585D9AEF5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4810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565A8-761A-1F92-C21A-C08C1FAD5E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DB21DB-DEE0-287E-75DB-EFD962DAFE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40231E-7DBF-EE7F-BE6C-DA5720340130}"/>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A9B06386-D208-AD22-4796-37AD7B884C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2512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E6DB8-FEF5-FEE7-CAD0-0CF94A3D7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42C5C-790F-0238-69FA-372FDBD03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C96486-E847-ED81-3B58-E4B401755616}"/>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E60937D0-F6E6-3408-150C-8AD733B691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5421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A327A-E0AC-A03D-9EA4-C1849DE3EB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52C993-2A25-AA82-558D-96DABA4281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16562-1872-785C-5C35-4247B529C39B}"/>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C6F41DE4-BF59-5241-8976-8A63DA4698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3516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C8E08-4BC8-6DA0-ABAB-A183A8142B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EFC09-79FB-F943-102E-61AC3189F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71E6DC-B4E8-CDE0-97C2-43706502060F}"/>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F16C66A5-CA23-EE8E-23E4-EC52A2F75E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91424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09B3B-75BE-3CF3-02F9-A43B4341C9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6314F-D5C9-B374-D2B9-9FDB0FBEFE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85F4B2-97C9-5287-B27D-F2B1BC19B566}"/>
              </a:ext>
            </a:extLst>
          </p:cNvPr>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13EEFE8-D211-32D4-0756-E982DA8D43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03077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7CD2A-F40F-29E0-B9C5-91522A594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D10413-6891-D029-7C7F-25ECBC24B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E88D4-41B8-31D6-6FAF-55DEEFBBFAEA}"/>
              </a:ext>
            </a:extLst>
          </p:cNvPr>
          <p:cNvSpPr>
            <a:spLocks noGrp="1"/>
          </p:cNvSpPr>
          <p:nvPr>
            <p:ph type="body" idx="1"/>
          </p:nvPr>
        </p:nvSpPr>
        <p:spPr/>
        <p:txBody>
          <a:bodyPr/>
          <a:lstStyle/>
          <a:p>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AED40AF-BC3E-F51B-121D-FB4200532F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5297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7157F-B748-E3B0-D788-9687E3E03A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88F7A3-81B7-AEF5-B661-F569176BD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CAE942-ED77-F636-99BE-14B16728685E}"/>
              </a:ext>
            </a:extLst>
          </p:cNvPr>
          <p:cNvSpPr>
            <a:spLocks noGrp="1"/>
          </p:cNvSpPr>
          <p:nvPr>
            <p:ph type="body" idx="1"/>
          </p:nvPr>
        </p:nvSpPr>
        <p:spPr/>
        <p:txBody>
          <a:bodyPr/>
          <a:lstStyle/>
          <a:p>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BCF1AEA-A522-885C-0DEB-F598909C7D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5073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9EF9D-4F7F-0A20-4B5D-4E9C9F4F98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D18AA1-9155-5C56-F61F-50120AA54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24C2FA-0D94-2125-56FE-FC9740904FCC}"/>
              </a:ext>
            </a:extLst>
          </p:cNvPr>
          <p:cNvSpPr>
            <a:spLocks noGrp="1"/>
          </p:cNvSpPr>
          <p:nvPr>
            <p:ph type="body" idx="1"/>
          </p:nvPr>
        </p:nvSpPr>
        <p:spPr/>
        <p:txBody>
          <a:bodyPr/>
          <a:lstStyle/>
          <a:p>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B9AADE7-0284-645E-16C5-5FC539F38C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85215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E3AFB-90CE-CEC7-8BD0-27858BA196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2EB846-FE8C-A146-85B5-13619346A3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81450C-F26B-EF12-D67B-E3D7DD7EC6BB}"/>
              </a:ext>
            </a:extLst>
          </p:cNvPr>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ACC11AF-AA03-2884-0384-AB7EEAE13F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2788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7D9CC-9D21-B535-C86C-402E810A1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C14C8D-F351-1066-87EE-0A258B1981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059B4-8025-3642-A62F-77F5E7A8B7D3}"/>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C28FE52-0C10-9EC7-98D3-6E2CE91FF3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7070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C1708-B8F4-0495-604D-B7BAE76987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0574D-4C67-E03D-3C72-923E155859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FEF615-0289-7671-17BA-50352E03A1AF}"/>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C837DA8-EBB5-18C9-2EC3-F578532E6A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69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194A3-A02D-112B-3DD7-CF9B3AA85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EB1EB-1F0E-2561-5630-59D5C09D4E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331C1B-F975-AA29-9363-CE691EC264C7}"/>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24ADA07-0184-E256-C1B0-7B1D523133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86485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82EE3-AC73-0435-35CA-A4BB933F8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510BC-E369-889A-0E43-DE401B7E59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28BB7A-9F0D-F334-29DC-E2BCA9C34099}"/>
              </a:ext>
            </a:extLst>
          </p:cNvPr>
          <p:cNvSpPr>
            <a:spLocks noGrp="1"/>
          </p:cNvSpPr>
          <p:nvPr>
            <p:ph type="body" idx="1"/>
          </p:nvPr>
        </p:nvSpPr>
        <p:spPr/>
        <p:txBody>
          <a:bodyPr/>
          <a:lstStyle/>
          <a:p>
            <a:endParaRPr lang="en-GB" sz="1200" i="1"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3811C2C-3FB6-4841-714C-C5D164F5FA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43633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28E00-AE82-1782-90E5-3A9BD6012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AFDB54-6599-3458-13D7-DF1FA05613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B1576D-2FD1-4258-3C24-FE426C031A07}"/>
              </a:ext>
            </a:extLst>
          </p:cNvPr>
          <p:cNvSpPr>
            <a:spLocks noGrp="1"/>
          </p:cNvSpPr>
          <p:nvPr>
            <p:ph type="body" idx="1"/>
          </p:nvPr>
        </p:nvSpPr>
        <p:spPr/>
        <p:txBody>
          <a:bodyPr/>
          <a:lstStyle/>
          <a:p>
            <a:endParaRPr lang="en-GB" sz="1200" i="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B56F6C3-CC0F-D799-6359-041BF7052F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13318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C201F-E161-1ADB-64ED-CCB6F9DAB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2DD0A-7AA8-DEA8-5367-E4E75ED034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1D17B7-348E-3CBE-9138-C469B4EBA5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D34E888-406C-A983-748E-9FE69DA132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9138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583E1-4C06-53A1-4AE0-A24C1E7A0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D63893-FEF8-86A4-FA4B-8861B07D69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0CA2AC-4A21-E9F4-D955-53133DD627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4DFA505-5C92-840B-376E-677F9FE152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37087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28A1D-6080-C51C-53C2-D0CF9E870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713DF-41D7-4183-14DA-2E75BA78C0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6EC36E-1575-FF64-2A6B-B7FF7495CEB9}"/>
              </a:ext>
            </a:extLst>
          </p:cNvPr>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E5B2381-9351-4167-B184-56BBB60C3F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1553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874A1-DAEC-8815-D580-BE9F1BBDF2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ADF04E-E208-3046-2EF2-CE0D5166AA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0CA65C-850F-C716-2390-681B9917F424}"/>
              </a:ext>
            </a:extLst>
          </p:cNvPr>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7402DFA-C122-9854-7306-15F82B0E7A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46906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24519-BB6C-796C-2DD4-A02C1E2946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8A5380-5349-62DE-EDFE-B6DFF8BE8E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0B7ABD-CC33-E1DF-F519-A5408ECF7CD9}"/>
              </a:ext>
            </a:extLst>
          </p:cNvPr>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6D6D439-EDCD-2943-9C47-5B12284DFC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90875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7DF28-40CF-641A-CFF9-F1FBFA0742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77D668-428C-7D0E-C0EC-8458693F31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652B28-D1A4-B7A7-A523-E4FBB0090020}"/>
              </a:ext>
            </a:extLst>
          </p:cNvPr>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7855BDF-DE79-838D-7AC2-235CDF24A6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09653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D64BC-6A31-AC32-1DB6-1DD42A085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29BBCC-D436-8F2F-C680-E66443D7F5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E444B1-90BE-9CE8-16D2-0630F4F7B8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813FD12-1C50-4C2C-EAB1-884FBE060B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71403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C3C72-5A27-5D92-839F-78BCE3A254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52E64-C1F2-9617-FA97-2F6D7F1CE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7A4AC-AA29-780B-2190-FBC6285C69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17C8DE3-E967-6575-D834-1EC3CF8F6D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91754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9133C-E1C7-8B31-285A-E42B3B894E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D70254-603B-ECF2-865B-02B8EC72BF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81E6E9-B1E8-3362-A533-8D2D5AE1DE3C}"/>
              </a:ext>
            </a:extLst>
          </p:cNvPr>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8625EB5-4F6F-4878-57F8-4879305A8A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75677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F2003-C066-51D5-2A50-44DFF4DB8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88229F-D9AC-9D14-F308-10B6C0F980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BE958B-AB88-D953-7794-B59169A87E6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8331B91-25AB-158F-C20D-D9194503B067}"/>
              </a:ext>
            </a:extLst>
          </p:cNvPr>
          <p:cNvSpPr>
            <a:spLocks noGrp="1"/>
          </p:cNvSpPr>
          <p:nvPr>
            <p:ph type="sldNum" sz="quarter" idx="5"/>
          </p:nvPr>
        </p:nvSpPr>
        <p:spPr/>
        <p:txBody>
          <a:bodyPr/>
          <a:lstStyle/>
          <a:p>
            <a:fld id="{870B59E3-ECB7-4946-8A10-3DE0E30C76D2}" type="slidenum">
              <a:rPr lang="en-US" smtClean="0"/>
              <a:t>33</a:t>
            </a:fld>
            <a:endParaRPr lang="en-US"/>
          </a:p>
        </p:txBody>
      </p:sp>
    </p:spTree>
    <p:extLst>
      <p:ext uri="{BB962C8B-B14F-4D97-AF65-F5344CB8AC3E}">
        <p14:creationId xmlns:p14="http://schemas.microsoft.com/office/powerpoint/2010/main" val="34516422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0B59E3-ECB7-4946-8A10-3DE0E30C76D2}" type="slidenum">
              <a:rPr lang="en-US" smtClean="0"/>
              <a:t>34</a:t>
            </a:fld>
            <a:endParaRPr lang="en-US"/>
          </a:p>
        </p:txBody>
      </p:sp>
    </p:spTree>
    <p:extLst>
      <p:ext uri="{BB962C8B-B14F-4D97-AF65-F5344CB8AC3E}">
        <p14:creationId xmlns:p14="http://schemas.microsoft.com/office/powerpoint/2010/main" val="27954876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FF646-1EE1-88DB-A8E1-D643E123A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D5DF7-67DA-8D6B-B697-2FCF81810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0AB5A0-3805-4781-6AFE-8DD62029C14B}"/>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006DCCE-FAB2-0359-BBEC-3EEA305C6C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81574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57AF9-C2CF-E624-F26B-9ABD206319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18578-84A7-EEAC-3E6E-96C757A3BC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B388D0-3993-99B3-8F58-EA8E59F77F0A}"/>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F27D53C-4DCC-AD44-7A19-3CE311ADC8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764292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085E1-D29C-6EB4-B6FE-87BC3B4C8C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DFCE79-DFE5-46FE-C5CA-624DDC87B3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852313-3B7D-4F75-F4FC-11759C324D83}"/>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0D68D40-D45C-CF26-52C6-4E7AD59DE4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67193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0B59E3-ECB7-4946-8A10-3DE0E30C76D2}" type="slidenum">
              <a:rPr lang="en-US" smtClean="0"/>
              <a:t>40</a:t>
            </a:fld>
            <a:endParaRPr lang="en-US"/>
          </a:p>
        </p:txBody>
      </p:sp>
    </p:spTree>
    <p:extLst>
      <p:ext uri="{BB962C8B-B14F-4D97-AF65-F5344CB8AC3E}">
        <p14:creationId xmlns:p14="http://schemas.microsoft.com/office/powerpoint/2010/main" val="21900072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D5CD1-BD00-4742-5D04-069E90BFF4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FA65D9-6029-B029-4F53-833409C249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CA2E5-0BCD-549B-4658-BF92C40DE93A}"/>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F2642F6-92B6-A091-AAB3-9533C90FCA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50740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E3475-D7E7-CEF5-9B58-7213E6889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06548-3A15-C7C4-9B19-13190DD737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8611A2-DD76-7A78-C39C-E5F63E1A7C41}"/>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182ABD2-490F-5EB2-5E4A-DCD6420C30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738930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3D6EA-95C8-5A97-ECE8-A3D8AFDB47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445920-6F08-38E7-3BB6-D9E68B8D70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E8FA13-6CD7-6CDD-E70C-8644CE15D077}"/>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4C3B675-606F-0CB0-3EF8-9C402A3CFE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480732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F03B0-1753-32C7-CF57-BC90394DD3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B9976C-CCD8-2649-5C71-F46C750582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785F6A-7C82-5D13-1A0C-AEFE194D0BBC}"/>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078267C-439F-DF9E-B6EF-BA8052E0CA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754063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65A9D-B778-1A06-2121-411D1F940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62FE74-F859-2349-5791-44B4C0BB42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088C57-FFF7-2AD8-83DF-073D2AA2F9FE}"/>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9AF9EE3-83C0-F553-CB8D-334791DCA2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718038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16482-A0F9-4BE1-E642-7EBF62E5B4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05BA6A-7EAC-608E-BDF6-454C6C027B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F386DD-874E-7520-4434-AF42C0746720}"/>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D35885C-1EAB-606F-6995-D1E2EF35AB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983511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ACB64-C5C8-FACD-6FEB-8236C2E90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7C415-299D-A2C1-5B9F-16885FBA81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213120-8BA7-CA81-0D19-E1519DE8D9A1}"/>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145A3D3-2C16-8453-3596-A96AC8F2D2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585694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6A02A-D23C-208E-1D01-2C38B671C0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AEE86-485D-C427-1F5E-0BF7A7ACE5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6FA0F-49AA-0345-90CA-6F9F84651D19}"/>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E8F204D-E385-EB8E-EC34-6D7EDC6E68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77738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FF319-1EAA-B974-7CE9-CDF8660AA2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CE387-D7AC-6B68-EF00-EE4871B581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4039F6-D493-B727-4465-42044EEFD239}"/>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A71BEE3-AFEF-BDDA-8A64-FEB6A7BF98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978735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CAD47-5827-0B93-99DC-F051C0392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D3ADC-5913-061F-6939-311011459E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255F59-9EF8-AE70-172F-E2FBC15D0FEB}"/>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AD26EE8-C835-E1B2-C02F-33082330A1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16464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79E44-D86E-577A-2945-2887AEE78D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685D0-EB2E-5EDE-D892-C9162707D4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315D01-3655-735E-1293-AB33A9F0414E}"/>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98A022C-D6EF-FD18-E4EA-83B6EE6AF3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0622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63A05-21E8-31D3-1854-24CB8F7175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18B1F-5EB5-F68F-26CC-4CCB353C77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4C67B0-A19E-FC2C-F9E9-2268D41ED5A8}"/>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01D9AAB-AFCC-D267-ACE7-D2041FE349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682914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B44F6-DAC4-CDC9-C8E0-FF6E73B47C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52CB3-71A7-D318-8A2F-D52EDA358F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266959-5D2E-017C-C08A-54347FDF2A4B}"/>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6CC472B-622E-A0A0-71AC-A7F5F9283A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99389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9C825-573A-4DCE-E5ED-D1FF136355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D02BF1-DDEB-527D-054C-88FF73CBA3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E616AA-A3D4-36D6-0FD2-749CB8A8BCF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EAAD2E3-234E-0464-9240-B9F9909BCC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178231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5B8E4-6211-A5E3-72D6-60B94A864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CD07FA-96A2-4BFD-FD64-2E4E277D51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786F6C-AA38-EB98-D74A-07E8F2501C1F}"/>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1C944EF-271F-F6B4-2C6A-3753E8257C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786353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0608E-C5D0-738C-AF61-DF63DC2C9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2504D9-0CC9-2CF8-1B86-BF380D56FA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692AE3-5E07-A62A-4FAF-91C8CCA59CEE}"/>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8A48F9E-6045-A852-6764-8E92B14EA2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08043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93E3C-D16B-E401-DAFA-FC944861E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CADAE6-EC4C-035E-5AC7-F170857709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7B5BE4-8B97-EC48-C762-E3BDABD61D3A}"/>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774C63C-5DC0-E93B-239A-4696148431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792328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63F9D-E617-D155-C8E1-6A4FA820DB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92287-28BF-A5C6-11E2-AA1EB9828F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AA6D1E-BFCB-9E54-D518-B07AEC1677DA}"/>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16D8459-C10D-9442-19F2-002DA09D00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63566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15E80-C01F-9C5A-CD4E-4B5784412D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C6A3FB-CF58-BC40-6E0E-765D7F4D17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E1DAC-8FF0-2089-2FFF-63FA3F96A20B}"/>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312EBFF-D8FC-CA55-4334-A98B2E388C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06169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80CEA-BEB7-6F58-5262-C952B8930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CE1D3-5EC5-C44F-DB4B-0DEDA302B2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A416AC-5B5B-2DD5-D1A3-9041036E8BFE}"/>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F8EA6DD-974C-203C-7E8C-B874BB8CAB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48716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0526B-7C47-A0DC-8563-9A578E6A26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70F513-BC03-4B55-F5C8-E5FD77E60A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98A7DB-E8AE-9986-E7E2-0E3BE830DC0E}"/>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79A0505-E3BF-B7FD-9F5A-E3BE45E9A9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03036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019BE-42D2-0D67-9096-A1FF415305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B814D-D8CF-0F32-BB1A-A314E5F0C8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72848E-51E4-E8F7-47F8-BDB18F209262}"/>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BD19C71-3519-B187-F94B-A70E9B9CF1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08752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F1C24-09FB-CBB1-2D46-1775DDDEE7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D4C3E5-5439-561F-B3C0-014AE69F2E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B96C8-A3B4-4B62-8973-FFD44201B43E}"/>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86284F2-079B-C94E-27DA-A71B9D8698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57892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56EC0-3E8D-3286-1BF3-9F7302FF2B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5A1F1-327B-B6B7-7F97-79B68F3B64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FA0CAA-4BF4-1BB8-3CB0-5128776732DE}"/>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73B0FF6-F6F0-81BA-E7C5-240CEE7DFC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541129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5E91A-E140-B856-176A-F1E0074C80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C7F82E-2400-83BA-8A98-DD12A07B7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133178-657B-06DA-1AC9-176133DA746F}"/>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049DD63-21E2-0AAA-96E9-97519FF7FB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23489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10C0D-D648-D413-ADF7-EEB7D9C482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29FCC7-1518-1B87-1C4D-3857FCF80C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FEB40-01EC-E164-BBF1-3182F5078D3A}"/>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C34518E-25F1-BE77-F956-A689C30FDA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27934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DB74D-BAC2-3CD3-49F8-D81DD54C4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967563-FD6D-FEBD-0A05-AE8D9051F9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E60B14-66DD-F6A4-8E71-A262BB5A28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9E3A6A8-9F8F-207D-09CE-E4FC5E04CC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76036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052C3-254D-ECA9-071C-B2A26A3E44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512D8E-45D4-E545-D238-49D0AD5BBA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CEB858-A8EA-E0C7-699A-3ED47A8362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FA56BAB-D25A-7D09-E726-E0AB488C81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687576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262A0-400D-4CA5-E44E-9F9618BF4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A49C6-2973-3312-3F40-798B5F5A65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2B723-A6B4-907B-FD2C-A45CC4F0D5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28FED91-0794-8A2A-EF4E-CDC4D78FB1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69831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D91F7-1F01-20B2-8016-52A043444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0BE430-236E-CCE6-5B65-CBD82EC667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6F8DD4-B992-9037-7331-53C1F3A8013C}"/>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3B94D6E-AE19-FD57-7370-858AFCB01E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732622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C1412-1494-643C-F282-07B2FFA679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A949B3-30B4-8261-6A44-D8E43355F2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076509-B50F-2D50-79E8-7D7A6F547697}"/>
              </a:ext>
            </a:extLst>
          </p:cNvPr>
          <p:cNvSpPr>
            <a:spLocks noGrp="1"/>
          </p:cNvSpPr>
          <p:nvPr>
            <p:ph type="body" idx="1"/>
          </p:nvPr>
        </p:nvSpPr>
        <p:spPr/>
        <p:txBody>
          <a:bodyPr/>
          <a:lstStyle/>
          <a:p>
            <a:pPr marL="0" lvl="0" indent="0" algn="l">
              <a:lnSpc>
                <a:spcPct val="115000"/>
              </a:lnSpc>
              <a:buFont typeface="Wingdings" pitchFamily="2" charset="2"/>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03A2B05-8EA7-B137-565C-DA9EC77F61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57046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6ADCF-5591-F327-8946-F52E56C585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A3007-5820-21E7-B6CA-10F9594FBB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D527A0-498C-5DDB-697F-B9C124615D99}"/>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8CA2948C-B3D3-2449-A1A2-550E0C10F4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04951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842E8-EC34-6A42-656D-046DBD3E1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4D6D31-4023-9C15-9A83-D92ED01731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7B8D7-2339-72AC-35EC-4D5C5F43226E}"/>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82B0C7A7-8F2C-3F71-1E59-F85C9EEC385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66825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7B08B-84CA-F290-A21B-6DE755BB6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039BCA-E1CF-4647-D187-81F9050E10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F06120-9E81-CFD3-8515-668C21AF3865}"/>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DD4F3953-7C27-28DE-3E8C-2C50D8559F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98595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90066-F603-D8F2-04B8-923131D05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A6519A-3A08-AAEF-5B91-F5688BE988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39014-194A-5E8D-D8F5-9BBCD4CA0A81}"/>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2E1622DD-04BF-DFF4-D282-E8BA8D13C6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59613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405B1-5590-516C-8762-D534A83B1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F33EF-60D9-4DBA-2A96-D82A6958BB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C73CB-4140-B4E7-5F07-4F0B64F8C0A9}"/>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29F1F80A-9EAE-06A6-87C8-78CFB68703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2327686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620A5-0604-7A37-8FEC-A847B3982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25E656-CD92-4CAF-74A5-A5BBE8C738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51742-0ED1-C493-BFB2-7A9E8526FC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CD018A-FE89-CE2A-8741-37E1438015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260081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144881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4A5C5-6D7E-D9E9-95EF-8E930B80F2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62C1AE-2592-0B66-39E7-54507435EC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E3DD75-326E-21CD-F0A3-65E52C4479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191B3B-FA46-B2AA-F16C-93698436D9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216853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A36FD-0DCA-8666-F6A4-C34A606D38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DCD998-A2CF-C4B9-F567-480D54728D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2376A9-85DA-7267-8E80-008D990797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4049EC-A1B2-DACD-C36A-B1AFE3A1EB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30226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DF1F2-7A28-277B-A1BA-2931B7F5CD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08B8E2-E29F-FED4-3EF6-99CAEC8A6F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58810-B6CD-502C-CB37-77D01734E449}"/>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6CAB724F-9619-ED14-1860-5BF1BB264A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9517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E6FCC-3545-7B2D-D2E6-6F4E39FA55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482BA-D14F-3E61-6A9A-1C7FED6C51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84C5AC-9485-5140-DFD7-3C70945AC737}"/>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C2E39C41-4D31-39AD-BA41-C182101950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92597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C4826-4E1A-D10F-6E6B-4CB70E7445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C2B292-0C80-89AD-C69B-A649807780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F4475B-1E6B-ABE2-A4DB-FFDB87980617}"/>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1B5B7BC5-4673-F29E-EDA2-2F31FFDD31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052937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86297-04BD-3D57-1697-9DE0E64BF2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71C90-4B52-4B37-BC77-6EDF375BA5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75F92-7EE5-0FA8-9F91-D12F924F15BC}"/>
              </a:ext>
            </a:extLst>
          </p:cNvPr>
          <p:cNvSpPr>
            <a:spLocks noGrp="1"/>
          </p:cNvSpPr>
          <p:nvPr>
            <p:ph type="body" idx="1"/>
          </p:nvPr>
        </p:nvSpPr>
        <p:spPr/>
        <p:txBody>
          <a:bodyPr/>
          <a:lstStyle/>
          <a:p>
            <a:pPr>
              <a:buNone/>
            </a:pPr>
            <a:endParaRPr lang="en-GB" dirty="0">
              <a:solidFill>
                <a:srgbClr val="000000"/>
              </a:solidFill>
              <a:effectLst/>
              <a:latin typeface="Helvetica" pitchFamily="2" charset="0"/>
            </a:endParaRPr>
          </a:p>
        </p:txBody>
      </p:sp>
      <p:sp>
        <p:nvSpPr>
          <p:cNvPr id="4" name="Slide Number Placeholder 3">
            <a:extLst>
              <a:ext uri="{FF2B5EF4-FFF2-40B4-BE49-F238E27FC236}">
                <a16:creationId xmlns:a16="http://schemas.microsoft.com/office/drawing/2014/main" id="{17778CED-594C-0A5F-6EEC-2D7529E6D4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0B59E3-ECB7-4946-8A10-3DE0E30C76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9754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6/30/2025</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846514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6/30/2025</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27251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6/30/2025</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93347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6/30/2025</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41314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6/30/2025</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66629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6/30/2025</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26537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6/30/2025</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45115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6/30/2025</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760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6/30/2025</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1452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6/30/2025</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81977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6/30/2025</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037585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5A405CD-B50D-FA4C-853B-403177F9B743}" type="datetime1">
              <a:rPr lang="en-GB" smtClean="0"/>
              <a:t>30/06/2025</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70098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57FAD3A5-AA11-414E-A309-16B845A68B12}" type="datetime1">
              <a:rPr lang="en-GB" smtClean="0"/>
              <a:t>30/06/2025</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74051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9E6DBF7E-B6B9-9144-9A79-19A776CDC3C4}" type="datetime1">
              <a:rPr lang="en-GB" smtClean="0"/>
              <a:t>30/06/2025</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191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D3524314-7A21-FA4A-9EA5-30D7CA8E93D8}" type="datetime1">
              <a:rPr lang="en-GB" smtClean="0"/>
              <a:t>30/06/2025</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94779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2314A995-3C6D-DA4B-9DFB-222EDDF7EEA4}" type="datetime1">
              <a:rPr lang="en-GB" smtClean="0"/>
              <a:t>30/06/2025</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433437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4AAD608C-59FA-A44C-8139-85269B83C85B}" type="datetime1">
              <a:rPr lang="en-GB" smtClean="0"/>
              <a:t>30/06/2025</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68594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0FD49969-BB36-DC43-AB34-A1A868793153}" type="datetime1">
              <a:rPr lang="en-GB" smtClean="0"/>
              <a:t>30/06/2025</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763752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9C8F893D-338A-4F4D-B5DC-F78B183E14E9}" type="datetime1">
              <a:rPr lang="en-GB" smtClean="0"/>
              <a:t>30/06/2025</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52400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FFB99E5F-6153-1E47-922C-F49401C7C596}" type="datetime1">
              <a:rPr lang="en-GB" smtClean="0"/>
              <a:t>30/06/2025</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96717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9E6A5C13-B045-984E-8FE9-038BD8FAE829}" type="datetime1">
              <a:rPr lang="en-GB" smtClean="0"/>
              <a:t>30/06/2025</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555779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1505D9FA-2183-534A-B0A1-9A30DB4C1459}" type="datetime1">
              <a:rPr lang="en-GB" smtClean="0"/>
              <a:t>30/06/2025</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77077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21C76C-D879-AF47-9241-7E8FE4282B5C}" type="datetime1">
              <a:rPr lang="tr-TR" smtClean="0"/>
              <a:t>30.06.2025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092377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F96E4-3946-A847-BC9F-6A9257978F94}" type="datetime1">
              <a:rPr lang="tr-TR" smtClean="0"/>
              <a:t>30.06.2025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329104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D05446-54EB-CD4E-B032-9D5125BBAB4F}" type="datetime1">
              <a:rPr lang="tr-TR" smtClean="0"/>
              <a:t>30.06.2025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133399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C1C85B-2CAB-EE47-AE58-007EF0433AD2}" type="datetime1">
              <a:rPr lang="tr-TR" smtClean="0"/>
              <a:t>30.06.2025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842779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F16493-AF2B-9644-B828-FA020A3F0D0C}" type="datetime1">
              <a:rPr lang="tr-TR" smtClean="0"/>
              <a:t>30.06.2025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466368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2D44A5-9191-5649-96D8-8041AF4F183A}" type="datetime1">
              <a:rPr lang="tr-TR" smtClean="0"/>
              <a:t>30.06.2025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075553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3B8EE8-FA9A-D148-9326-20A033C1887A}" type="datetime1">
              <a:rPr lang="tr-TR" smtClean="0"/>
              <a:t>30.06.2025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31884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BD80BE-2C11-AC40-A3A8-05A9C5CF7AD2}" type="datetime1">
              <a:rPr lang="tr-TR" smtClean="0"/>
              <a:t>30.06.2025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31220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A74CFA-A42A-D444-81E8-E543C1FFB8EF}" type="datetime1">
              <a:rPr lang="tr-TR" smtClean="0"/>
              <a:t>30.06.2025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139815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DB5FD2-ECF1-444B-B3C4-FBA75FDB9D7E}" type="datetime1">
              <a:rPr lang="tr-TR" smtClean="0"/>
              <a:t>30.06.2025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414665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65C6C3-2E01-624B-B806-17EB7C34E61F}" type="datetime1">
              <a:rPr lang="tr-TR" smtClean="0"/>
              <a:t>30.06.2025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19169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6/30/2025</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326586027"/>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88" r:id="rId7"/>
    <p:sldLayoutId id="2147483689" r:id="rId8"/>
    <p:sldLayoutId id="2147483690" r:id="rId9"/>
    <p:sldLayoutId id="2147483691" r:id="rId10"/>
    <p:sldLayoutId id="2147483698"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A17DA4BC-A758-7F47-BED2-048890A7C3C9}" type="datetime1">
              <a:rPr lang="en-GB" smtClean="0"/>
              <a:t>30/06/2025</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4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62478606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sldNum="0" hdr="0" dt="0"/>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A200AA-BA1C-0D43-ADFA-38BD88ABE478}" type="datetime1">
              <a:rPr lang="tr-TR" smtClean="0"/>
              <a:t>30.06.2025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99665028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4.png"/><Relationship Id="rId4" Type="http://schemas.openxmlformats.org/officeDocument/2006/relationships/diagramLayout" Target="../diagrams/layout1.xml"/><Relationship Id="rId9" Type="http://schemas.openxmlformats.org/officeDocument/2006/relationships/hyperlink" Target="https://adultlearningpolicies.co.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8.png"/><Relationship Id="rId4" Type="http://schemas.openxmlformats.org/officeDocument/2006/relationships/diagramLayout" Target="../diagrams/layout2.xml"/><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1.jpeg"/><Relationship Id="rId7" Type="http://schemas.openxmlformats.org/officeDocument/2006/relationships/image" Target="../media/image18.svg"/><Relationship Id="rId12"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jpeg"/><Relationship Id="rId7" Type="http://schemas.openxmlformats.org/officeDocument/2006/relationships/diagramColors" Target="../diagrams/colors5.xml"/><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5.xml"/><Relationship Id="rId1" Type="http://schemas.openxmlformats.org/officeDocument/2006/relationships/slideLayout" Target="../slideLayouts/slideLayout29.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6.xml"/><Relationship Id="rId1" Type="http://schemas.openxmlformats.org/officeDocument/2006/relationships/slideLayout" Target="../slideLayouts/slideLayout29.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7.xml"/><Relationship Id="rId1" Type="http://schemas.openxmlformats.org/officeDocument/2006/relationships/slideLayout" Target="../slideLayouts/slideLayout29.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4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4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4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4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4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4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4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5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5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5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5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5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 Id="rId9" Type="http://schemas.openxmlformats.org/officeDocument/2006/relationships/image" Target="../media/image27.png"/></Relationships>
</file>

<file path=ppt/slides/_rels/slide5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5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5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6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6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6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s>
</file>

<file path=ppt/slides/_rels/slide6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6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diagramColors" Target="../diagrams/colors37.xml"/><Relationship Id="rId5" Type="http://schemas.openxmlformats.org/officeDocument/2006/relationships/diagramQuickStyle" Target="../diagrams/quickStyle37.xml"/><Relationship Id="rId4" Type="http://schemas.openxmlformats.org/officeDocument/2006/relationships/diagramLayout" Target="../diagrams/layout37.xml"/></Relationships>
</file>

<file path=ppt/slides/_rels/slide6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s>
</file>

<file path=ppt/slides/_rels/slide6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6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6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7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diagramColors" Target="../diagrams/colors40.xml"/><Relationship Id="rId5" Type="http://schemas.openxmlformats.org/officeDocument/2006/relationships/diagramQuickStyle" Target="../diagrams/quickStyle40.xml"/><Relationship Id="rId4" Type="http://schemas.openxmlformats.org/officeDocument/2006/relationships/diagramLayout" Target="../diagrams/layout40.xml"/></Relationships>
</file>

<file path=ppt/slides/_rels/slide7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7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28.emf"/></Relationships>
</file>

<file path=ppt/slides/_rels/slide7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hyperlink" Target="http://adultlearningpolicies.co.uk/" TargetMode="External"/></Relationships>
</file>

<file path=ppt/slides/_rels/slide7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1.jpeg"/><Relationship Id="rId7" Type="http://schemas.openxmlformats.org/officeDocument/2006/relationships/image" Target="../media/image33.png"/><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jpeg"/><Relationship Id="rId4" Type="http://schemas.openxmlformats.org/officeDocument/2006/relationships/image" Target="../media/image30.png"/><Relationship Id="rId9" Type="http://schemas.openxmlformats.org/officeDocument/2006/relationships/image" Target="../media/image35.png"/></Relationships>
</file>

<file path=ppt/slides/_rels/slide7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5.xml"/><Relationship Id="rId1" Type="http://schemas.openxmlformats.org/officeDocument/2006/relationships/slideLayout" Target="../slideLayouts/slideLayout18.xml"/><Relationship Id="rId5" Type="http://schemas.openxmlformats.org/officeDocument/2006/relationships/image" Target="../media/image1.jpeg"/><Relationship Id="rId4" Type="http://schemas.openxmlformats.org/officeDocument/2006/relationships/image" Target="../media/image39.png"/></Relationships>
</file>

<file path=ppt/slides/_rels/slide7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6.xml"/><Relationship Id="rId1" Type="http://schemas.openxmlformats.org/officeDocument/2006/relationships/slideLayout" Target="../slideLayouts/slideLayout18.xml"/><Relationship Id="rId4" Type="http://schemas.openxmlformats.org/officeDocument/2006/relationships/image" Target="../media/image41.png"/></Relationships>
</file>

<file path=ppt/slides/_rels/slide7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8.xml"/><Relationship Id="rId1" Type="http://schemas.openxmlformats.org/officeDocument/2006/relationships/slideLayout" Target="../slideLayouts/slideLayout18.xml"/><Relationship Id="rId4" Type="http://schemas.openxmlformats.org/officeDocument/2006/relationships/image" Target="../media/image44.png"/></Relationships>
</file>

<file path=ppt/slides/_rels/slide8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28.emf"/></Relationships>
</file>

<file path=ppt/slides/_rels/slide8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hyperlink" Target="http://adultlearningpolicies.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text on a blue background&#10;&#10;Description automatically generated">
            <a:extLst>
              <a:ext uri="{FF2B5EF4-FFF2-40B4-BE49-F238E27FC236}">
                <a16:creationId xmlns:a16="http://schemas.microsoft.com/office/drawing/2014/main" id="{4D7060DC-879A-07E1-5611-A6D84DFE61C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04702" y="0"/>
            <a:ext cx="6439588" cy="2614472"/>
          </a:xfrm>
          <a:prstGeom prst="rect">
            <a:avLst/>
          </a:prstGeom>
        </p:spPr>
      </p:pic>
      <p:sp>
        <p:nvSpPr>
          <p:cNvPr id="5" name="Title 1">
            <a:extLst>
              <a:ext uri="{FF2B5EF4-FFF2-40B4-BE49-F238E27FC236}">
                <a16:creationId xmlns:a16="http://schemas.microsoft.com/office/drawing/2014/main" id="{2BEE90E8-32C2-E0BF-4F0A-37F7099AF2ED}"/>
              </a:ext>
            </a:extLst>
          </p:cNvPr>
          <p:cNvSpPr txBox="1">
            <a:spLocks/>
          </p:cNvSpPr>
          <p:nvPr/>
        </p:nvSpPr>
        <p:spPr>
          <a:xfrm>
            <a:off x="638882" y="3577456"/>
            <a:ext cx="10909640" cy="1166666"/>
          </a:xfrm>
          <a:prstGeom prst="rect">
            <a:avLst/>
          </a:prstGeom>
        </p:spPr>
        <p:txBody>
          <a:bodyPr anchor="b">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algn="ctr">
              <a:lnSpc>
                <a:spcPct val="90000"/>
              </a:lnSpc>
            </a:pPr>
            <a:endParaRPr lang="en-US" sz="2500" dirty="0"/>
          </a:p>
        </p:txBody>
      </p:sp>
      <p:pic>
        <p:nvPicPr>
          <p:cNvPr id="3" name="Picture 2">
            <a:extLst>
              <a:ext uri="{FF2B5EF4-FFF2-40B4-BE49-F238E27FC236}">
                <a16:creationId xmlns:a16="http://schemas.microsoft.com/office/drawing/2014/main" id="{B82BC3BE-442B-A419-B61E-75760ED10529}"/>
              </a:ext>
            </a:extLst>
          </p:cNvPr>
          <p:cNvPicPr>
            <a:picLocks noChangeAspect="1"/>
          </p:cNvPicPr>
          <p:nvPr/>
        </p:nvPicPr>
        <p:blipFill>
          <a:blip r:embed="rId4"/>
          <a:srcRect t="60000" b="22988"/>
          <a:stretch>
            <a:fillRect/>
          </a:stretch>
        </p:blipFill>
        <p:spPr>
          <a:xfrm>
            <a:off x="1241235" y="4577552"/>
            <a:ext cx="9704934" cy="1166666"/>
          </a:xfrm>
          <a:prstGeom prst="rect">
            <a:avLst/>
          </a:prstGeom>
        </p:spPr>
      </p:pic>
      <p:sp>
        <p:nvSpPr>
          <p:cNvPr id="7" name="TextBox 6">
            <a:extLst>
              <a:ext uri="{FF2B5EF4-FFF2-40B4-BE49-F238E27FC236}">
                <a16:creationId xmlns:a16="http://schemas.microsoft.com/office/drawing/2014/main" id="{842A8EB4-4001-808D-3699-7A5B79DD0CE4}"/>
              </a:ext>
            </a:extLst>
          </p:cNvPr>
          <p:cNvSpPr txBox="1"/>
          <p:nvPr/>
        </p:nvSpPr>
        <p:spPr>
          <a:xfrm>
            <a:off x="1570008" y="5847227"/>
            <a:ext cx="2830760" cy="738664"/>
          </a:xfrm>
          <a:prstGeom prst="rect">
            <a:avLst/>
          </a:prstGeom>
          <a:noFill/>
        </p:spPr>
        <p:txBody>
          <a:bodyPr wrap="square" rtlCol="0">
            <a:spAutoFit/>
          </a:bodyPr>
          <a:lstStyle/>
          <a:p>
            <a:pPr algn="ctr"/>
            <a:r>
              <a:rPr lang="en-US" sz="1400" b="1" dirty="0">
                <a:latin typeface="Avenir Next LT Pro" panose="020B0504020202020204" pitchFamily="34" charset="77"/>
              </a:rPr>
              <a:t>Professor Ellen Boeren</a:t>
            </a:r>
          </a:p>
          <a:p>
            <a:pPr algn="ctr"/>
            <a:r>
              <a:rPr lang="en-US" sz="1400" b="1" dirty="0">
                <a:latin typeface="Avenir Next LT Pro" panose="020B0504020202020204" pitchFamily="34" charset="77"/>
              </a:rPr>
              <a:t>Dr Zyra Evangelista</a:t>
            </a:r>
          </a:p>
          <a:p>
            <a:pPr algn="ctr"/>
            <a:r>
              <a:rPr lang="en-US" sz="1400" b="1" dirty="0">
                <a:latin typeface="Avenir Next LT Pro" panose="020B0504020202020204" pitchFamily="34" charset="77"/>
              </a:rPr>
              <a:t>Dr Queralt Capsada-Munsech</a:t>
            </a:r>
          </a:p>
        </p:txBody>
      </p:sp>
      <p:sp>
        <p:nvSpPr>
          <p:cNvPr id="6" name="TextBox 5">
            <a:extLst>
              <a:ext uri="{FF2B5EF4-FFF2-40B4-BE49-F238E27FC236}">
                <a16:creationId xmlns:a16="http://schemas.microsoft.com/office/drawing/2014/main" id="{7A900E34-2737-5E69-CF46-2BE39F585FC0}"/>
              </a:ext>
            </a:extLst>
          </p:cNvPr>
          <p:cNvSpPr txBox="1"/>
          <p:nvPr/>
        </p:nvSpPr>
        <p:spPr>
          <a:xfrm>
            <a:off x="7791232" y="5847227"/>
            <a:ext cx="2830760" cy="738664"/>
          </a:xfrm>
          <a:prstGeom prst="rect">
            <a:avLst/>
          </a:prstGeom>
          <a:noFill/>
        </p:spPr>
        <p:txBody>
          <a:bodyPr wrap="square" rtlCol="0">
            <a:spAutoFit/>
          </a:bodyPr>
          <a:lstStyle/>
          <a:p>
            <a:pPr algn="ctr"/>
            <a:r>
              <a:rPr lang="en-US" sz="1400" b="1" dirty="0">
                <a:latin typeface="Avenir Next LT Pro" panose="020B0504020202020204" pitchFamily="34" charset="77"/>
              </a:rPr>
              <a:t>Dr Sharon Clancy</a:t>
            </a:r>
          </a:p>
          <a:p>
            <a:pPr algn="ctr"/>
            <a:r>
              <a:rPr lang="en-US" sz="1400" b="1" dirty="0">
                <a:latin typeface="Avenir Next LT Pro" panose="020B0504020202020204" pitchFamily="34" charset="77"/>
              </a:rPr>
              <a:t>Dr Betul Babayigit</a:t>
            </a:r>
          </a:p>
          <a:p>
            <a:pPr algn="ctr"/>
            <a:r>
              <a:rPr lang="en-US" sz="1400" b="1" dirty="0">
                <a:latin typeface="Avenir Next LT Pro" panose="020B0504020202020204" pitchFamily="34" charset="77"/>
              </a:rPr>
              <a:t>Professor John Holford</a:t>
            </a:r>
          </a:p>
        </p:txBody>
      </p:sp>
      <p:sp>
        <p:nvSpPr>
          <p:cNvPr id="8" name="TextBox 7">
            <a:extLst>
              <a:ext uri="{FF2B5EF4-FFF2-40B4-BE49-F238E27FC236}">
                <a16:creationId xmlns:a16="http://schemas.microsoft.com/office/drawing/2014/main" id="{EB228E52-FA5C-62D0-26BA-36DE52503B2D}"/>
              </a:ext>
            </a:extLst>
          </p:cNvPr>
          <p:cNvSpPr txBox="1"/>
          <p:nvPr/>
        </p:nvSpPr>
        <p:spPr>
          <a:xfrm>
            <a:off x="638882" y="2788179"/>
            <a:ext cx="11151041" cy="1323439"/>
          </a:xfrm>
          <a:prstGeom prst="rect">
            <a:avLst/>
          </a:prstGeom>
          <a:noFill/>
        </p:spPr>
        <p:txBody>
          <a:bodyPr wrap="square">
            <a:spAutoFit/>
          </a:bodyPr>
          <a:lstStyle/>
          <a:p>
            <a:pPr algn="ctr"/>
            <a:r>
              <a:rPr lang="en-GB" sz="2800" b="1" dirty="0">
                <a:latin typeface="Avenir Next LT Pro" panose="020B0504020202020204" pitchFamily="34" charset="0"/>
                <a:ea typeface="ADLaM Display" panose="020F0502020204030204" pitchFamily="2" charset="0"/>
                <a:cs typeface="ADLaM Display" panose="020F0502020204030204" pitchFamily="2" charset="0"/>
              </a:rPr>
              <a:t>Evidence-based policy making in adult learning and education: insights from the ESRC A.L.E. Policies project</a:t>
            </a:r>
          </a:p>
          <a:p>
            <a:pPr algn="ctr"/>
            <a:r>
              <a:rPr lang="en-GB" sz="2400" b="1" dirty="0">
                <a:latin typeface="Avenir Next LT Pro" panose="020B0504020202020204" pitchFamily="34" charset="0"/>
                <a:ea typeface="ADLaM Display" panose="020F0502020204030204" pitchFamily="2" charset="0"/>
                <a:cs typeface="ADLaM Display" panose="020F0502020204030204" pitchFamily="2" charset="0"/>
              </a:rPr>
              <a:t>Tuesday 24 June 2025</a:t>
            </a:r>
          </a:p>
        </p:txBody>
      </p:sp>
    </p:spTree>
    <p:extLst>
      <p:ext uri="{BB962C8B-B14F-4D97-AF65-F5344CB8AC3E}">
        <p14:creationId xmlns:p14="http://schemas.microsoft.com/office/powerpoint/2010/main" val="2729962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BF9"/>
        </a:solidFill>
        <a:effectLst/>
      </p:bgPr>
    </p:bg>
    <p:spTree>
      <p:nvGrpSpPr>
        <p:cNvPr id="1" name="">
          <a:extLst>
            <a:ext uri="{FF2B5EF4-FFF2-40B4-BE49-F238E27FC236}">
              <a16:creationId xmlns:a16="http://schemas.microsoft.com/office/drawing/2014/main" id="{334CB092-7330-7636-7B1B-1E7CEEE5D63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DA5B2E0-D5D4-FDFE-0859-2586ACF4DB67}"/>
              </a:ext>
            </a:extLst>
          </p:cNvPr>
          <p:cNvPicPr>
            <a:picLocks noChangeAspect="1"/>
          </p:cNvPicPr>
          <p:nvPr/>
        </p:nvPicPr>
        <p:blipFill>
          <a:blip r:embed="rId3"/>
          <a:srcRect t="10909" b="10909"/>
          <a:stretch/>
        </p:blipFill>
        <p:spPr>
          <a:xfrm>
            <a:off x="182459" y="161954"/>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p:spPr>
      </p:pic>
    </p:spTree>
    <p:extLst>
      <p:ext uri="{BB962C8B-B14F-4D97-AF65-F5344CB8AC3E}">
        <p14:creationId xmlns:p14="http://schemas.microsoft.com/office/powerpoint/2010/main" val="3704501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5BE26-CE87-140E-8805-E4CBCDAF6C1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5DE335F-0643-A47E-0A19-AA6FD0B38F38}"/>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graphicFrame>
        <p:nvGraphicFramePr>
          <p:cNvPr id="4" name="Content Placeholder 8">
            <a:extLst>
              <a:ext uri="{FF2B5EF4-FFF2-40B4-BE49-F238E27FC236}">
                <a16:creationId xmlns:a16="http://schemas.microsoft.com/office/drawing/2014/main" id="{7AABD117-9629-AAC6-9605-23E92F9D7C95}"/>
              </a:ext>
            </a:extLst>
          </p:cNvPr>
          <p:cNvGraphicFramePr>
            <a:graphicFrameLocks/>
          </p:cNvGraphicFramePr>
          <p:nvPr/>
        </p:nvGraphicFramePr>
        <p:xfrm>
          <a:off x="4416357" y="214008"/>
          <a:ext cx="7451387" cy="6566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white text on a blue background&#10;&#10;Description automatically generated">
            <a:extLst>
              <a:ext uri="{FF2B5EF4-FFF2-40B4-BE49-F238E27FC236}">
                <a16:creationId xmlns:a16="http://schemas.microsoft.com/office/drawing/2014/main" id="{CC0C5E6E-2F1E-0D5C-7974-5DA7ABD5D084}"/>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16731" y="532087"/>
            <a:ext cx="3896003" cy="1581777"/>
          </a:xfrm>
          <a:prstGeom prst="rect">
            <a:avLst/>
          </a:prstGeom>
        </p:spPr>
      </p:pic>
      <p:sp>
        <p:nvSpPr>
          <p:cNvPr id="8" name="Title 1">
            <a:extLst>
              <a:ext uri="{FF2B5EF4-FFF2-40B4-BE49-F238E27FC236}">
                <a16:creationId xmlns:a16="http://schemas.microsoft.com/office/drawing/2014/main" id="{CD474423-E1D3-2BD2-E266-05C695A3E972}"/>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PROJECT OVERVIEW</a:t>
            </a:r>
          </a:p>
        </p:txBody>
      </p:sp>
      <p:sp>
        <p:nvSpPr>
          <p:cNvPr id="9" name="TextBox 8">
            <a:extLst>
              <a:ext uri="{FF2B5EF4-FFF2-40B4-BE49-F238E27FC236}">
                <a16:creationId xmlns:a16="http://schemas.microsoft.com/office/drawing/2014/main" id="{677F7920-536E-68A0-A997-EF8B6C0D7F5E}"/>
              </a:ext>
            </a:extLst>
          </p:cNvPr>
          <p:cNvSpPr txBox="1"/>
          <p:nvPr/>
        </p:nvSpPr>
        <p:spPr>
          <a:xfrm>
            <a:off x="-7122" y="6332707"/>
            <a:ext cx="409767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BFDFF"/>
                </a:solidFill>
                <a:effectLst/>
                <a:uLnTx/>
                <a:uFillTx/>
                <a:latin typeface="Avenir Next LT Pro" panose="020B0504020202020204" pitchFamily="34" charset="77"/>
                <a:ea typeface="+mn-ea"/>
                <a:cs typeface="+mn-cs"/>
                <a:hlinkClick r:id="rId9">
                  <a:extLst>
                    <a:ext uri="{A12FA001-AC4F-418D-AE19-62706E023703}">
                      <ahyp:hlinkClr xmlns:ahyp="http://schemas.microsoft.com/office/drawing/2018/hyperlinkcolor" val="tx"/>
                    </a:ext>
                  </a:extLst>
                </a:hlinkClick>
              </a:rPr>
              <a:t>https://adultlearningpolicies.co.uk/</a:t>
            </a:r>
            <a:endParaRPr kumimoji="0" lang="en-US" sz="1600" b="1" i="0" u="none" strike="noStrike" kern="1200" cap="none" spc="0" normalizeH="0" baseline="0" noProof="0" dirty="0">
              <a:ln>
                <a:noFill/>
              </a:ln>
              <a:solidFill>
                <a:srgbClr val="BBFDFF"/>
              </a:solidFill>
              <a:effectLst/>
              <a:uLnTx/>
              <a:uFillTx/>
              <a:latin typeface="Avenir Next LT Pro" panose="020B0504020202020204" pitchFamily="34" charset="77"/>
              <a:ea typeface="+mn-ea"/>
              <a:cs typeface="+mn-cs"/>
            </a:endParaRPr>
          </a:p>
        </p:txBody>
      </p:sp>
      <p:pic>
        <p:nvPicPr>
          <p:cNvPr id="10" name="Picture 9">
            <a:extLst>
              <a:ext uri="{FF2B5EF4-FFF2-40B4-BE49-F238E27FC236}">
                <a16:creationId xmlns:a16="http://schemas.microsoft.com/office/drawing/2014/main" id="{B9AAA51D-5420-7250-007B-615008A8476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261020" y="4600585"/>
            <a:ext cx="1623386" cy="1623386"/>
          </a:xfrm>
          <a:prstGeom prst="rect">
            <a:avLst/>
          </a:prstGeom>
        </p:spPr>
      </p:pic>
      <p:sp>
        <p:nvSpPr>
          <p:cNvPr id="3" name="Oval 2">
            <a:extLst>
              <a:ext uri="{FF2B5EF4-FFF2-40B4-BE49-F238E27FC236}">
                <a16:creationId xmlns:a16="http://schemas.microsoft.com/office/drawing/2014/main" id="{6617D814-9DAA-959E-B578-762F2D4FEAC0}"/>
              </a:ext>
            </a:extLst>
          </p:cNvPr>
          <p:cNvSpPr/>
          <p:nvPr/>
        </p:nvSpPr>
        <p:spPr>
          <a:xfrm>
            <a:off x="8589523" y="310684"/>
            <a:ext cx="2140085" cy="66027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t>WEBINAR</a:t>
            </a:r>
          </a:p>
        </p:txBody>
      </p:sp>
      <p:sp>
        <p:nvSpPr>
          <p:cNvPr id="6" name="Oval 5">
            <a:extLst>
              <a:ext uri="{FF2B5EF4-FFF2-40B4-BE49-F238E27FC236}">
                <a16:creationId xmlns:a16="http://schemas.microsoft.com/office/drawing/2014/main" id="{0BA6A64E-6B5D-B333-88EA-5969B6416653}"/>
              </a:ext>
            </a:extLst>
          </p:cNvPr>
          <p:cNvSpPr/>
          <p:nvPr/>
        </p:nvSpPr>
        <p:spPr>
          <a:xfrm>
            <a:off x="8589523" y="2223790"/>
            <a:ext cx="2140085" cy="66027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t>WEBINAR</a:t>
            </a:r>
          </a:p>
        </p:txBody>
      </p:sp>
    </p:spTree>
    <p:extLst>
      <p:ext uri="{BB962C8B-B14F-4D97-AF65-F5344CB8AC3E}">
        <p14:creationId xmlns:p14="http://schemas.microsoft.com/office/powerpoint/2010/main" val="3137953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74A65-7364-DE90-849B-793C2911FE1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342393E-5F99-4B64-A051-23E4C26B03FE}"/>
              </a:ext>
            </a:extLst>
          </p:cNvPr>
          <p:cNvPicPr>
            <a:picLocks noChangeAspect="1"/>
          </p:cNvPicPr>
          <p:nvPr/>
        </p:nvPicPr>
        <p:blipFill>
          <a:blip r:embed="rId3"/>
          <a:srcRect/>
          <a:stretch/>
        </p:blipFill>
        <p:spPr>
          <a:xfrm>
            <a:off x="1526267" y="401184"/>
            <a:ext cx="9139464" cy="6455221"/>
          </a:xfrm>
          <a:prstGeom prst="rect">
            <a:avLst/>
          </a:prstGeom>
        </p:spPr>
      </p:pic>
      <p:sp>
        <p:nvSpPr>
          <p:cNvPr id="5" name="TextBox 4">
            <a:extLst>
              <a:ext uri="{FF2B5EF4-FFF2-40B4-BE49-F238E27FC236}">
                <a16:creationId xmlns:a16="http://schemas.microsoft.com/office/drawing/2014/main" id="{A3522B46-4C99-CC08-2ADA-B06455A2C016}"/>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venir Next LT Pro"/>
                <a:ea typeface="+mn-ea"/>
                <a:cs typeface="+mn-cs"/>
              </a:rPr>
              <a:t>WP2: HOW HAVE APiL PARTICIPATION RATES VARIED BY YEAR?</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612060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9CF0E-143B-5711-F0D3-39B5DD7455F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2EE25CB-C387-FDC4-E706-136F80BE25E4}"/>
              </a:ext>
            </a:extLst>
          </p:cNvPr>
          <p:cNvPicPr>
            <a:picLocks noChangeAspect="1"/>
          </p:cNvPicPr>
          <p:nvPr/>
        </p:nvPicPr>
        <p:blipFill>
          <a:blip r:embed="rId3"/>
          <a:srcRect/>
          <a:stretch/>
        </p:blipFill>
        <p:spPr>
          <a:xfrm>
            <a:off x="1528523" y="401184"/>
            <a:ext cx="9134951" cy="6455221"/>
          </a:xfrm>
          <a:prstGeom prst="rect">
            <a:avLst/>
          </a:prstGeom>
        </p:spPr>
      </p:pic>
      <p:sp>
        <p:nvSpPr>
          <p:cNvPr id="5" name="TextBox 4">
            <a:extLst>
              <a:ext uri="{FF2B5EF4-FFF2-40B4-BE49-F238E27FC236}">
                <a16:creationId xmlns:a16="http://schemas.microsoft.com/office/drawing/2014/main" id="{A90FEC0E-A837-B821-B22E-35D7179C8C12}"/>
              </a:ext>
            </a:extLst>
          </p:cNvPr>
          <p:cNvSpPr txBox="1"/>
          <p:nvPr/>
        </p:nvSpPr>
        <p:spPr>
          <a:xfrm>
            <a:off x="0" y="-520"/>
            <a:ext cx="12192000" cy="400110"/>
          </a:xfrm>
          <a:prstGeom prst="rect">
            <a:avLst/>
          </a:prstGeom>
          <a:solidFill>
            <a:srgbClr val="13778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venir Next LT Pro"/>
                <a:ea typeface="+mn-ea"/>
                <a:cs typeface="+mn-cs"/>
              </a:rPr>
              <a:t>WP2 HOW HAVE APiL PARTICIPATION RATES VARIED BY REGION?</a:t>
            </a:r>
            <a:endParaRPr kumimoji="0" lang="en-US" sz="2000" b="1" i="0" u="none" strike="noStrike" kern="1200" cap="none" spc="0" normalizeH="0" baseline="0" noProof="0" dirty="0">
              <a:ln>
                <a:noFill/>
              </a:ln>
              <a:solidFill>
                <a:srgbClr val="BBFDFF"/>
              </a:solidFill>
              <a:effectLst/>
              <a:uLnTx/>
              <a:uFillTx/>
              <a:latin typeface="Avenir Next LT Pro"/>
              <a:ea typeface="+mn-ea"/>
              <a:cs typeface="+mn-cs"/>
            </a:endParaRPr>
          </a:p>
        </p:txBody>
      </p:sp>
    </p:spTree>
    <p:extLst>
      <p:ext uri="{BB962C8B-B14F-4D97-AF65-F5344CB8AC3E}">
        <p14:creationId xmlns:p14="http://schemas.microsoft.com/office/powerpoint/2010/main" val="227076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B0BA8-9D1B-138F-9978-3EEBDB6D966B}"/>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13A92EB-C38D-DA46-F59F-EECE2F36F4D6}"/>
              </a:ext>
            </a:extLst>
          </p:cNvPr>
          <p:cNvGraphicFramePr>
            <a:graphicFrameLocks/>
          </p:cNvGraphicFramePr>
          <p:nvPr>
            <p:extLst>
              <p:ext uri="{D42A27DB-BD31-4B8C-83A1-F6EECF244321}">
                <p14:modId xmlns:p14="http://schemas.microsoft.com/office/powerpoint/2010/main" val="607103220"/>
              </p:ext>
            </p:extLst>
          </p:nvPr>
        </p:nvGraphicFramePr>
        <p:xfrm>
          <a:off x="4419600" y="368300"/>
          <a:ext cx="7655668" cy="6286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C6AD833B-F8DC-3AB5-CEF8-82FC3BF51212}"/>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E2040E3C-F5DB-6102-6771-1EBEB3F5D0E6}"/>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KEY INSIGHTS:</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WP2</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ALE trends based on APiL Survey</a:t>
            </a:r>
          </a:p>
        </p:txBody>
      </p:sp>
      <p:pic>
        <p:nvPicPr>
          <p:cNvPr id="7" name="Picture 6" descr="A white text on a blue background&#10;&#10;Description automatically generated">
            <a:extLst>
              <a:ext uri="{FF2B5EF4-FFF2-40B4-BE49-F238E27FC236}">
                <a16:creationId xmlns:a16="http://schemas.microsoft.com/office/drawing/2014/main" id="{B2CAC2FA-6B77-1C87-1D8A-9BA0A7D176F0}"/>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pic>
        <p:nvPicPr>
          <p:cNvPr id="4" name="Picture 3">
            <a:extLst>
              <a:ext uri="{FF2B5EF4-FFF2-40B4-BE49-F238E27FC236}">
                <a16:creationId xmlns:a16="http://schemas.microsoft.com/office/drawing/2014/main" id="{CAD6744F-D86E-2BD5-5C1C-9AD16577DABB}"/>
              </a:ext>
            </a:extLst>
          </p:cNvPr>
          <p:cNvPicPr>
            <a:picLocks noChangeAspect="1"/>
          </p:cNvPicPr>
          <p:nvPr/>
        </p:nvPicPr>
        <p:blipFill>
          <a:blip r:embed="rId9"/>
          <a:stretch>
            <a:fillRect/>
          </a:stretch>
        </p:blipFill>
        <p:spPr>
          <a:xfrm>
            <a:off x="4418028" y="2523284"/>
            <a:ext cx="7657240" cy="1335140"/>
          </a:xfrm>
          <a:prstGeom prst="rect">
            <a:avLst/>
          </a:prstGeom>
        </p:spPr>
      </p:pic>
      <p:pic>
        <p:nvPicPr>
          <p:cNvPr id="9" name="Picture 8">
            <a:extLst>
              <a:ext uri="{FF2B5EF4-FFF2-40B4-BE49-F238E27FC236}">
                <a16:creationId xmlns:a16="http://schemas.microsoft.com/office/drawing/2014/main" id="{2011E140-19E6-7CA7-620E-76490BCABFBD}"/>
              </a:ext>
            </a:extLst>
          </p:cNvPr>
          <p:cNvPicPr>
            <a:picLocks noChangeAspect="1"/>
          </p:cNvPicPr>
          <p:nvPr/>
        </p:nvPicPr>
        <p:blipFill>
          <a:blip r:embed="rId10"/>
          <a:stretch>
            <a:fillRect/>
          </a:stretch>
        </p:blipFill>
        <p:spPr>
          <a:xfrm>
            <a:off x="4418028" y="4334716"/>
            <a:ext cx="7657240" cy="1335140"/>
          </a:xfrm>
          <a:prstGeom prst="rect">
            <a:avLst/>
          </a:prstGeom>
        </p:spPr>
      </p:pic>
    </p:spTree>
    <p:extLst>
      <p:ext uri="{BB962C8B-B14F-4D97-AF65-F5344CB8AC3E}">
        <p14:creationId xmlns:p14="http://schemas.microsoft.com/office/powerpoint/2010/main" val="169326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BC79F-E185-EFA4-056F-1185A57C835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B1D6B7C-8871-EBAD-F38C-B9BB2E1F0112}"/>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dirty="0">
                <a:solidFill>
                  <a:prstClr val="white"/>
                </a:solidFill>
                <a:latin typeface="Avenir Next LT Pro" panose="020B0504020202020204" pitchFamily="34" charset="77"/>
                <a:cs typeface="Arial Black" panose="020B0604020202020204" pitchFamily="34" charset="0"/>
              </a:rPr>
              <a:t>EVIDENCE &amp; A.L.E. POLICY-MAKING</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3E05F4E7-D0EC-4FE1-2ACE-11D39E02723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5CC129CF-7BD7-0F4C-0771-91C854E475EE}"/>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6" name="Picture 5">
            <a:extLst>
              <a:ext uri="{FF2B5EF4-FFF2-40B4-BE49-F238E27FC236}">
                <a16:creationId xmlns:a16="http://schemas.microsoft.com/office/drawing/2014/main" id="{648693EA-AD4F-AC49-12B6-E4ACA98EBBEB}"/>
              </a:ext>
            </a:extLst>
          </p:cNvPr>
          <p:cNvPicPr>
            <a:picLocks noChangeAspect="1"/>
          </p:cNvPicPr>
          <p:nvPr/>
        </p:nvPicPr>
        <p:blipFill>
          <a:blip r:embed="rId4"/>
          <a:stretch>
            <a:fillRect/>
          </a:stretch>
        </p:blipFill>
        <p:spPr>
          <a:xfrm>
            <a:off x="-7535" y="1581776"/>
            <a:ext cx="3983170" cy="5228289"/>
          </a:xfrm>
          <a:prstGeom prst="rect">
            <a:avLst/>
          </a:prstGeom>
        </p:spPr>
      </p:pic>
      <p:pic>
        <p:nvPicPr>
          <p:cNvPr id="9" name="Picture 8">
            <a:extLst>
              <a:ext uri="{FF2B5EF4-FFF2-40B4-BE49-F238E27FC236}">
                <a16:creationId xmlns:a16="http://schemas.microsoft.com/office/drawing/2014/main" id="{CC26FCA1-7A5E-15F6-F792-3AB614692FF4}"/>
              </a:ext>
            </a:extLst>
          </p:cNvPr>
          <p:cNvPicPr>
            <a:picLocks noChangeAspect="1"/>
          </p:cNvPicPr>
          <p:nvPr/>
        </p:nvPicPr>
        <p:blipFill>
          <a:blip r:embed="rId5"/>
          <a:stretch>
            <a:fillRect/>
          </a:stretch>
        </p:blipFill>
        <p:spPr>
          <a:xfrm>
            <a:off x="4128627" y="1581775"/>
            <a:ext cx="3973740" cy="5228289"/>
          </a:xfrm>
          <a:prstGeom prst="rect">
            <a:avLst/>
          </a:prstGeom>
        </p:spPr>
      </p:pic>
      <p:pic>
        <p:nvPicPr>
          <p:cNvPr id="11" name="Picture 10">
            <a:extLst>
              <a:ext uri="{FF2B5EF4-FFF2-40B4-BE49-F238E27FC236}">
                <a16:creationId xmlns:a16="http://schemas.microsoft.com/office/drawing/2014/main" id="{6BA2CE2A-BFF2-7B7C-E6E4-5D7B49915B9A}"/>
              </a:ext>
            </a:extLst>
          </p:cNvPr>
          <p:cNvPicPr>
            <a:picLocks noChangeAspect="1"/>
          </p:cNvPicPr>
          <p:nvPr/>
        </p:nvPicPr>
        <p:blipFill>
          <a:blip r:embed="rId6"/>
          <a:stretch>
            <a:fillRect/>
          </a:stretch>
        </p:blipFill>
        <p:spPr>
          <a:xfrm>
            <a:off x="8327824" y="1629711"/>
            <a:ext cx="3747444" cy="5228289"/>
          </a:xfrm>
          <a:prstGeom prst="rect">
            <a:avLst/>
          </a:prstGeom>
        </p:spPr>
      </p:pic>
    </p:spTree>
    <p:extLst>
      <p:ext uri="{BB962C8B-B14F-4D97-AF65-F5344CB8AC3E}">
        <p14:creationId xmlns:p14="http://schemas.microsoft.com/office/powerpoint/2010/main" val="1475450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7BD9-3E50-BA0E-0D17-1D21D0D8ADD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90B10D-FE51-21A2-500E-EEA89748EC89}"/>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a:solidFill>
                  <a:prstClr val="white"/>
                </a:solidFill>
                <a:latin typeface="Avenir Next LT Pro" panose="020B0504020202020204" pitchFamily="34" charset="77"/>
                <a:cs typeface="Arial Black" panose="020B0604020202020204" pitchFamily="34" charset="0"/>
              </a:rPr>
              <a:t>EVIDENCE &amp; A.L.E. POLICY-MAKING</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42558B87-89F1-8CA4-FDF3-AE64AED9954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77CDD6CD-BED7-79C5-48AB-ED2F7D69775D}"/>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3" name="Picture 2">
            <a:extLst>
              <a:ext uri="{FF2B5EF4-FFF2-40B4-BE49-F238E27FC236}">
                <a16:creationId xmlns:a16="http://schemas.microsoft.com/office/drawing/2014/main" id="{12215501-84B9-FA04-B44C-18F96E5C59E3}"/>
              </a:ext>
            </a:extLst>
          </p:cNvPr>
          <p:cNvPicPr>
            <a:picLocks noChangeAspect="1"/>
          </p:cNvPicPr>
          <p:nvPr/>
        </p:nvPicPr>
        <p:blipFill>
          <a:blip r:embed="rId4"/>
          <a:stretch>
            <a:fillRect/>
          </a:stretch>
        </p:blipFill>
        <p:spPr>
          <a:xfrm>
            <a:off x="116732" y="1709147"/>
            <a:ext cx="8830411" cy="3828644"/>
          </a:xfrm>
          <a:prstGeom prst="rect">
            <a:avLst/>
          </a:prstGeom>
        </p:spPr>
      </p:pic>
      <p:sp>
        <p:nvSpPr>
          <p:cNvPr id="7" name="TextBox 6">
            <a:extLst>
              <a:ext uri="{FF2B5EF4-FFF2-40B4-BE49-F238E27FC236}">
                <a16:creationId xmlns:a16="http://schemas.microsoft.com/office/drawing/2014/main" id="{B4E4505C-76EB-F36E-09DF-66E2B939510D}"/>
              </a:ext>
            </a:extLst>
          </p:cNvPr>
          <p:cNvSpPr txBox="1"/>
          <p:nvPr/>
        </p:nvSpPr>
        <p:spPr>
          <a:xfrm>
            <a:off x="9063875" y="1533465"/>
            <a:ext cx="3128125" cy="5324535"/>
          </a:xfrm>
          <a:prstGeom prst="rect">
            <a:avLst/>
          </a:prstGeom>
          <a:solidFill>
            <a:schemeClr val="bg2"/>
          </a:solidFill>
        </p:spPr>
        <p:txBody>
          <a:bodyPr wrap="square">
            <a:spAutoFit/>
          </a:bodyPr>
          <a:lstStyle/>
          <a:p>
            <a:r>
              <a:rPr lang="en-GB" sz="2000" b="1" dirty="0">
                <a:latin typeface="Times New Roman" panose="02020603050405020304" pitchFamily="18" charset="0"/>
                <a:cs typeface="Times New Roman" panose="02020603050405020304" pitchFamily="18" charset="0"/>
              </a:rPr>
              <a:t>What does the literature say?</a:t>
            </a:r>
          </a:p>
          <a:p>
            <a:r>
              <a:rPr lang="en-GB" sz="2000" noProof="0" dirty="0">
                <a:latin typeface="Times New Roman" panose="02020603050405020304" pitchFamily="18" charset="0"/>
                <a:cs typeface="Times New Roman" panose="02020603050405020304" pitchFamily="18" charset="0"/>
              </a:rPr>
              <a:t>Evidence-policy link is non-linear (</a:t>
            </a:r>
            <a:r>
              <a:rPr lang="en-GB" sz="2000" noProof="0" dirty="0" err="1">
                <a:latin typeface="Times New Roman" panose="02020603050405020304" pitchFamily="18" charset="0"/>
                <a:cs typeface="Times New Roman" panose="02020603050405020304" pitchFamily="18" charset="0"/>
              </a:rPr>
              <a:t>Bogenschneider</a:t>
            </a:r>
            <a:r>
              <a:rPr lang="en-GB" sz="2000" noProof="0" dirty="0">
                <a:latin typeface="Times New Roman" panose="02020603050405020304" pitchFamily="18" charset="0"/>
                <a:cs typeface="Times New Roman" panose="02020603050405020304" pitchFamily="18" charset="0"/>
              </a:rPr>
              <a:t> &amp; Corbett, 2010).</a:t>
            </a:r>
          </a:p>
          <a:p>
            <a:endParaRPr lang="en-GB" sz="2000" noProof="0" dirty="0">
              <a:latin typeface="Times New Roman" panose="02020603050405020304" pitchFamily="18" charset="0"/>
              <a:cs typeface="Times New Roman" panose="02020603050405020304" pitchFamily="18" charset="0"/>
            </a:endParaRPr>
          </a:p>
          <a:p>
            <a:r>
              <a:rPr lang="en-GB" sz="2000" noProof="0" dirty="0">
                <a:latin typeface="Times New Roman" panose="02020603050405020304" pitchFamily="18" charset="0"/>
                <a:cs typeface="Times New Roman" panose="02020603050405020304" pitchFamily="18" charset="0"/>
              </a:rPr>
              <a:t>Policymaking is complex; EBPM often rhetorical (Cairney, 2015).</a:t>
            </a:r>
          </a:p>
          <a:p>
            <a:endParaRPr lang="en-GB" sz="2000" noProof="0" dirty="0">
              <a:latin typeface="Times New Roman" panose="02020603050405020304" pitchFamily="18" charset="0"/>
              <a:cs typeface="Times New Roman" panose="02020603050405020304" pitchFamily="18" charset="0"/>
            </a:endParaRPr>
          </a:p>
          <a:p>
            <a:r>
              <a:rPr lang="en-GB" sz="2000" noProof="0" dirty="0">
                <a:latin typeface="Times New Roman" panose="02020603050405020304" pitchFamily="18" charset="0"/>
                <a:cs typeface="Times New Roman" panose="02020603050405020304" pitchFamily="18" charset="0"/>
              </a:rPr>
              <a:t>Research can be ignored or selectively used based on context.</a:t>
            </a:r>
          </a:p>
          <a:p>
            <a:endParaRPr lang="en-GB" sz="2000" noProof="0" dirty="0">
              <a:latin typeface="Times New Roman" panose="02020603050405020304" pitchFamily="18" charset="0"/>
              <a:cs typeface="Times New Roman" panose="02020603050405020304" pitchFamily="18" charset="0"/>
            </a:endParaRPr>
          </a:p>
          <a:p>
            <a:r>
              <a:rPr lang="en-GB" sz="2000" noProof="0" dirty="0">
                <a:latin typeface="Times New Roman" panose="02020603050405020304" pitchFamily="18" charset="0"/>
                <a:cs typeface="Times New Roman" panose="02020603050405020304" pitchFamily="18" charset="0"/>
              </a:rPr>
              <a:t>Disconnect especially strong in social sciences (Hammersley, 2002).</a:t>
            </a:r>
          </a:p>
        </p:txBody>
      </p:sp>
      <p:sp>
        <p:nvSpPr>
          <p:cNvPr id="12" name="TextBox 11">
            <a:extLst>
              <a:ext uri="{FF2B5EF4-FFF2-40B4-BE49-F238E27FC236}">
                <a16:creationId xmlns:a16="http://schemas.microsoft.com/office/drawing/2014/main" id="{B0878BB8-E72E-3E99-5535-348635775A17}"/>
              </a:ext>
            </a:extLst>
          </p:cNvPr>
          <p:cNvSpPr txBox="1"/>
          <p:nvPr/>
        </p:nvSpPr>
        <p:spPr>
          <a:xfrm>
            <a:off x="1940466" y="5688523"/>
            <a:ext cx="5505855" cy="769441"/>
          </a:xfrm>
          <a:prstGeom prst="rect">
            <a:avLst/>
          </a:prstGeom>
          <a:noFill/>
        </p:spPr>
        <p:txBody>
          <a:bodyPr wrap="square">
            <a:spAutoFit/>
          </a:bodyPr>
          <a:lstStyle/>
          <a:p>
            <a:r>
              <a:rPr lang="en-GB" sz="4400" dirty="0"/>
              <a:t>FIGURE FROM OECD EVIDENCE SERIES </a:t>
            </a:r>
          </a:p>
        </p:txBody>
      </p:sp>
    </p:spTree>
    <p:extLst>
      <p:ext uri="{BB962C8B-B14F-4D97-AF65-F5344CB8AC3E}">
        <p14:creationId xmlns:p14="http://schemas.microsoft.com/office/powerpoint/2010/main" val="918120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4A6F5-BB2C-D7E4-D6ED-AFE90D953DB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998D8C2-F00F-F4BF-4242-1896D77C2361}"/>
              </a:ext>
            </a:extLst>
          </p:cNvPr>
          <p:cNvSpPr/>
          <p:nvPr/>
        </p:nvSpPr>
        <p:spPr>
          <a:xfrm>
            <a:off x="3888468" y="-2"/>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a:solidFill>
                  <a:prstClr val="white"/>
                </a:solidFill>
                <a:latin typeface="Avenir Next LT Pro" panose="020B0504020202020204" pitchFamily="34" charset="77"/>
                <a:cs typeface="Arial Black" panose="020B0604020202020204" pitchFamily="34" charset="0"/>
              </a:rPr>
              <a:t>EVIDENCE &amp; A.L.E. POLICY-MAKING</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1C63F7B7-A4B7-9EA6-E33C-A96FE30DFF7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53EF36A6-A50D-0891-7571-48FB1B34E05E}"/>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sp>
        <p:nvSpPr>
          <p:cNvPr id="7" name="TextBox 6">
            <a:extLst>
              <a:ext uri="{FF2B5EF4-FFF2-40B4-BE49-F238E27FC236}">
                <a16:creationId xmlns:a16="http://schemas.microsoft.com/office/drawing/2014/main" id="{F07E5388-C2F4-FB31-EF84-435A2330A347}"/>
              </a:ext>
            </a:extLst>
          </p:cNvPr>
          <p:cNvSpPr txBox="1"/>
          <p:nvPr/>
        </p:nvSpPr>
        <p:spPr>
          <a:xfrm>
            <a:off x="7784471" y="1581776"/>
            <a:ext cx="4407529" cy="5078313"/>
          </a:xfrm>
          <a:prstGeom prst="rect">
            <a:avLst/>
          </a:prstGeom>
          <a:solidFill>
            <a:schemeClr val="bg2"/>
          </a:solidFill>
        </p:spPr>
        <p:txBody>
          <a:bodyPr wrap="square">
            <a:spAutoFit/>
          </a:bodyPr>
          <a:lstStyle/>
          <a:p>
            <a:pPr algn="ctr"/>
            <a:endParaRPr lang="en-GB" b="1"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Research Production</a:t>
            </a:r>
          </a:p>
          <a:p>
            <a:pPr algn="ctr"/>
            <a:endParaRPr lang="en-GB" sz="2400" b="1" noProof="0"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Research Use</a:t>
            </a:r>
          </a:p>
          <a:p>
            <a:pPr algn="ctr"/>
            <a:endParaRPr lang="en-GB" sz="2400" b="1" noProof="0"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Role of knowledge brokers</a:t>
            </a:r>
          </a:p>
          <a:p>
            <a:pPr algn="ctr"/>
            <a:endParaRPr lang="en-GB" sz="2400" b="1" noProof="0" dirty="0">
              <a:latin typeface="Times New Roman" panose="02020603050405020304" pitchFamily="18" charset="0"/>
              <a:cs typeface="Times New Roman" panose="02020603050405020304" pitchFamily="18" charset="0"/>
            </a:endParaRPr>
          </a:p>
          <a:p>
            <a:pPr algn="ctr"/>
            <a:endParaRPr lang="en-GB" sz="2400" b="1" dirty="0">
              <a:latin typeface="Times New Roman" panose="02020603050405020304" pitchFamily="18" charset="0"/>
              <a:cs typeface="Times New Roman" panose="02020603050405020304" pitchFamily="18" charset="0"/>
            </a:endParaRPr>
          </a:p>
          <a:p>
            <a:pPr algn="ctr"/>
            <a:r>
              <a:rPr lang="en-GB" sz="2400" b="1" noProof="0" dirty="0">
                <a:latin typeface="Times New Roman" panose="02020603050405020304" pitchFamily="18" charset="0"/>
                <a:cs typeface="Times New Roman" panose="02020603050405020304" pitchFamily="18" charset="0"/>
              </a:rPr>
              <a:t>NEED FOR SYSTEMS THINKING</a:t>
            </a:r>
          </a:p>
          <a:p>
            <a:pPr algn="ctr"/>
            <a:endParaRPr lang="en-GB" sz="2400" b="1" dirty="0">
              <a:latin typeface="Times New Roman" panose="02020603050405020304" pitchFamily="18" charset="0"/>
              <a:cs typeface="Times New Roman" panose="02020603050405020304" pitchFamily="18" charset="0"/>
            </a:endParaRPr>
          </a:p>
          <a:p>
            <a:pPr algn="ctr"/>
            <a:r>
              <a:rPr lang="en-GB" sz="2400" b="1" noProof="0" dirty="0">
                <a:latin typeface="Times New Roman" panose="02020603050405020304" pitchFamily="18" charset="0"/>
                <a:cs typeface="Times New Roman" panose="02020603050405020304" pitchFamily="18" charset="0"/>
              </a:rPr>
              <a:t>Weight of Evidence</a:t>
            </a:r>
          </a:p>
          <a:p>
            <a:pPr algn="ctr"/>
            <a:r>
              <a:rPr lang="en-GB" sz="2400" b="1" dirty="0">
                <a:latin typeface="Times New Roman" panose="02020603050405020304" pitchFamily="18" charset="0"/>
                <a:cs typeface="Times New Roman" panose="02020603050405020304" pitchFamily="18" charset="0"/>
              </a:rPr>
              <a:t>Systematic Reviews</a:t>
            </a:r>
          </a:p>
          <a:p>
            <a:pPr algn="ctr"/>
            <a:endParaRPr lang="en-GB" sz="1800" noProof="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A279126-9C3F-1B69-2ECF-8C0B7E1C87F6}"/>
              </a:ext>
            </a:extLst>
          </p:cNvPr>
          <p:cNvSpPr txBox="1"/>
          <p:nvPr/>
        </p:nvSpPr>
        <p:spPr>
          <a:xfrm>
            <a:off x="486383" y="6088559"/>
            <a:ext cx="5729592" cy="769441"/>
          </a:xfrm>
          <a:prstGeom prst="rect">
            <a:avLst/>
          </a:prstGeom>
          <a:noFill/>
        </p:spPr>
        <p:txBody>
          <a:bodyPr wrap="square">
            <a:spAutoFit/>
          </a:bodyPr>
          <a:lstStyle/>
          <a:p>
            <a:r>
              <a:rPr lang="en-GB" sz="4400" dirty="0"/>
              <a:t>GOUGH ET AL., 2011; GOUGH ET AL., 2022</a:t>
            </a:r>
          </a:p>
        </p:txBody>
      </p:sp>
      <p:pic>
        <p:nvPicPr>
          <p:cNvPr id="9" name="Picture 8">
            <a:extLst>
              <a:ext uri="{FF2B5EF4-FFF2-40B4-BE49-F238E27FC236}">
                <a16:creationId xmlns:a16="http://schemas.microsoft.com/office/drawing/2014/main" id="{C4534687-2702-6057-E0F8-02C3F7E5BE43}"/>
              </a:ext>
            </a:extLst>
          </p:cNvPr>
          <p:cNvPicPr>
            <a:picLocks noChangeAspect="1"/>
          </p:cNvPicPr>
          <p:nvPr/>
        </p:nvPicPr>
        <p:blipFill>
          <a:blip r:embed="rId4"/>
          <a:srcRect l="6542" t="3737" r="7230" b="8299"/>
          <a:stretch/>
        </p:blipFill>
        <p:spPr>
          <a:xfrm>
            <a:off x="0" y="1581776"/>
            <a:ext cx="7266562" cy="4534887"/>
          </a:xfrm>
          <a:prstGeom prst="rect">
            <a:avLst/>
          </a:prstGeom>
        </p:spPr>
      </p:pic>
    </p:spTree>
    <p:extLst>
      <p:ext uri="{BB962C8B-B14F-4D97-AF65-F5344CB8AC3E}">
        <p14:creationId xmlns:p14="http://schemas.microsoft.com/office/powerpoint/2010/main" val="2259860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EC815-BFCD-DFA4-EE37-34FDCD1A88A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01F4B65-BAC5-3C64-D17B-76E93EC50719}"/>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a:solidFill>
                  <a:prstClr val="white"/>
                </a:solidFill>
                <a:latin typeface="Avenir Next LT Pro" panose="020B0504020202020204" pitchFamily="34" charset="77"/>
                <a:cs typeface="Arial Black" panose="020B0604020202020204" pitchFamily="34" charset="0"/>
              </a:rPr>
              <a:t>EVIDENCE &amp; A.L.E. POLICY-MAKING</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D5E8B5F5-A4B4-9AD3-107C-3AE50282FC7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65A12D6D-1162-D21B-4E13-CC237592C05E}"/>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sp>
        <p:nvSpPr>
          <p:cNvPr id="7" name="TextBox 6">
            <a:extLst>
              <a:ext uri="{FF2B5EF4-FFF2-40B4-BE49-F238E27FC236}">
                <a16:creationId xmlns:a16="http://schemas.microsoft.com/office/drawing/2014/main" id="{AD107576-DB23-7C69-328C-4CFBA8D96CD6}"/>
              </a:ext>
            </a:extLst>
          </p:cNvPr>
          <p:cNvSpPr txBox="1"/>
          <p:nvPr/>
        </p:nvSpPr>
        <p:spPr>
          <a:xfrm>
            <a:off x="7586039" y="1987883"/>
            <a:ext cx="4098587" cy="4524315"/>
          </a:xfrm>
          <a:prstGeom prst="rect">
            <a:avLst/>
          </a:prstGeom>
          <a:solidFill>
            <a:schemeClr val="bg2"/>
          </a:solidFill>
        </p:spPr>
        <p:txBody>
          <a:bodyPr wrap="square">
            <a:spAutoFit/>
          </a:bodyPr>
          <a:lstStyle/>
          <a:p>
            <a:pPr algn="ctr"/>
            <a:r>
              <a:rPr lang="en-GB" sz="2400" b="1" noProof="0" dirty="0" err="1">
                <a:latin typeface="Times New Roman" panose="02020603050405020304" pitchFamily="18" charset="0"/>
                <a:cs typeface="Times New Roman" panose="02020603050405020304" pitchFamily="18" charset="0"/>
              </a:rPr>
              <a:t>Gorard</a:t>
            </a:r>
            <a:r>
              <a:rPr lang="en-GB" sz="2400" b="1" noProof="0" dirty="0">
                <a:latin typeface="Times New Roman" panose="02020603050405020304" pitchFamily="18" charset="0"/>
                <a:cs typeface="Times New Roman" panose="02020603050405020304" pitchFamily="18" charset="0"/>
              </a:rPr>
              <a:t> </a:t>
            </a:r>
            <a:r>
              <a:rPr lang="en-GB" sz="2400" b="1" dirty="0">
                <a:latin typeface="Times New Roman" panose="02020603050405020304" pitchFamily="18" charset="0"/>
                <a:cs typeface="Times New Roman" panose="02020603050405020304" pitchFamily="18" charset="0"/>
              </a:rPr>
              <a:t>et al (2020)</a:t>
            </a:r>
          </a:p>
          <a:p>
            <a:pPr algn="ctr"/>
            <a:endParaRPr lang="en-GB" sz="2400" b="1" noProof="0" dirty="0">
              <a:latin typeface="Times New Roman" panose="02020603050405020304" pitchFamily="18" charset="0"/>
              <a:cs typeface="Times New Roman" panose="02020603050405020304" pitchFamily="18" charset="0"/>
            </a:endParaRPr>
          </a:p>
          <a:p>
            <a:pPr algn="ctr"/>
            <a:r>
              <a:rPr lang="en-GB" sz="2400" dirty="0">
                <a:latin typeface="Times New Roman" panose="02020603050405020304" pitchFamily="18" charset="0"/>
                <a:cs typeface="Times New Roman" panose="02020603050405020304" pitchFamily="18" charset="0"/>
              </a:rPr>
              <a:t>Policy should be informed by robust evidence only</a:t>
            </a:r>
          </a:p>
          <a:p>
            <a:pPr algn="ctr"/>
            <a:endParaRPr lang="en-GB" sz="2400" b="1" noProof="0" dirty="0">
              <a:latin typeface="Times New Roman" panose="02020603050405020304" pitchFamily="18" charset="0"/>
              <a:cs typeface="Times New Roman" panose="02020603050405020304" pitchFamily="18" charset="0"/>
            </a:endParaRPr>
          </a:p>
          <a:p>
            <a:pPr algn="ctr"/>
            <a:endParaRPr lang="en-GB" sz="2400" b="1" dirty="0">
              <a:latin typeface="Times New Roman" panose="02020603050405020304" pitchFamily="18" charset="0"/>
              <a:cs typeface="Times New Roman" panose="02020603050405020304" pitchFamily="18" charset="0"/>
            </a:endParaRPr>
          </a:p>
          <a:p>
            <a:pPr algn="ctr"/>
            <a:r>
              <a:rPr lang="en-GB" sz="2400" b="1" noProof="0" dirty="0" err="1">
                <a:latin typeface="Times New Roman" panose="02020603050405020304" pitchFamily="18" charset="0"/>
                <a:cs typeface="Times New Roman" panose="02020603050405020304" pitchFamily="18" charset="0"/>
              </a:rPr>
              <a:t>Chojnacki</a:t>
            </a:r>
            <a:r>
              <a:rPr lang="en-GB" sz="2400" b="1" noProof="0" dirty="0">
                <a:latin typeface="Times New Roman" panose="02020603050405020304" pitchFamily="18" charset="0"/>
                <a:cs typeface="Times New Roman" panose="02020603050405020304" pitchFamily="18" charset="0"/>
              </a:rPr>
              <a:t> et al (2016)</a:t>
            </a:r>
          </a:p>
          <a:p>
            <a:pPr algn="ctr"/>
            <a:endParaRPr lang="en-GB" sz="2400" b="1" noProof="0" dirty="0">
              <a:latin typeface="Times New Roman" panose="02020603050405020304" pitchFamily="18" charset="0"/>
              <a:cs typeface="Times New Roman" panose="02020603050405020304" pitchFamily="18" charset="0"/>
            </a:endParaRPr>
          </a:p>
          <a:p>
            <a:pPr algn="ctr"/>
            <a:r>
              <a:rPr lang="en-GB" sz="2400" noProof="0" dirty="0">
                <a:latin typeface="Times New Roman" panose="02020603050405020304" pitchFamily="18" charset="0"/>
                <a:cs typeface="Times New Roman" panose="02020603050405020304" pitchFamily="18" charset="0"/>
              </a:rPr>
              <a:t>Anecdotal evidence</a:t>
            </a:r>
          </a:p>
          <a:p>
            <a:pPr algn="ctr"/>
            <a:r>
              <a:rPr lang="en-GB" sz="2400" dirty="0">
                <a:latin typeface="Times New Roman" panose="02020603050405020304" pitchFamily="18" charset="0"/>
                <a:cs typeface="Times New Roman" panose="02020603050405020304" pitchFamily="18" charset="0"/>
              </a:rPr>
              <a:t>Descriptive evidence</a:t>
            </a:r>
          </a:p>
          <a:p>
            <a:pPr algn="ctr"/>
            <a:r>
              <a:rPr lang="en-GB" sz="2400" noProof="0" dirty="0">
                <a:latin typeface="Times New Roman" panose="02020603050405020304" pitchFamily="18" charset="0"/>
                <a:cs typeface="Times New Roman" panose="02020603050405020304" pitchFamily="18" charset="0"/>
              </a:rPr>
              <a:t>Correlational evidence</a:t>
            </a:r>
          </a:p>
          <a:p>
            <a:pPr algn="ctr"/>
            <a:r>
              <a:rPr lang="en-GB" sz="2400" noProof="0" dirty="0">
                <a:latin typeface="Times New Roman" panose="02020603050405020304" pitchFamily="18" charset="0"/>
                <a:cs typeface="Times New Roman" panose="02020603050405020304" pitchFamily="18" charset="0"/>
              </a:rPr>
              <a:t>Causal evidence</a:t>
            </a:r>
          </a:p>
        </p:txBody>
      </p:sp>
      <p:pic>
        <p:nvPicPr>
          <p:cNvPr id="4" name="Picture 3">
            <a:extLst>
              <a:ext uri="{FF2B5EF4-FFF2-40B4-BE49-F238E27FC236}">
                <a16:creationId xmlns:a16="http://schemas.microsoft.com/office/drawing/2014/main" id="{0276BBAA-3027-FD79-8E42-3C0403EDC515}"/>
              </a:ext>
            </a:extLst>
          </p:cNvPr>
          <p:cNvPicPr>
            <a:picLocks noChangeAspect="1"/>
          </p:cNvPicPr>
          <p:nvPr/>
        </p:nvPicPr>
        <p:blipFill>
          <a:blip r:embed="rId4"/>
          <a:stretch>
            <a:fillRect/>
          </a:stretch>
        </p:blipFill>
        <p:spPr>
          <a:xfrm>
            <a:off x="0" y="1581778"/>
            <a:ext cx="7179013" cy="5289374"/>
          </a:xfrm>
          <a:prstGeom prst="rect">
            <a:avLst/>
          </a:prstGeom>
        </p:spPr>
      </p:pic>
    </p:spTree>
    <p:extLst>
      <p:ext uri="{BB962C8B-B14F-4D97-AF65-F5344CB8AC3E}">
        <p14:creationId xmlns:p14="http://schemas.microsoft.com/office/powerpoint/2010/main" val="3552928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98996-0962-F708-96B7-708C8F27DFD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3E57DB8-3FA8-0331-4250-6C0436AE152C}"/>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a:solidFill>
                  <a:prstClr val="white"/>
                </a:solidFill>
                <a:latin typeface="Avenir Next LT Pro" panose="020B0504020202020204" pitchFamily="34" charset="77"/>
                <a:cs typeface="Arial Black" panose="020B0604020202020204" pitchFamily="34" charset="0"/>
              </a:rPr>
              <a:t>EVIDENCE &amp; A.L.E. POLICY-MAKING</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7E58761A-E931-4200-A908-2B0B75260F4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E9F32561-6CF2-3B72-189B-66CDD138945E}"/>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graphicFrame>
        <p:nvGraphicFramePr>
          <p:cNvPr id="15" name="Table 14">
            <a:extLst>
              <a:ext uri="{FF2B5EF4-FFF2-40B4-BE49-F238E27FC236}">
                <a16:creationId xmlns:a16="http://schemas.microsoft.com/office/drawing/2014/main" id="{EF45DDC1-7000-6C77-8017-3533377E23F3}"/>
              </a:ext>
            </a:extLst>
          </p:cNvPr>
          <p:cNvGraphicFramePr>
            <a:graphicFrameLocks noGrp="1"/>
          </p:cNvGraphicFramePr>
          <p:nvPr>
            <p:extLst>
              <p:ext uri="{D42A27DB-BD31-4B8C-83A1-F6EECF244321}">
                <p14:modId xmlns:p14="http://schemas.microsoft.com/office/powerpoint/2010/main" val="2841235943"/>
              </p:ext>
            </p:extLst>
          </p:nvPr>
        </p:nvGraphicFramePr>
        <p:xfrm>
          <a:off x="261566" y="1603800"/>
          <a:ext cx="11813703" cy="5156925"/>
        </p:xfrm>
        <a:graphic>
          <a:graphicData uri="http://schemas.openxmlformats.org/drawingml/2006/table">
            <a:tbl>
              <a:tblPr firstRow="1" bandRow="1">
                <a:tableStyleId>{073A0DAA-6AF3-43AB-8588-CEC1D06C72B9}</a:tableStyleId>
              </a:tblPr>
              <a:tblGrid>
                <a:gridCol w="1139217">
                  <a:extLst>
                    <a:ext uri="{9D8B030D-6E8A-4147-A177-3AD203B41FA5}">
                      <a16:colId xmlns:a16="http://schemas.microsoft.com/office/drawing/2014/main" val="3357284915"/>
                    </a:ext>
                  </a:extLst>
                </a:gridCol>
                <a:gridCol w="2675106">
                  <a:extLst>
                    <a:ext uri="{9D8B030D-6E8A-4147-A177-3AD203B41FA5}">
                      <a16:colId xmlns:a16="http://schemas.microsoft.com/office/drawing/2014/main" val="505237866"/>
                    </a:ext>
                  </a:extLst>
                </a:gridCol>
                <a:gridCol w="7999380">
                  <a:extLst>
                    <a:ext uri="{9D8B030D-6E8A-4147-A177-3AD203B41FA5}">
                      <a16:colId xmlns:a16="http://schemas.microsoft.com/office/drawing/2014/main" val="729926006"/>
                    </a:ext>
                  </a:extLst>
                </a:gridCol>
              </a:tblGrid>
              <a:tr h="782047">
                <a:tc>
                  <a:txBody>
                    <a:bodyPr/>
                    <a:lstStyle/>
                    <a:p>
                      <a:endParaRPr lang="en-GB" dirty="0"/>
                    </a:p>
                  </a:txBody>
                  <a:tcPr/>
                </a:tc>
                <a:tc>
                  <a:txBody>
                    <a:bodyPr/>
                    <a:lstStyle/>
                    <a:p>
                      <a:pPr algn="ctr"/>
                      <a:r>
                        <a:rPr lang="en-GB" sz="1600" dirty="0">
                          <a:latin typeface="Times New Roman" panose="02020603050405020304" pitchFamily="18" charset="0"/>
                          <a:cs typeface="Times New Roman" panose="02020603050405020304" pitchFamily="18" charset="0"/>
                        </a:rPr>
                        <a:t>POTENTIAL ISSUES</a:t>
                      </a:r>
                    </a:p>
                  </a:txBody>
                  <a:tcPr/>
                </a:tc>
                <a:tc>
                  <a:txBody>
                    <a:bodyPr/>
                    <a:lstStyle/>
                    <a:p>
                      <a:endParaRPr lang="en-GB"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11262897"/>
                  </a:ext>
                </a:extLst>
              </a:tr>
              <a:tr h="875993">
                <a:tc>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latin typeface="Times New Roman" panose="02020603050405020304" pitchFamily="18" charset="0"/>
                          <a:cs typeface="Times New Roman" panose="02020603050405020304" pitchFamily="18" charset="0"/>
                        </a:rPr>
                        <a:t>Policymaking Process</a:t>
                      </a:r>
                    </a:p>
                    <a:p>
                      <a:endParaRPr lang="en-GB" sz="1600" b="1" dirty="0">
                        <a:latin typeface="Times New Roman" panose="02020603050405020304" pitchFamily="18" charset="0"/>
                        <a:cs typeface="Times New Roman" panose="02020603050405020304" pitchFamily="18" charset="0"/>
                      </a:endParaRPr>
                    </a:p>
                  </a:txBody>
                  <a:tcPr/>
                </a:tc>
                <a:tc>
                  <a:txBody>
                    <a:bodyPr/>
                    <a:lstStyle/>
                    <a:p>
                      <a:r>
                        <a:rPr lang="en-GB" sz="1800" dirty="0">
                          <a:latin typeface="Times New Roman" panose="02020603050405020304" pitchFamily="18" charset="0"/>
                          <a:cs typeface="Times New Roman" panose="02020603050405020304" pitchFamily="18" charset="0"/>
                        </a:rPr>
                        <a:t>Unrealistic expectations of research impact; Decisions aren't solely data-driven; Politics is faster-paced than science.; Increasing political polarization.</a:t>
                      </a:r>
                    </a:p>
                  </a:txBody>
                  <a:tcPr/>
                </a:tc>
                <a:extLst>
                  <a:ext uri="{0D108BD9-81ED-4DB2-BD59-A6C34878D82A}">
                    <a16:rowId xmlns:a16="http://schemas.microsoft.com/office/drawing/2014/main" val="3358471888"/>
                  </a:ext>
                </a:extLst>
              </a:tr>
              <a:tr h="875993">
                <a:tc>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latin typeface="Times New Roman" panose="02020603050405020304" pitchFamily="18" charset="0"/>
                          <a:cs typeface="Times New Roman" panose="02020603050405020304" pitchFamily="18" charset="0"/>
                        </a:rPr>
                        <a:t>Democratic Complexity</a:t>
                      </a:r>
                    </a:p>
                    <a:p>
                      <a:endParaRPr lang="en-GB" sz="1600" b="1" dirty="0">
                        <a:latin typeface="Times New Roman" panose="02020603050405020304" pitchFamily="18" charset="0"/>
                        <a:cs typeface="Times New Roman" panose="02020603050405020304" pitchFamily="18" charset="0"/>
                      </a:endParaRPr>
                    </a:p>
                  </a:txBody>
                  <a:tcPr/>
                </a:tc>
                <a:tc>
                  <a:txBody>
                    <a:bodyPr/>
                    <a:lstStyle/>
                    <a:p>
                      <a:pPr lvl="0">
                        <a:lnSpc>
                          <a:spcPct val="100000"/>
                        </a:lnSpc>
                      </a:pPr>
                      <a:r>
                        <a:rPr lang="en-GB" sz="1800" dirty="0">
                          <a:latin typeface="Times New Roman" panose="02020603050405020304" pitchFamily="18" charset="0"/>
                          <a:cs typeface="Times New Roman" panose="02020603050405020304" pitchFamily="18" charset="0"/>
                        </a:rPr>
                        <a:t>Public decision-making constrains scientific influence; Fragmented power complicates decision-making; Decentralised governance restricts coherence.</a:t>
                      </a:r>
                      <a:endParaRPr lang="en-US"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45693574"/>
                  </a:ext>
                </a:extLst>
              </a:tr>
              <a:tr h="875993">
                <a:tc>
                  <a:txBody>
                    <a:bodyPr/>
                    <a:lstStyle/>
                    <a:p>
                      <a:endParaRPr lang="en-GB" dirty="0"/>
                    </a:p>
                  </a:txBody>
                  <a:tcPr/>
                </a:tc>
                <a:tc>
                  <a:txBody>
                    <a:bodyPr/>
                    <a:lstStyle/>
                    <a:p>
                      <a:r>
                        <a:rPr lang="en-GB" sz="1600" b="1" dirty="0">
                          <a:latin typeface="Times New Roman" panose="02020603050405020304" pitchFamily="18" charset="0"/>
                          <a:cs typeface="Times New Roman" panose="02020603050405020304" pitchFamily="18" charset="0"/>
                        </a:rPr>
                        <a:t>Science Limitations</a:t>
                      </a:r>
                    </a:p>
                  </a:txBody>
                  <a:tcPr/>
                </a:tc>
                <a:tc>
                  <a:txBody>
                    <a:bodyPr/>
                    <a:lstStyle/>
                    <a:p>
                      <a:pPr lvl="0">
                        <a:lnSpc>
                          <a:spcPct val="100000"/>
                        </a:lnSpc>
                      </a:pPr>
                      <a:r>
                        <a:rPr lang="en-GB" sz="1800" dirty="0">
                          <a:latin typeface="Times New Roman" panose="02020603050405020304" pitchFamily="18" charset="0"/>
                          <a:cs typeface="Times New Roman" panose="02020603050405020304" pitchFamily="18" charset="0"/>
                        </a:rPr>
                        <a:t>Science better suits technical than value-driven issues; Policy questions often exceed what science can answer; Evidence may lack clarity on morally charged issues.</a:t>
                      </a:r>
                      <a:endParaRPr lang="en-US"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49451819"/>
                  </a:ext>
                </a:extLst>
              </a:tr>
              <a:tr h="782047">
                <a:tc>
                  <a:txBody>
                    <a:bodyPr/>
                    <a:lstStyle/>
                    <a:p>
                      <a:endParaRPr lang="en-GB" dirty="0"/>
                    </a:p>
                  </a:txBody>
                  <a:tcPr/>
                </a:tc>
                <a:tc>
                  <a:txBody>
                    <a:bodyPr/>
                    <a:lstStyle/>
                    <a:p>
                      <a:r>
                        <a:rPr lang="en-GB" sz="1600" b="1" dirty="0">
                          <a:latin typeface="Times New Roman" panose="02020603050405020304" pitchFamily="18" charset="0"/>
                          <a:cs typeface="Times New Roman" panose="02020603050405020304" pitchFamily="18" charset="0"/>
                        </a:rPr>
                        <a:t>Wicked Problems</a:t>
                      </a:r>
                    </a:p>
                  </a:txBody>
                  <a:tcPr/>
                </a:tc>
                <a:tc>
                  <a:txBody>
                    <a:bodyPr/>
                    <a:lstStyle/>
                    <a:p>
                      <a:pPr lvl="0">
                        <a:lnSpc>
                          <a:spcPct val="100000"/>
                        </a:lnSpc>
                      </a:pPr>
                      <a:r>
                        <a:rPr lang="en-GB" sz="1800" dirty="0">
                          <a:latin typeface="Times New Roman" panose="02020603050405020304" pitchFamily="18" charset="0"/>
                          <a:cs typeface="Times New Roman" panose="02020603050405020304" pitchFamily="18" charset="0"/>
                        </a:rPr>
                        <a:t>Lack of consensus on goals, theory, and solutions; Complex, multifaceted societal issues defy simple fixes; ALE is often value-laden and contested.</a:t>
                      </a:r>
                      <a:endParaRPr lang="en-US"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85990344"/>
                  </a:ext>
                </a:extLst>
              </a:tr>
              <a:tr h="964852">
                <a:tc>
                  <a:txBody>
                    <a:bodyPr/>
                    <a:lstStyle/>
                    <a:p>
                      <a:endParaRPr lang="en-GB" dirty="0"/>
                    </a:p>
                  </a:txBody>
                  <a:tcPr/>
                </a:tc>
                <a:tc>
                  <a:txBody>
                    <a:bodyPr/>
                    <a:lstStyle/>
                    <a:p>
                      <a:r>
                        <a:rPr lang="en-GB" sz="1600" b="1" dirty="0">
                          <a:latin typeface="Times New Roman" panose="02020603050405020304" pitchFamily="18" charset="0"/>
                          <a:cs typeface="Times New Roman" panose="02020603050405020304" pitchFamily="18" charset="0"/>
                        </a:rPr>
                        <a:t>Institutional Mismatch</a:t>
                      </a:r>
                    </a:p>
                    <a:p>
                      <a:r>
                        <a:rPr lang="en-GB" sz="1600" b="1" dirty="0">
                          <a:latin typeface="Times New Roman" panose="02020603050405020304" pitchFamily="18" charset="0"/>
                          <a:cs typeface="Times New Roman" panose="02020603050405020304" pitchFamily="18" charset="0"/>
                        </a:rPr>
                        <a:t>Community Dissonance</a:t>
                      </a:r>
                    </a:p>
                  </a:txBody>
                  <a:tcPr/>
                </a:tc>
                <a:tc>
                  <a:txBody>
                    <a:bodyPr/>
                    <a:lstStyle/>
                    <a:p>
                      <a:pPr lvl="0">
                        <a:lnSpc>
                          <a:spcPct val="100000"/>
                        </a:lnSpc>
                      </a:pPr>
                      <a:r>
                        <a:rPr lang="en-GB" sz="1800" dirty="0">
                          <a:latin typeface="Times New Roman" panose="02020603050405020304" pitchFamily="18" charset="0"/>
                          <a:cs typeface="Times New Roman" panose="02020603050405020304" pitchFamily="18" charset="0"/>
                        </a:rPr>
                        <a:t>Researchers vs. policymakers: different values and norms; Researchers prize ambiguity; policymakers need clarity; Communication gaps across professional cultures.</a:t>
                      </a:r>
                      <a:endParaRPr lang="en-US"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77493567"/>
                  </a:ext>
                </a:extLst>
              </a:tr>
            </a:tbl>
          </a:graphicData>
        </a:graphic>
      </p:graphicFrame>
      <p:sp>
        <p:nvSpPr>
          <p:cNvPr id="16" name="Rectangle 15" descr="Head with Gears">
            <a:extLst>
              <a:ext uri="{FF2B5EF4-FFF2-40B4-BE49-F238E27FC236}">
                <a16:creationId xmlns:a16="http://schemas.microsoft.com/office/drawing/2014/main" id="{A8619052-F6B6-1B3C-6AF3-57EF3A61AA71}"/>
              </a:ext>
            </a:extLst>
          </p:cNvPr>
          <p:cNvSpPr/>
          <p:nvPr/>
        </p:nvSpPr>
        <p:spPr>
          <a:xfrm>
            <a:off x="486377" y="2432215"/>
            <a:ext cx="769453" cy="710119"/>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7" name="Rectangle 16" descr="Banka">
            <a:extLst>
              <a:ext uri="{FF2B5EF4-FFF2-40B4-BE49-F238E27FC236}">
                <a16:creationId xmlns:a16="http://schemas.microsoft.com/office/drawing/2014/main" id="{06D91520-C8BF-4623-8BC0-EFCCEB9E34F3}"/>
              </a:ext>
            </a:extLst>
          </p:cNvPr>
          <p:cNvSpPr/>
          <p:nvPr/>
        </p:nvSpPr>
        <p:spPr>
          <a:xfrm>
            <a:off x="486377" y="3364339"/>
            <a:ext cx="769454" cy="710119"/>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8" name="Rectangle 17" descr="Çan">
            <a:extLst>
              <a:ext uri="{FF2B5EF4-FFF2-40B4-BE49-F238E27FC236}">
                <a16:creationId xmlns:a16="http://schemas.microsoft.com/office/drawing/2014/main" id="{70522A9C-CD96-9BBB-8CC8-5266CDEAF6E2}"/>
              </a:ext>
            </a:extLst>
          </p:cNvPr>
          <p:cNvSpPr/>
          <p:nvPr/>
        </p:nvSpPr>
        <p:spPr>
          <a:xfrm>
            <a:off x="486377" y="4239873"/>
            <a:ext cx="769453" cy="710119"/>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9" name="Rectangle 18" descr="Sorular">
            <a:extLst>
              <a:ext uri="{FF2B5EF4-FFF2-40B4-BE49-F238E27FC236}">
                <a16:creationId xmlns:a16="http://schemas.microsoft.com/office/drawing/2014/main" id="{95E94139-D0E2-D492-5730-D2E85E839097}"/>
              </a:ext>
            </a:extLst>
          </p:cNvPr>
          <p:cNvSpPr/>
          <p:nvPr/>
        </p:nvSpPr>
        <p:spPr>
          <a:xfrm>
            <a:off x="486377" y="5118280"/>
            <a:ext cx="769453" cy="710119"/>
          </a:xfrm>
          <a:prstGeom prst="rect">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21" name="Rectangle 20" descr="Head with Gears">
            <a:extLst>
              <a:ext uri="{FF2B5EF4-FFF2-40B4-BE49-F238E27FC236}">
                <a16:creationId xmlns:a16="http://schemas.microsoft.com/office/drawing/2014/main" id="{EC48A9D4-DF64-E7B5-E1A2-BE1DB3C17FC0}"/>
              </a:ext>
            </a:extLst>
          </p:cNvPr>
          <p:cNvSpPr/>
          <p:nvPr/>
        </p:nvSpPr>
        <p:spPr>
          <a:xfrm>
            <a:off x="486378" y="5970800"/>
            <a:ext cx="769452" cy="710119"/>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22" name="Metin kutusu 3">
            <a:extLst>
              <a:ext uri="{FF2B5EF4-FFF2-40B4-BE49-F238E27FC236}">
                <a16:creationId xmlns:a16="http://schemas.microsoft.com/office/drawing/2014/main" id="{0F66C922-0809-9028-408A-A08C5387188C}"/>
              </a:ext>
            </a:extLst>
          </p:cNvPr>
          <p:cNvSpPr txBox="1"/>
          <p:nvPr/>
        </p:nvSpPr>
        <p:spPr>
          <a:xfrm>
            <a:off x="4387174" y="1592811"/>
            <a:ext cx="7470843" cy="707886"/>
          </a:xfrm>
          <a:prstGeom prst="rect">
            <a:avLst/>
          </a:prstGeom>
          <a:noFill/>
        </p:spPr>
        <p:txBody>
          <a:bodyPr wrap="square" rtlCol="0">
            <a:spAutoFit/>
          </a:bodyPr>
          <a:lstStyle/>
          <a:p>
            <a:r>
              <a:rPr lang="en-GB" sz="4000" dirty="0" err="1">
                <a:solidFill>
                  <a:schemeClr val="bg1"/>
                </a:solidFill>
                <a:latin typeface="Times New Roman" panose="02020603050405020304" pitchFamily="18" charset="0"/>
                <a:cs typeface="Times New Roman" panose="02020603050405020304" pitchFamily="18" charset="0"/>
              </a:rPr>
              <a:t>Bogenschneider</a:t>
            </a:r>
            <a:r>
              <a:rPr lang="en-GB" sz="4000" dirty="0">
                <a:solidFill>
                  <a:schemeClr val="bg1"/>
                </a:solidFill>
                <a:latin typeface="Times New Roman" panose="02020603050405020304" pitchFamily="18" charset="0"/>
                <a:cs typeface="Times New Roman" panose="02020603050405020304" pitchFamily="18" charset="0"/>
              </a:rPr>
              <a:t> &amp; Corbett, 2010</a:t>
            </a:r>
          </a:p>
        </p:txBody>
      </p:sp>
      <p:pic>
        <p:nvPicPr>
          <p:cNvPr id="28" name="Graphic 27" descr="Fencing with solid fill">
            <a:extLst>
              <a:ext uri="{FF2B5EF4-FFF2-40B4-BE49-F238E27FC236}">
                <a16:creationId xmlns:a16="http://schemas.microsoft.com/office/drawing/2014/main" id="{D56F42F1-9203-0786-C1FB-A1A02039944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13903" y="5850422"/>
            <a:ext cx="914400" cy="914400"/>
          </a:xfrm>
          <a:prstGeom prst="rect">
            <a:avLst/>
          </a:prstGeom>
        </p:spPr>
      </p:pic>
    </p:spTree>
    <p:extLst>
      <p:ext uri="{BB962C8B-B14F-4D97-AF65-F5344CB8AC3E}">
        <p14:creationId xmlns:p14="http://schemas.microsoft.com/office/powerpoint/2010/main" val="1350173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6E8F4-D1FC-082F-FEC7-DC9FA20870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F7633B4-2FC7-A0EB-2CE5-365AE72C655B}"/>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a:solidFill>
                  <a:prstClr val="white"/>
                </a:solidFill>
                <a:latin typeface="Avenir Next LT Pro" panose="020B0504020202020204" pitchFamily="34" charset="77"/>
                <a:cs typeface="Arial Black" panose="020B0604020202020204" pitchFamily="34" charset="0"/>
              </a:rPr>
              <a:t>EVIDENCE &amp; A.L.E. POLICY-MAKING</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E2708F40-954E-0A9A-F00B-98966537441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CDA9DEF2-BA78-3484-308D-93FD96C9B15C}"/>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sp>
        <p:nvSpPr>
          <p:cNvPr id="22" name="Metin kutusu 3">
            <a:extLst>
              <a:ext uri="{FF2B5EF4-FFF2-40B4-BE49-F238E27FC236}">
                <a16:creationId xmlns:a16="http://schemas.microsoft.com/office/drawing/2014/main" id="{FD3C5C13-9C85-E8A8-3E7A-3E58DF8063AB}"/>
              </a:ext>
            </a:extLst>
          </p:cNvPr>
          <p:cNvSpPr txBox="1"/>
          <p:nvPr/>
        </p:nvSpPr>
        <p:spPr>
          <a:xfrm>
            <a:off x="5797459" y="1592811"/>
            <a:ext cx="5009971" cy="707886"/>
          </a:xfrm>
          <a:prstGeom prst="rect">
            <a:avLst/>
          </a:prstGeom>
          <a:noFill/>
        </p:spPr>
        <p:txBody>
          <a:bodyPr wrap="square" rtlCol="0">
            <a:spAutoFit/>
          </a:bodyPr>
          <a:lstStyle/>
          <a:p>
            <a:r>
              <a:rPr lang="en-GB" sz="4000" dirty="0" err="1">
                <a:solidFill>
                  <a:schemeClr val="bg1"/>
                </a:solidFill>
              </a:rPr>
              <a:t>Bogenschneider</a:t>
            </a:r>
            <a:r>
              <a:rPr lang="en-GB" sz="4000" dirty="0">
                <a:solidFill>
                  <a:schemeClr val="bg1"/>
                </a:solidFill>
              </a:rPr>
              <a:t> &amp; Corbett, 2010</a:t>
            </a:r>
          </a:p>
        </p:txBody>
      </p:sp>
      <p:graphicFrame>
        <p:nvGraphicFramePr>
          <p:cNvPr id="7" name="Chart 6">
            <a:extLst>
              <a:ext uri="{FF2B5EF4-FFF2-40B4-BE49-F238E27FC236}">
                <a16:creationId xmlns:a16="http://schemas.microsoft.com/office/drawing/2014/main" id="{6A9C5243-2D31-4DBC-9439-4679C7C909ED}"/>
              </a:ext>
            </a:extLst>
          </p:cNvPr>
          <p:cNvGraphicFramePr>
            <a:graphicFrameLocks/>
          </p:cNvGraphicFramePr>
          <p:nvPr>
            <p:extLst>
              <p:ext uri="{D42A27DB-BD31-4B8C-83A1-F6EECF244321}">
                <p14:modId xmlns:p14="http://schemas.microsoft.com/office/powerpoint/2010/main" val="3496824548"/>
              </p:ext>
            </p:extLst>
          </p:nvPr>
        </p:nvGraphicFramePr>
        <p:xfrm>
          <a:off x="419201" y="1592811"/>
          <a:ext cx="7683166" cy="4976061"/>
        </p:xfrm>
        <a:graphic>
          <a:graphicData uri="http://schemas.openxmlformats.org/drawingml/2006/chart">
            <c:chart xmlns:c="http://schemas.openxmlformats.org/drawingml/2006/chart" xmlns:r="http://schemas.openxmlformats.org/officeDocument/2006/relationships" r:id="rId4"/>
          </a:graphicData>
        </a:graphic>
      </p:graphicFrame>
      <p:sp>
        <p:nvSpPr>
          <p:cNvPr id="9" name="Arrow: Right 8">
            <a:extLst>
              <a:ext uri="{FF2B5EF4-FFF2-40B4-BE49-F238E27FC236}">
                <a16:creationId xmlns:a16="http://schemas.microsoft.com/office/drawing/2014/main" id="{95EF7350-B543-1DA0-7D36-F92BE248EC3F}"/>
              </a:ext>
            </a:extLst>
          </p:cNvPr>
          <p:cNvSpPr/>
          <p:nvPr/>
        </p:nvSpPr>
        <p:spPr>
          <a:xfrm>
            <a:off x="837799" y="6373368"/>
            <a:ext cx="7127106" cy="484632"/>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Right 9">
            <a:extLst>
              <a:ext uri="{FF2B5EF4-FFF2-40B4-BE49-F238E27FC236}">
                <a16:creationId xmlns:a16="http://schemas.microsoft.com/office/drawing/2014/main" id="{D7B91B24-1F22-67CC-00C2-0CD534DA6936}"/>
              </a:ext>
            </a:extLst>
          </p:cNvPr>
          <p:cNvSpPr/>
          <p:nvPr/>
        </p:nvSpPr>
        <p:spPr>
          <a:xfrm rot="16200000">
            <a:off x="-1825462" y="3681042"/>
            <a:ext cx="4232991" cy="484632"/>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D45E4A77-0C8C-8776-4639-3E8A1E562D02}"/>
              </a:ext>
            </a:extLst>
          </p:cNvPr>
          <p:cNvSpPr txBox="1"/>
          <p:nvPr/>
        </p:nvSpPr>
        <p:spPr>
          <a:xfrm>
            <a:off x="8217568" y="1849053"/>
            <a:ext cx="3845924" cy="4893647"/>
          </a:xfrm>
          <a:prstGeom prst="rect">
            <a:avLst/>
          </a:prstGeom>
          <a:solidFill>
            <a:schemeClr val="bg2"/>
          </a:solidFill>
        </p:spPr>
        <p:txBody>
          <a:bodyPr wrap="square">
            <a:spAutoFit/>
          </a:bodyPr>
          <a:lstStyle/>
          <a:p>
            <a:pPr algn="ctr"/>
            <a:r>
              <a:rPr lang="en-GB" sz="2400" b="1" dirty="0">
                <a:latin typeface="Times New Roman" panose="02020603050405020304" pitchFamily="18" charset="0"/>
                <a:cs typeface="Times New Roman" panose="02020603050405020304" pitchFamily="18" charset="0"/>
              </a:rPr>
              <a:t>STRONG QUALITY EVIDENCE</a:t>
            </a:r>
          </a:p>
          <a:p>
            <a:pPr algn="ctr"/>
            <a:endParaRPr lang="en-GB" sz="2400" b="1" noProof="0"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versus</a:t>
            </a:r>
          </a:p>
          <a:p>
            <a:pPr algn="ctr"/>
            <a:endParaRPr lang="en-GB" sz="2400" b="1" noProof="0"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HIGH USE OF EVIDENCE</a:t>
            </a:r>
          </a:p>
          <a:p>
            <a:pPr algn="ctr"/>
            <a:endParaRPr lang="en-GB" sz="2400" b="1" noProof="0"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Sounds good in theory but …</a:t>
            </a:r>
          </a:p>
          <a:p>
            <a:pPr algn="ctr"/>
            <a:endParaRPr lang="en-GB" sz="2400" b="1" noProof="0" dirty="0">
              <a:latin typeface="Times New Roman" panose="02020603050405020304" pitchFamily="18" charset="0"/>
              <a:cs typeface="Times New Roman" panose="02020603050405020304" pitchFamily="18" charset="0"/>
            </a:endParaRPr>
          </a:p>
          <a:p>
            <a:pPr algn="ctr"/>
            <a:endParaRPr lang="en-GB" sz="2400" b="1" noProof="0" dirty="0">
              <a:latin typeface="Times New Roman" panose="02020603050405020304" pitchFamily="18" charset="0"/>
              <a:cs typeface="Times New Roman" panose="02020603050405020304" pitchFamily="18" charset="0"/>
            </a:endParaRPr>
          </a:p>
          <a:p>
            <a:pPr algn="ctr"/>
            <a:endParaRPr lang="en-GB" sz="2400" b="1" noProof="0" dirty="0">
              <a:latin typeface="Times New Roman" panose="02020603050405020304" pitchFamily="18" charset="0"/>
              <a:cs typeface="Times New Roman" panose="02020603050405020304" pitchFamily="18" charset="0"/>
            </a:endParaRPr>
          </a:p>
        </p:txBody>
      </p:sp>
      <p:sp>
        <p:nvSpPr>
          <p:cNvPr id="12" name="Oval 11">
            <a:extLst>
              <a:ext uri="{FF2B5EF4-FFF2-40B4-BE49-F238E27FC236}">
                <a16:creationId xmlns:a16="http://schemas.microsoft.com/office/drawing/2014/main" id="{D4C62E3A-A3BA-CFFD-1615-8102BCAAAB6F}"/>
              </a:ext>
            </a:extLst>
          </p:cNvPr>
          <p:cNvSpPr/>
          <p:nvPr/>
        </p:nvSpPr>
        <p:spPr>
          <a:xfrm>
            <a:off x="9070487" y="5769453"/>
            <a:ext cx="2283714" cy="7994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t>WP3 findings</a:t>
            </a:r>
          </a:p>
        </p:txBody>
      </p:sp>
    </p:spTree>
    <p:extLst>
      <p:ext uri="{BB962C8B-B14F-4D97-AF65-F5344CB8AC3E}">
        <p14:creationId xmlns:p14="http://schemas.microsoft.com/office/powerpoint/2010/main" val="3084355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E1EF9-E0B2-2698-557C-450F9F756C0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CB43000-44F6-4063-48E6-421E364905AE}"/>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graphicFrame>
        <p:nvGraphicFramePr>
          <p:cNvPr id="4" name="Content Placeholder 8">
            <a:extLst>
              <a:ext uri="{FF2B5EF4-FFF2-40B4-BE49-F238E27FC236}">
                <a16:creationId xmlns:a16="http://schemas.microsoft.com/office/drawing/2014/main" id="{6AE44C64-5565-733C-C356-F9AE72E53625}"/>
              </a:ext>
            </a:extLst>
          </p:cNvPr>
          <p:cNvGraphicFramePr>
            <a:graphicFrameLocks/>
          </p:cNvGraphicFramePr>
          <p:nvPr>
            <p:extLst>
              <p:ext uri="{D42A27DB-BD31-4B8C-83A1-F6EECF244321}">
                <p14:modId xmlns:p14="http://schemas.microsoft.com/office/powerpoint/2010/main" val="767777299"/>
              </p:ext>
            </p:extLst>
          </p:nvPr>
        </p:nvGraphicFramePr>
        <p:xfrm>
          <a:off x="4416357" y="214008"/>
          <a:ext cx="7451387" cy="6566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white text on a blue background&#10;&#10;Description automatically generated">
            <a:extLst>
              <a:ext uri="{FF2B5EF4-FFF2-40B4-BE49-F238E27FC236}">
                <a16:creationId xmlns:a16="http://schemas.microsoft.com/office/drawing/2014/main" id="{19294114-9EC1-1897-12CF-8D9E23BE76ED}"/>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16731" y="532087"/>
            <a:ext cx="3896003" cy="1581777"/>
          </a:xfrm>
          <a:prstGeom prst="rect">
            <a:avLst/>
          </a:prstGeom>
        </p:spPr>
      </p:pic>
      <p:sp>
        <p:nvSpPr>
          <p:cNvPr id="8" name="Title 1">
            <a:extLst>
              <a:ext uri="{FF2B5EF4-FFF2-40B4-BE49-F238E27FC236}">
                <a16:creationId xmlns:a16="http://schemas.microsoft.com/office/drawing/2014/main" id="{F2DD0348-0DDB-D582-7A14-39C99402A0A0}"/>
              </a:ext>
            </a:extLst>
          </p:cNvPr>
          <p:cNvSpPr txBox="1">
            <a:spLocks/>
          </p:cNvSpPr>
          <p:nvPr/>
        </p:nvSpPr>
        <p:spPr>
          <a:xfrm>
            <a:off x="155642" y="1322975"/>
            <a:ext cx="3896003" cy="5457203"/>
          </a:xfrm>
          <a:prstGeom prst="rect">
            <a:avLst/>
          </a:prstGeom>
        </p:spPr>
        <p:txBody>
          <a:bodyPr anchor="ctr">
            <a:normAutofit fontScale="92500" lnSpcReduction="20000"/>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GB" sz="3000" b="1" dirty="0">
              <a:solidFill>
                <a:prstClr val="white"/>
              </a:solidFill>
              <a:latin typeface="Avenir Next LT Pro" panose="020B0504020202020204" pitchFamily="34" charset="77"/>
              <a:cs typeface="Arial Black"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GB" sz="3000" b="1" dirty="0">
              <a:solidFill>
                <a:prstClr val="white"/>
              </a:solidFill>
              <a:latin typeface="Avenir Next LT Pro" panose="020B0504020202020204" pitchFamily="34" charset="77"/>
              <a:cs typeface="Arial Black"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GB" sz="2400" b="1" dirty="0">
              <a:solidFill>
                <a:prstClr val="white"/>
              </a:solidFill>
              <a:latin typeface="Avenir Next LT Pro" panose="020B0504020202020204" pitchFamily="34" charset="77"/>
              <a:cs typeface="Arial Black"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GB" sz="3500" b="1" u="sng" dirty="0">
                <a:solidFill>
                  <a:prstClr val="white"/>
                </a:solidFill>
                <a:latin typeface="Avenir Next LT Pro" panose="020B0504020202020204" pitchFamily="34" charset="77"/>
                <a:cs typeface="Arial Black" panose="020B0604020202020204" pitchFamily="34" charset="0"/>
              </a:rPr>
              <a:t>WP3</a:t>
            </a:r>
            <a:r>
              <a:rPr lang="en-GB" sz="2400" b="1" u="sng" dirty="0">
                <a:solidFill>
                  <a:prstClr val="white"/>
                </a:solidFill>
                <a:latin typeface="Avenir Next LT Pro" panose="020B0504020202020204" pitchFamily="34" charset="77"/>
                <a:cs typeface="Arial Black" panose="020B0604020202020204"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GB" sz="2400" b="1" dirty="0">
              <a:solidFill>
                <a:prstClr val="white"/>
              </a:solidFill>
              <a:latin typeface="Avenir Next LT Pro" panose="020B0504020202020204" pitchFamily="34" charset="77"/>
              <a:cs typeface="Arial Black"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Semi-structured interviews</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GB" sz="2400" b="1" dirty="0">
              <a:solidFill>
                <a:prstClr val="white"/>
              </a:solidFill>
              <a:latin typeface="Avenir Next LT Pro" panose="020B0504020202020204" pitchFamily="34" charset="77"/>
              <a:cs typeface="Arial Black"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GB" sz="2400" b="1" dirty="0">
                <a:solidFill>
                  <a:prstClr val="white"/>
                </a:solidFill>
                <a:latin typeface="Avenir Next LT Pro" panose="020B0504020202020204" pitchFamily="34" charset="77"/>
                <a:cs typeface="Arial Black" panose="020B0604020202020204" pitchFamily="34" charset="0"/>
              </a:rPr>
              <a:t>Key informants</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GB" sz="2400" b="1" dirty="0">
              <a:solidFill>
                <a:prstClr val="white"/>
              </a:solidFill>
              <a:latin typeface="Avenir Next LT Pro" panose="020B0504020202020204" pitchFamily="34" charset="77"/>
              <a:cs typeface="Arial Black"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Qualitative analysis </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24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Ind</a:t>
            </a:r>
            <a:r>
              <a:rPr lang="en-GB" sz="2400" b="1" dirty="0" err="1">
                <a:solidFill>
                  <a:prstClr val="white"/>
                </a:solidFill>
                <a:latin typeface="Avenir Next LT Pro" panose="020B0504020202020204" pitchFamily="34" charset="77"/>
                <a:cs typeface="Arial Black" panose="020B0604020202020204" pitchFamily="34" charset="0"/>
              </a:rPr>
              <a:t>uctive</a:t>
            </a:r>
            <a:r>
              <a:rPr lang="en-GB" sz="2400" b="1" dirty="0">
                <a:solidFill>
                  <a:prstClr val="white"/>
                </a:solidFill>
                <a:latin typeface="Avenir Next LT Pro" panose="020B0504020202020204" pitchFamily="34" charset="77"/>
                <a:cs typeface="Arial Black" panose="020B0604020202020204" pitchFamily="34" charset="0"/>
              </a:rPr>
              <a:t> and deductive reasoning</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lang="en-GB" sz="2400" b="1" dirty="0">
                <a:solidFill>
                  <a:prstClr val="white"/>
                </a:solidFill>
                <a:latin typeface="Avenir Next LT Pro" panose="020B0504020202020204" pitchFamily="34" charset="77"/>
                <a:cs typeface="Arial Black" panose="020B0604020202020204" pitchFamily="34" charset="0"/>
              </a:rPr>
              <a:t>Combination of i</a:t>
            </a:r>
            <a:r>
              <a:rPr kumimoji="0" lang="en-GB" sz="2400" b="1" i="0" u="none" strike="noStrike" kern="1200" cap="none" spc="0" normalizeH="0" baseline="0" noProof="0" dirty="0" err="1">
                <a:ln>
                  <a:noFill/>
                </a:ln>
                <a:solidFill>
                  <a:prstClr val="white"/>
                </a:solidFill>
                <a:effectLst/>
                <a:uLnTx/>
                <a:uFillTx/>
                <a:latin typeface="Avenir Next LT Pro" panose="020B0504020202020204" pitchFamily="34" charset="77"/>
                <a:ea typeface="+mj-ea"/>
                <a:cs typeface="Arial Black" panose="020B0604020202020204" pitchFamily="34" charset="0"/>
              </a:rPr>
              <a:t>nsights</a:t>
            </a:r>
            <a:r>
              <a:rPr kumimoji="0" lang="en-GB" sz="24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 from individual interviewees and pattern spotting</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24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sp>
        <p:nvSpPr>
          <p:cNvPr id="3" name="Oval 2">
            <a:extLst>
              <a:ext uri="{FF2B5EF4-FFF2-40B4-BE49-F238E27FC236}">
                <a16:creationId xmlns:a16="http://schemas.microsoft.com/office/drawing/2014/main" id="{3179617D-EFD0-F3C8-F2EB-41F432E5EDAE}"/>
              </a:ext>
            </a:extLst>
          </p:cNvPr>
          <p:cNvSpPr/>
          <p:nvPr/>
        </p:nvSpPr>
        <p:spPr>
          <a:xfrm>
            <a:off x="8813260" y="532088"/>
            <a:ext cx="2587557" cy="127432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OECD; UNESCO; </a:t>
            </a:r>
          </a:p>
          <a:p>
            <a:pPr algn="ctr"/>
            <a:r>
              <a:rPr lang="en-GB" sz="2400" dirty="0"/>
              <a:t>European Commission</a:t>
            </a:r>
          </a:p>
        </p:txBody>
      </p:sp>
      <p:sp>
        <p:nvSpPr>
          <p:cNvPr id="6" name="Oval 5">
            <a:extLst>
              <a:ext uri="{FF2B5EF4-FFF2-40B4-BE49-F238E27FC236}">
                <a16:creationId xmlns:a16="http://schemas.microsoft.com/office/drawing/2014/main" id="{21BC6670-DCAE-74FF-2D57-F9B140244B79}"/>
              </a:ext>
            </a:extLst>
          </p:cNvPr>
          <p:cNvSpPr/>
          <p:nvPr/>
        </p:nvSpPr>
        <p:spPr>
          <a:xfrm>
            <a:off x="8936476" y="2925553"/>
            <a:ext cx="2587557" cy="11406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England, Wales, Scotland, NI, ROI</a:t>
            </a:r>
          </a:p>
        </p:txBody>
      </p:sp>
      <p:sp>
        <p:nvSpPr>
          <p:cNvPr id="7" name="Oval 6">
            <a:extLst>
              <a:ext uri="{FF2B5EF4-FFF2-40B4-BE49-F238E27FC236}">
                <a16:creationId xmlns:a16="http://schemas.microsoft.com/office/drawing/2014/main" id="{0B794FEA-A9BF-12E5-2651-44DDD154348D}"/>
              </a:ext>
            </a:extLst>
          </p:cNvPr>
          <p:cNvSpPr/>
          <p:nvPr/>
        </p:nvSpPr>
        <p:spPr>
          <a:xfrm>
            <a:off x="8936477" y="5185303"/>
            <a:ext cx="2587557" cy="11406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England, Wales, Scotland, NI, ROI</a:t>
            </a:r>
          </a:p>
        </p:txBody>
      </p:sp>
    </p:spTree>
    <p:extLst>
      <p:ext uri="{BB962C8B-B14F-4D97-AF65-F5344CB8AC3E}">
        <p14:creationId xmlns:p14="http://schemas.microsoft.com/office/powerpoint/2010/main" val="1435601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9ACD6-C519-E07C-9554-1A9ACAC8645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1BA8319-E74A-865B-8677-74ABB13C22F7}"/>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dirty="0">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sp>
        <p:nvSpPr>
          <p:cNvPr id="9" name="Rectangle 8">
            <a:extLst>
              <a:ext uri="{FF2B5EF4-FFF2-40B4-BE49-F238E27FC236}">
                <a16:creationId xmlns:a16="http://schemas.microsoft.com/office/drawing/2014/main" id="{2C9FFDCD-9387-9E26-5B96-AF592615AB85}"/>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D36F778C-D21E-D5A4-8CD8-D62B80FC5DDB}"/>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dirty="0">
                <a:solidFill>
                  <a:prstClr val="white"/>
                </a:solidFill>
                <a:latin typeface="Avenir Next LT Pro" panose="020B0504020202020204" pitchFamily="34" charset="77"/>
                <a:cs typeface="Arial Black" panose="020B0604020202020204" pitchFamily="34" charset="0"/>
              </a:rPr>
              <a:t>International organisations: PARTICIPANT TABLE</a:t>
            </a:r>
            <a:endParaRPr kumimoji="0" lang="en-GB" sz="27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D3C6EB55-229D-4FAC-FA36-EF3943E347A1}"/>
              </a:ext>
            </a:extLst>
          </p:cNvPr>
          <p:cNvPicPr>
            <a:picLocks noChangeAspect="1"/>
          </p:cNvPicPr>
          <p:nvPr/>
        </p:nvPicPr>
        <p:blipFill>
          <a:blip r:embed="rId3">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graphicFrame>
        <p:nvGraphicFramePr>
          <p:cNvPr id="3" name="Tablo 3">
            <a:extLst>
              <a:ext uri="{FF2B5EF4-FFF2-40B4-BE49-F238E27FC236}">
                <a16:creationId xmlns:a16="http://schemas.microsoft.com/office/drawing/2014/main" id="{61825CA3-715E-3F79-2E1A-0973EE3DDA04}"/>
              </a:ext>
            </a:extLst>
          </p:cNvPr>
          <p:cNvGraphicFramePr>
            <a:graphicFrameLocks noGrp="1"/>
          </p:cNvGraphicFramePr>
          <p:nvPr/>
        </p:nvGraphicFramePr>
        <p:xfrm>
          <a:off x="244549" y="1017987"/>
          <a:ext cx="11830719" cy="5583150"/>
        </p:xfrm>
        <a:graphic>
          <a:graphicData uri="http://schemas.openxmlformats.org/drawingml/2006/table">
            <a:tbl>
              <a:tblPr firstRow="1" firstCol="1" bandRow="1">
                <a:tableStyleId>{5C22544A-7EE6-4342-B048-85BDC9FD1C3A}</a:tableStyleId>
              </a:tblPr>
              <a:tblGrid>
                <a:gridCol w="2071023">
                  <a:extLst>
                    <a:ext uri="{9D8B030D-6E8A-4147-A177-3AD203B41FA5}">
                      <a16:colId xmlns:a16="http://schemas.microsoft.com/office/drawing/2014/main" val="1730225428"/>
                    </a:ext>
                  </a:extLst>
                </a:gridCol>
                <a:gridCol w="1450911">
                  <a:extLst>
                    <a:ext uri="{9D8B030D-6E8A-4147-A177-3AD203B41FA5}">
                      <a16:colId xmlns:a16="http://schemas.microsoft.com/office/drawing/2014/main" val="209588724"/>
                    </a:ext>
                  </a:extLst>
                </a:gridCol>
                <a:gridCol w="4468022">
                  <a:extLst>
                    <a:ext uri="{9D8B030D-6E8A-4147-A177-3AD203B41FA5}">
                      <a16:colId xmlns:a16="http://schemas.microsoft.com/office/drawing/2014/main" val="2938968933"/>
                    </a:ext>
                  </a:extLst>
                </a:gridCol>
                <a:gridCol w="3840763">
                  <a:extLst>
                    <a:ext uri="{9D8B030D-6E8A-4147-A177-3AD203B41FA5}">
                      <a16:colId xmlns:a16="http://schemas.microsoft.com/office/drawing/2014/main" val="2037432470"/>
                    </a:ext>
                  </a:extLst>
                </a:gridCol>
              </a:tblGrid>
              <a:tr h="507308">
                <a:tc>
                  <a:txBody>
                    <a:bodyPr/>
                    <a:lstStyle/>
                    <a:p>
                      <a:pPr algn="ctr">
                        <a:buNone/>
                      </a:pPr>
                      <a:r>
                        <a:rPr lang="en-GB" dirty="0">
                          <a:solidFill>
                            <a:schemeClr val="tx1"/>
                          </a:solidFill>
                          <a:latin typeface="Avenir Next LT Pro" panose="020B0504020202020204" pitchFamily="34" charset="77"/>
                        </a:rPr>
                        <a:t>Organisation</a:t>
                      </a:r>
                      <a:endParaRPr lang="tr-TR" dirty="0">
                        <a:solidFill>
                          <a:schemeClr val="tx1"/>
                        </a:solidFill>
                        <a:latin typeface="Avenir Next LT Pro" panose="020B0504020202020204" pitchFamily="34" charset="77"/>
                      </a:endParaRPr>
                    </a:p>
                  </a:txBody>
                  <a:tcPr marL="57600" marR="56575" marT="0" marB="0" anchor="ctr">
                    <a:solidFill>
                      <a:srgbClr val="86B9BD"/>
                    </a:solidFill>
                  </a:tcPr>
                </a:tc>
                <a:tc>
                  <a:txBody>
                    <a:bodyPr/>
                    <a:lstStyle/>
                    <a:p>
                      <a:pPr algn="ctr">
                        <a:buNone/>
                      </a:pPr>
                      <a:r>
                        <a:rPr lang="en-GB" dirty="0">
                          <a:solidFill>
                            <a:schemeClr val="tx1"/>
                          </a:solidFill>
                          <a:latin typeface="Avenir Next LT Pro" panose="020B0504020202020204" pitchFamily="34" charset="77"/>
                        </a:rPr>
                        <a:t>Pseudonym</a:t>
                      </a:r>
                      <a:endParaRPr lang="tr-TR" dirty="0">
                        <a:solidFill>
                          <a:schemeClr val="tx1"/>
                        </a:solidFill>
                        <a:latin typeface="Avenir Next LT Pro" panose="020B0504020202020204" pitchFamily="34" charset="77"/>
                      </a:endParaRPr>
                    </a:p>
                  </a:txBody>
                  <a:tcPr marL="57600" marR="56575" marT="0" marB="0" anchor="ctr">
                    <a:solidFill>
                      <a:srgbClr val="86B9BD"/>
                    </a:solidFill>
                  </a:tcPr>
                </a:tc>
                <a:tc>
                  <a:txBody>
                    <a:bodyPr/>
                    <a:lstStyle/>
                    <a:p>
                      <a:pPr algn="ctr">
                        <a:buNone/>
                      </a:pPr>
                      <a:r>
                        <a:rPr lang="en-GB" dirty="0">
                          <a:solidFill>
                            <a:schemeClr val="tx1"/>
                          </a:solidFill>
                          <a:latin typeface="Avenir Next LT Pro" panose="020B0504020202020204" pitchFamily="34" charset="77"/>
                        </a:rPr>
                        <a:t>Role</a:t>
                      </a:r>
                      <a:endParaRPr lang="tr-TR" dirty="0">
                        <a:solidFill>
                          <a:schemeClr val="tx1"/>
                        </a:solidFill>
                        <a:latin typeface="Avenir Next LT Pro" panose="020B0504020202020204" pitchFamily="34" charset="77"/>
                      </a:endParaRPr>
                    </a:p>
                  </a:txBody>
                  <a:tcPr marL="57600" marR="56575" marT="0" marB="0" anchor="ctr">
                    <a:solidFill>
                      <a:srgbClr val="86B9BD"/>
                    </a:solidFill>
                  </a:tcPr>
                </a:tc>
                <a:tc>
                  <a:txBody>
                    <a:bodyPr/>
                    <a:lstStyle/>
                    <a:p>
                      <a:pPr algn="ctr">
                        <a:buNone/>
                      </a:pPr>
                      <a:r>
                        <a:rPr lang="en-GB" dirty="0">
                          <a:solidFill>
                            <a:schemeClr val="tx1"/>
                          </a:solidFill>
                          <a:latin typeface="Avenir Next LT Pro" panose="020B0504020202020204" pitchFamily="34" charset="77"/>
                        </a:rPr>
                        <a:t>Area</a:t>
                      </a:r>
                      <a:endParaRPr lang="tr-TR" dirty="0">
                        <a:solidFill>
                          <a:schemeClr val="tx1"/>
                        </a:solidFill>
                        <a:latin typeface="Avenir Next LT Pro" panose="020B0504020202020204" pitchFamily="34" charset="77"/>
                      </a:endParaRPr>
                    </a:p>
                  </a:txBody>
                  <a:tcPr marL="57600" marR="56575" marT="0" marB="0" anchor="ctr">
                    <a:solidFill>
                      <a:srgbClr val="86B9BD"/>
                    </a:solidFill>
                  </a:tcPr>
                </a:tc>
                <a:extLst>
                  <a:ext uri="{0D108BD9-81ED-4DB2-BD59-A6C34878D82A}">
                    <a16:rowId xmlns:a16="http://schemas.microsoft.com/office/drawing/2014/main" val="2566279158"/>
                  </a:ext>
                </a:extLst>
              </a:tr>
              <a:tr h="598739">
                <a:tc rowSpan="3">
                  <a:txBody>
                    <a:bodyPr/>
                    <a:lstStyle/>
                    <a:p>
                      <a:pPr algn="ctr">
                        <a:buNone/>
                      </a:pPr>
                      <a:r>
                        <a:rPr lang="en-GB" dirty="0">
                          <a:solidFill>
                            <a:schemeClr val="tx1"/>
                          </a:solidFill>
                          <a:latin typeface="Avenir Next LT Pro" panose="020B0504020202020204" pitchFamily="34" charset="77"/>
                        </a:rPr>
                        <a:t>EUROPEAN COMMISSION</a:t>
                      </a:r>
                      <a:endParaRPr lang="tr-TR" dirty="0">
                        <a:solidFill>
                          <a:schemeClr val="tx1"/>
                        </a:solidFill>
                        <a:latin typeface="Avenir Next LT Pro" panose="020B0504020202020204" pitchFamily="34" charset="77"/>
                      </a:endParaRPr>
                    </a:p>
                  </a:txBody>
                  <a:tcPr marL="57600" marR="56575" marT="0" marB="0" anchor="ctr">
                    <a:solidFill>
                      <a:srgbClr val="86B9BD"/>
                    </a:solidFill>
                  </a:tcPr>
                </a:tc>
                <a:tc>
                  <a:txBody>
                    <a:bodyPr/>
                    <a:lstStyle/>
                    <a:p>
                      <a:pPr algn="ctr">
                        <a:buNone/>
                      </a:pPr>
                      <a:r>
                        <a:rPr lang="en-GB" dirty="0">
                          <a:latin typeface="Avenir Next LT Pro" panose="020B0504020202020204" pitchFamily="34" charset="77"/>
                        </a:rPr>
                        <a:t>EC P1</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en-GB" dirty="0">
                          <a:latin typeface="Avenir Next LT Pro" panose="020B0504020202020204" pitchFamily="34" charset="77"/>
                        </a:rPr>
                        <a:t>Policy officer</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tr-TR" dirty="0" err="1">
                          <a:latin typeface="Avenir Next LT Pro" panose="020B0504020202020204" pitchFamily="34" charset="77"/>
                        </a:rPr>
                        <a:t>Adult</a:t>
                      </a:r>
                      <a:r>
                        <a:rPr lang="tr-TR" dirty="0">
                          <a:latin typeface="Avenir Next LT Pro" panose="020B0504020202020204" pitchFamily="34" charset="77"/>
                        </a:rPr>
                        <a:t> </a:t>
                      </a:r>
                      <a:r>
                        <a:rPr lang="tr-TR" dirty="0" err="1">
                          <a:latin typeface="Avenir Next LT Pro" panose="020B0504020202020204" pitchFamily="34" charset="77"/>
                        </a:rPr>
                        <a:t>skills</a:t>
                      </a:r>
                      <a:endParaRPr lang="tr-TR" dirty="0">
                        <a:latin typeface="Avenir Next LT Pro" panose="020B0504020202020204" pitchFamily="34" charset="77"/>
                      </a:endParaRPr>
                    </a:p>
                  </a:txBody>
                  <a:tcPr marL="57600" marR="56575" marT="0" marB="0" anchor="ctr">
                    <a:solidFill>
                      <a:srgbClr val="F3FBF9"/>
                    </a:solidFill>
                  </a:tcPr>
                </a:tc>
                <a:extLst>
                  <a:ext uri="{0D108BD9-81ED-4DB2-BD59-A6C34878D82A}">
                    <a16:rowId xmlns:a16="http://schemas.microsoft.com/office/drawing/2014/main" val="972847085"/>
                  </a:ext>
                </a:extLst>
              </a:tr>
              <a:tr h="507308">
                <a:tc vMerge="1">
                  <a:txBody>
                    <a:bodyPr/>
                    <a:lstStyle/>
                    <a:p>
                      <a:endParaRPr lang="en-GB"/>
                    </a:p>
                  </a:txBody>
                  <a:tcPr/>
                </a:tc>
                <a:tc>
                  <a:txBody>
                    <a:bodyPr/>
                    <a:lstStyle/>
                    <a:p>
                      <a:pPr algn="ctr">
                        <a:buNone/>
                      </a:pPr>
                      <a:r>
                        <a:rPr lang="en-GB" dirty="0">
                          <a:latin typeface="Avenir Next LT Pro" panose="020B0504020202020204" pitchFamily="34" charset="77"/>
                        </a:rPr>
                        <a:t>EC P2</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tr-TR" dirty="0" err="1">
                          <a:latin typeface="Avenir Next LT Pro" panose="020B0504020202020204" pitchFamily="34" charset="77"/>
                        </a:rPr>
                        <a:t>Senior</a:t>
                      </a:r>
                      <a:r>
                        <a:rPr lang="tr-TR" dirty="0">
                          <a:latin typeface="Avenir Next LT Pro" panose="020B0504020202020204" pitchFamily="34" charset="77"/>
                        </a:rPr>
                        <a:t> </a:t>
                      </a:r>
                      <a:r>
                        <a:rPr lang="tr-TR" dirty="0" err="1">
                          <a:latin typeface="Avenir Next LT Pro" panose="020B0504020202020204" pitchFamily="34" charset="77"/>
                        </a:rPr>
                        <a:t>expert</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en-GB" dirty="0">
                          <a:latin typeface="Avenir Next LT Pro" panose="020B0504020202020204" pitchFamily="34" charset="77"/>
                        </a:rPr>
                        <a:t>Vocation training and skills policy</a:t>
                      </a:r>
                      <a:endParaRPr lang="tr-TR" dirty="0">
                        <a:latin typeface="Avenir Next LT Pro" panose="020B0504020202020204" pitchFamily="34" charset="77"/>
                      </a:endParaRPr>
                    </a:p>
                  </a:txBody>
                  <a:tcPr marL="57600" marR="56575" marT="0" marB="0" anchor="ctr">
                    <a:solidFill>
                      <a:srgbClr val="F3FBF9"/>
                    </a:solidFill>
                  </a:tcPr>
                </a:tc>
                <a:extLst>
                  <a:ext uri="{0D108BD9-81ED-4DB2-BD59-A6C34878D82A}">
                    <a16:rowId xmlns:a16="http://schemas.microsoft.com/office/drawing/2014/main" val="1233117986"/>
                  </a:ext>
                </a:extLst>
              </a:tr>
              <a:tr h="507308">
                <a:tc vMerge="1">
                  <a:txBody>
                    <a:bodyPr/>
                    <a:lstStyle/>
                    <a:p>
                      <a:endParaRPr lang="en-GB"/>
                    </a:p>
                  </a:txBody>
                  <a:tcPr/>
                </a:tc>
                <a:tc>
                  <a:txBody>
                    <a:bodyPr/>
                    <a:lstStyle/>
                    <a:p>
                      <a:pPr algn="ctr">
                        <a:buNone/>
                      </a:pPr>
                      <a:r>
                        <a:rPr lang="en-GB" dirty="0">
                          <a:latin typeface="Avenir Next LT Pro" panose="020B0504020202020204" pitchFamily="34" charset="77"/>
                        </a:rPr>
                        <a:t>EC P3</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en-GB" dirty="0">
                          <a:latin typeface="Avenir Next LT Pro" panose="020B0504020202020204" pitchFamily="34" charset="77"/>
                        </a:rPr>
                        <a:t>Data analyst</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tr-TR" dirty="0" err="1">
                          <a:latin typeface="Avenir Next LT Pro" panose="020B0504020202020204" pitchFamily="34" charset="77"/>
                        </a:rPr>
                        <a:t>Educational</a:t>
                      </a:r>
                      <a:r>
                        <a:rPr lang="tr-TR" dirty="0">
                          <a:latin typeface="Avenir Next LT Pro" panose="020B0504020202020204" pitchFamily="34" charset="77"/>
                        </a:rPr>
                        <a:t> </a:t>
                      </a:r>
                      <a:r>
                        <a:rPr lang="tr-TR" dirty="0" err="1">
                          <a:latin typeface="Avenir Next LT Pro" panose="020B0504020202020204" pitchFamily="34" charset="77"/>
                        </a:rPr>
                        <a:t>policy</a:t>
                      </a:r>
                      <a:endParaRPr lang="tr-TR" dirty="0">
                        <a:latin typeface="Avenir Next LT Pro" panose="020B0504020202020204" pitchFamily="34" charset="77"/>
                      </a:endParaRPr>
                    </a:p>
                  </a:txBody>
                  <a:tcPr marL="57600" marR="56575" marT="0" marB="0" anchor="ctr">
                    <a:solidFill>
                      <a:srgbClr val="F3FBF9"/>
                    </a:solidFill>
                  </a:tcPr>
                </a:tc>
                <a:extLst>
                  <a:ext uri="{0D108BD9-81ED-4DB2-BD59-A6C34878D82A}">
                    <a16:rowId xmlns:a16="http://schemas.microsoft.com/office/drawing/2014/main" val="4015439277"/>
                  </a:ext>
                </a:extLst>
              </a:tr>
              <a:tr h="507308">
                <a:tc rowSpan="2">
                  <a:txBody>
                    <a:bodyPr/>
                    <a:lstStyle/>
                    <a:p>
                      <a:pPr algn="ctr">
                        <a:buNone/>
                      </a:pPr>
                      <a:r>
                        <a:rPr lang="en-GB" dirty="0">
                          <a:solidFill>
                            <a:schemeClr val="tx1"/>
                          </a:solidFill>
                          <a:latin typeface="Avenir Next LT Pro" panose="020B0504020202020204" pitchFamily="34" charset="77"/>
                        </a:rPr>
                        <a:t>OECD</a:t>
                      </a:r>
                      <a:endParaRPr lang="tr-TR" dirty="0">
                        <a:solidFill>
                          <a:schemeClr val="tx1"/>
                        </a:solidFill>
                        <a:latin typeface="Avenir Next LT Pro" panose="020B0504020202020204" pitchFamily="34" charset="77"/>
                      </a:endParaRPr>
                    </a:p>
                  </a:txBody>
                  <a:tcPr marL="57600" marR="56575" marT="0" marB="0" anchor="ctr">
                    <a:solidFill>
                      <a:srgbClr val="86B9BD"/>
                    </a:solidFill>
                  </a:tcPr>
                </a:tc>
                <a:tc>
                  <a:txBody>
                    <a:bodyPr/>
                    <a:lstStyle/>
                    <a:p>
                      <a:pPr algn="ctr">
                        <a:buNone/>
                      </a:pPr>
                      <a:r>
                        <a:rPr lang="en-GB" dirty="0">
                          <a:latin typeface="Avenir Next LT Pro" panose="020B0504020202020204" pitchFamily="34" charset="77"/>
                        </a:rPr>
                        <a:t>OECD P1</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en-GB" dirty="0">
                          <a:latin typeface="Avenir Next LT Pro" panose="020B0504020202020204" pitchFamily="34" charset="77"/>
                        </a:rPr>
                        <a:t>Head</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en-GB" dirty="0">
                          <a:latin typeface="Avenir Next LT Pro" panose="020B0504020202020204" pitchFamily="34" charset="77"/>
                        </a:rPr>
                        <a:t>Educational research &amp; innovation</a:t>
                      </a:r>
                      <a:endParaRPr lang="tr-TR" dirty="0">
                        <a:latin typeface="Avenir Next LT Pro" panose="020B0504020202020204" pitchFamily="34" charset="77"/>
                      </a:endParaRPr>
                    </a:p>
                  </a:txBody>
                  <a:tcPr marL="57600" marR="56575" marT="0" marB="0" anchor="ctr">
                    <a:solidFill>
                      <a:srgbClr val="F3FBF9"/>
                    </a:solidFill>
                  </a:tcPr>
                </a:tc>
                <a:extLst>
                  <a:ext uri="{0D108BD9-81ED-4DB2-BD59-A6C34878D82A}">
                    <a16:rowId xmlns:a16="http://schemas.microsoft.com/office/drawing/2014/main" val="422844879"/>
                  </a:ext>
                </a:extLst>
              </a:tr>
              <a:tr h="507308">
                <a:tc vMerge="1">
                  <a:txBody>
                    <a:bodyPr/>
                    <a:lstStyle/>
                    <a:p>
                      <a:endParaRPr lang="en-GB"/>
                    </a:p>
                  </a:txBody>
                  <a:tcPr/>
                </a:tc>
                <a:tc>
                  <a:txBody>
                    <a:bodyPr/>
                    <a:lstStyle/>
                    <a:p>
                      <a:pPr algn="ctr">
                        <a:buNone/>
                      </a:pPr>
                      <a:r>
                        <a:rPr lang="en-GB" dirty="0">
                          <a:latin typeface="Avenir Next LT Pro" panose="020B0504020202020204" pitchFamily="34" charset="77"/>
                        </a:rPr>
                        <a:t>OECD P2</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tr-TR" dirty="0" err="1">
                          <a:latin typeface="Avenir Next LT Pro" panose="020B0504020202020204" pitchFamily="34" charset="77"/>
                        </a:rPr>
                        <a:t>Director</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tr-TR" dirty="0" err="1">
                          <a:latin typeface="Avenir Next LT Pro" panose="020B0504020202020204" pitchFamily="34" charset="77"/>
                        </a:rPr>
                        <a:t>Policy</a:t>
                      </a:r>
                      <a:endParaRPr lang="tr-TR" dirty="0">
                        <a:latin typeface="Avenir Next LT Pro" panose="020B0504020202020204" pitchFamily="34" charset="77"/>
                      </a:endParaRPr>
                    </a:p>
                  </a:txBody>
                  <a:tcPr marL="57600" marR="56575" marT="0" marB="0" anchor="ctr">
                    <a:solidFill>
                      <a:srgbClr val="F3FBF9"/>
                    </a:solidFill>
                  </a:tcPr>
                </a:tc>
                <a:extLst>
                  <a:ext uri="{0D108BD9-81ED-4DB2-BD59-A6C34878D82A}">
                    <a16:rowId xmlns:a16="http://schemas.microsoft.com/office/drawing/2014/main" val="2943477566"/>
                  </a:ext>
                </a:extLst>
              </a:tr>
              <a:tr h="700315">
                <a:tc rowSpan="4">
                  <a:txBody>
                    <a:bodyPr/>
                    <a:lstStyle/>
                    <a:p>
                      <a:pPr algn="ctr">
                        <a:buNone/>
                      </a:pPr>
                      <a:r>
                        <a:rPr lang="en-GB" dirty="0">
                          <a:solidFill>
                            <a:schemeClr val="tx1"/>
                          </a:solidFill>
                          <a:latin typeface="Avenir Next LT Pro" panose="020B0504020202020204" pitchFamily="34" charset="77"/>
                        </a:rPr>
                        <a:t>UNESCO</a:t>
                      </a:r>
                      <a:endParaRPr lang="tr-TR" dirty="0">
                        <a:solidFill>
                          <a:schemeClr val="tx1"/>
                        </a:solidFill>
                        <a:latin typeface="Avenir Next LT Pro" panose="020B0504020202020204" pitchFamily="34" charset="77"/>
                      </a:endParaRPr>
                    </a:p>
                  </a:txBody>
                  <a:tcPr marL="57600" marR="56575" marT="0" marB="0" anchor="ctr">
                    <a:solidFill>
                      <a:srgbClr val="86B9BD"/>
                    </a:solidFill>
                  </a:tcPr>
                </a:tc>
                <a:tc>
                  <a:txBody>
                    <a:bodyPr/>
                    <a:lstStyle/>
                    <a:p>
                      <a:pPr algn="ctr">
                        <a:buNone/>
                      </a:pPr>
                      <a:r>
                        <a:rPr lang="en-GB" dirty="0">
                          <a:latin typeface="Avenir Next LT Pro" panose="020B0504020202020204" pitchFamily="34" charset="77"/>
                        </a:rPr>
                        <a:t>UNESCO P1</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en-GB" dirty="0">
                          <a:latin typeface="Avenir Next LT Pro" panose="020B0504020202020204" pitchFamily="34" charset="77"/>
                        </a:rPr>
                        <a:t>Director</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tr-TR" dirty="0" err="1">
                          <a:latin typeface="Avenir Next LT Pro" panose="020B0504020202020204" pitchFamily="34" charset="77"/>
                        </a:rPr>
                        <a:t>Policy</a:t>
                      </a:r>
                      <a:endParaRPr lang="tr-TR" dirty="0">
                        <a:latin typeface="Avenir Next LT Pro" panose="020B0504020202020204" pitchFamily="34" charset="77"/>
                      </a:endParaRPr>
                    </a:p>
                  </a:txBody>
                  <a:tcPr marL="57600" marR="56575" marT="0" marB="0" anchor="ctr">
                    <a:solidFill>
                      <a:srgbClr val="F3FBF9"/>
                    </a:solidFill>
                  </a:tcPr>
                </a:tc>
                <a:extLst>
                  <a:ext uri="{0D108BD9-81ED-4DB2-BD59-A6C34878D82A}">
                    <a16:rowId xmlns:a16="http://schemas.microsoft.com/office/drawing/2014/main" val="1262526960"/>
                  </a:ext>
                </a:extLst>
              </a:tr>
              <a:tr h="575144">
                <a:tc vMerge="1">
                  <a:txBody>
                    <a:bodyPr/>
                    <a:lstStyle/>
                    <a:p>
                      <a:endParaRPr lang="en-GB"/>
                    </a:p>
                  </a:txBody>
                  <a:tcPr/>
                </a:tc>
                <a:tc>
                  <a:txBody>
                    <a:bodyPr/>
                    <a:lstStyle/>
                    <a:p>
                      <a:pPr algn="ctr">
                        <a:buNone/>
                      </a:pPr>
                      <a:r>
                        <a:rPr lang="en-GB" dirty="0">
                          <a:latin typeface="Avenir Next LT Pro" panose="020B0504020202020204" pitchFamily="34" charset="77"/>
                        </a:rPr>
                        <a:t>UNESCO P2</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tr-TR" dirty="0">
                          <a:latin typeface="Avenir Next LT Pro" panose="020B0504020202020204" pitchFamily="34" charset="77"/>
                        </a:rPr>
                        <a:t>Consultant</a:t>
                      </a:r>
                    </a:p>
                  </a:txBody>
                  <a:tcPr marL="57600" marR="56575" marT="0" marB="0" anchor="ctr">
                    <a:solidFill>
                      <a:srgbClr val="F3FBF9"/>
                    </a:solidFill>
                  </a:tcPr>
                </a:tc>
                <a:tc>
                  <a:txBody>
                    <a:bodyPr/>
                    <a:lstStyle/>
                    <a:p>
                      <a:pPr algn="ctr">
                        <a:buNone/>
                      </a:pPr>
                      <a:r>
                        <a:rPr lang="en-GB" dirty="0">
                          <a:latin typeface="Avenir Next LT Pro" panose="020B0504020202020204" pitchFamily="34" charset="77"/>
                        </a:rPr>
                        <a:t>Policy</a:t>
                      </a:r>
                      <a:endParaRPr lang="tr-TR" dirty="0">
                        <a:latin typeface="Avenir Next LT Pro" panose="020B0504020202020204" pitchFamily="34" charset="77"/>
                      </a:endParaRPr>
                    </a:p>
                  </a:txBody>
                  <a:tcPr marL="57600" marR="56575" marT="0" marB="0" anchor="ctr">
                    <a:solidFill>
                      <a:srgbClr val="F3FBF9"/>
                    </a:solidFill>
                  </a:tcPr>
                </a:tc>
                <a:extLst>
                  <a:ext uri="{0D108BD9-81ED-4DB2-BD59-A6C34878D82A}">
                    <a16:rowId xmlns:a16="http://schemas.microsoft.com/office/drawing/2014/main" val="3233367585"/>
                  </a:ext>
                </a:extLst>
              </a:tr>
              <a:tr h="575146">
                <a:tc vMerge="1">
                  <a:txBody>
                    <a:bodyPr/>
                    <a:lstStyle/>
                    <a:p>
                      <a:endParaRPr lang="en-GB"/>
                    </a:p>
                  </a:txBody>
                  <a:tcPr/>
                </a:tc>
                <a:tc>
                  <a:txBody>
                    <a:bodyPr/>
                    <a:lstStyle/>
                    <a:p>
                      <a:pPr algn="ctr">
                        <a:buNone/>
                      </a:pPr>
                      <a:r>
                        <a:rPr lang="en-GB" dirty="0">
                          <a:latin typeface="Avenir Next LT Pro" panose="020B0504020202020204" pitchFamily="34" charset="77"/>
                        </a:rPr>
                        <a:t>UNESCO P3</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en-GB" dirty="0">
                          <a:latin typeface="Avenir Next LT Pro" panose="020B0504020202020204" pitchFamily="34" charset="77"/>
                        </a:rPr>
                        <a:t>Head</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en-GB" dirty="0">
                          <a:latin typeface="Avenir Next LT Pro" panose="020B0504020202020204" pitchFamily="34" charset="77"/>
                        </a:rPr>
                        <a:t>Monitoring</a:t>
                      </a:r>
                      <a:endParaRPr lang="tr-TR" dirty="0">
                        <a:latin typeface="Avenir Next LT Pro" panose="020B0504020202020204" pitchFamily="34" charset="77"/>
                      </a:endParaRPr>
                    </a:p>
                  </a:txBody>
                  <a:tcPr marL="57600" marR="56575" marT="0" marB="0" anchor="ctr">
                    <a:solidFill>
                      <a:srgbClr val="F3FBF9"/>
                    </a:solidFill>
                  </a:tcPr>
                </a:tc>
                <a:extLst>
                  <a:ext uri="{0D108BD9-81ED-4DB2-BD59-A6C34878D82A}">
                    <a16:rowId xmlns:a16="http://schemas.microsoft.com/office/drawing/2014/main" val="1747450399"/>
                  </a:ext>
                </a:extLst>
              </a:tr>
              <a:tr h="597266">
                <a:tc vMerge="1">
                  <a:txBody>
                    <a:bodyPr/>
                    <a:lstStyle/>
                    <a:p>
                      <a:endParaRPr lang="en-GB"/>
                    </a:p>
                  </a:txBody>
                  <a:tcPr/>
                </a:tc>
                <a:tc>
                  <a:txBody>
                    <a:bodyPr/>
                    <a:lstStyle/>
                    <a:p>
                      <a:pPr algn="ctr">
                        <a:buNone/>
                      </a:pPr>
                      <a:r>
                        <a:rPr lang="en-GB" dirty="0">
                          <a:latin typeface="Avenir Next LT Pro" panose="020B0504020202020204" pitchFamily="34" charset="77"/>
                        </a:rPr>
                        <a:t>UNESCO P4</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en-GB" dirty="0">
                          <a:latin typeface="Avenir Next LT Pro" panose="020B0504020202020204" pitchFamily="34" charset="77"/>
                        </a:rPr>
                        <a:t>Director</a:t>
                      </a:r>
                      <a:endParaRPr lang="tr-TR" dirty="0">
                        <a:latin typeface="Avenir Next LT Pro" panose="020B0504020202020204" pitchFamily="34" charset="77"/>
                      </a:endParaRPr>
                    </a:p>
                  </a:txBody>
                  <a:tcPr marL="57600" marR="56575" marT="0" marB="0" anchor="ctr">
                    <a:solidFill>
                      <a:srgbClr val="F3FBF9"/>
                    </a:solidFill>
                  </a:tcPr>
                </a:tc>
                <a:tc>
                  <a:txBody>
                    <a:bodyPr/>
                    <a:lstStyle/>
                    <a:p>
                      <a:pPr algn="ctr">
                        <a:buNone/>
                      </a:pPr>
                      <a:r>
                        <a:rPr lang="tr-TR" dirty="0" err="1">
                          <a:latin typeface="Avenir Next LT Pro" panose="020B0504020202020204" pitchFamily="34" charset="77"/>
                        </a:rPr>
                        <a:t>Adult</a:t>
                      </a:r>
                      <a:r>
                        <a:rPr lang="tr-TR" dirty="0">
                          <a:latin typeface="Avenir Next LT Pro" panose="020B0504020202020204" pitchFamily="34" charset="77"/>
                        </a:rPr>
                        <a:t> </a:t>
                      </a:r>
                      <a:r>
                        <a:rPr lang="tr-TR" dirty="0" err="1">
                          <a:latin typeface="Avenir Next LT Pro" panose="020B0504020202020204" pitchFamily="34" charset="77"/>
                        </a:rPr>
                        <a:t>education</a:t>
                      </a:r>
                      <a:endParaRPr lang="tr-TR" dirty="0">
                        <a:latin typeface="Avenir Next LT Pro" panose="020B0504020202020204" pitchFamily="34" charset="77"/>
                      </a:endParaRPr>
                    </a:p>
                  </a:txBody>
                  <a:tcPr marL="57600" marR="56575" marT="0" marB="0" anchor="ctr">
                    <a:solidFill>
                      <a:srgbClr val="F3FBF9"/>
                    </a:solidFill>
                  </a:tcPr>
                </a:tc>
                <a:extLst>
                  <a:ext uri="{0D108BD9-81ED-4DB2-BD59-A6C34878D82A}">
                    <a16:rowId xmlns:a16="http://schemas.microsoft.com/office/drawing/2014/main" val="4181226461"/>
                  </a:ext>
                </a:extLst>
              </a:tr>
            </a:tbl>
          </a:graphicData>
        </a:graphic>
      </p:graphicFrame>
    </p:spTree>
    <p:extLst>
      <p:ext uri="{BB962C8B-B14F-4D97-AF65-F5344CB8AC3E}">
        <p14:creationId xmlns:p14="http://schemas.microsoft.com/office/powerpoint/2010/main" val="1429481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7B83A-58BF-B02D-7206-8A0C969AC00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5600D27-4CFD-39D4-D841-6FCD8C01D04E}"/>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graphicFrame>
        <p:nvGraphicFramePr>
          <p:cNvPr id="4" name="Content Placeholder 8">
            <a:extLst>
              <a:ext uri="{FF2B5EF4-FFF2-40B4-BE49-F238E27FC236}">
                <a16:creationId xmlns:a16="http://schemas.microsoft.com/office/drawing/2014/main" id="{6747C288-1B21-B9FE-CD05-EEB08DD624B1}"/>
              </a:ext>
            </a:extLst>
          </p:cNvPr>
          <p:cNvGraphicFramePr>
            <a:graphicFrameLocks/>
          </p:cNvGraphicFramePr>
          <p:nvPr/>
        </p:nvGraphicFramePr>
        <p:xfrm>
          <a:off x="4416357" y="214008"/>
          <a:ext cx="7451387" cy="6566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64B5C4F4-6A54-BE06-63D5-983CC62A3A10}"/>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000" b="1">
                <a:solidFill>
                  <a:prstClr val="white"/>
                </a:solidFill>
                <a:latin typeface="Avenir Next LT Pro" panose="020B0504020202020204" pitchFamily="34" charset="77"/>
                <a:cs typeface="Arial Black" panose="020B0604020202020204" pitchFamily="34" charset="0"/>
              </a:rPr>
              <a:t>International organisations</a:t>
            </a:r>
          </a:p>
          <a:p>
            <a:pPr lvl="0" algn="ctr">
              <a:defRPr/>
            </a:pPr>
            <a:endParaRPr lang="en-GB" sz="4000" b="1">
              <a:solidFill>
                <a:prstClr val="white"/>
              </a:solidFill>
              <a:latin typeface="Avenir Next LT Pro" panose="020B0504020202020204" pitchFamily="34" charset="77"/>
              <a:cs typeface="Arial Black" panose="020B0604020202020204" pitchFamily="34" charset="0"/>
            </a:endParaRPr>
          </a:p>
          <a:p>
            <a:pPr lvl="0" algn="ctr">
              <a:defRPr/>
            </a:pPr>
            <a:r>
              <a:rPr lang="en-GB" sz="2000" b="1">
                <a:solidFill>
                  <a:prstClr val="white"/>
                </a:solidFill>
                <a:latin typeface="Avenir Next LT Pro" panose="020B0504020202020204" pitchFamily="34" charset="77"/>
                <a:cs typeface="Arial Black" panose="020B0604020202020204" pitchFamily="34" charset="0"/>
              </a:rPr>
              <a:t>(EUROPEAN COMMISSION, OECD, UNESCO)</a:t>
            </a:r>
          </a:p>
        </p:txBody>
      </p:sp>
      <p:pic>
        <p:nvPicPr>
          <p:cNvPr id="6" name="Picture 5" descr="A white text on a blue background&#10;&#10;Description automatically generated">
            <a:extLst>
              <a:ext uri="{FF2B5EF4-FFF2-40B4-BE49-F238E27FC236}">
                <a16:creationId xmlns:a16="http://schemas.microsoft.com/office/drawing/2014/main" id="{608D1A1F-5458-58F4-FBBB-DAA3B6B1F5B3}"/>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Tree>
    <p:extLst>
      <p:ext uri="{BB962C8B-B14F-4D97-AF65-F5344CB8AC3E}">
        <p14:creationId xmlns:p14="http://schemas.microsoft.com/office/powerpoint/2010/main" val="699252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18FE2-BE03-526D-461C-5BE4076EE4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446D0A3-FC65-747F-594D-F8F417CA9FA4}"/>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pic>
        <p:nvPicPr>
          <p:cNvPr id="7" name="Picture 6" descr="A white text on a blue background&#10;&#10;Description automatically generated">
            <a:extLst>
              <a:ext uri="{FF2B5EF4-FFF2-40B4-BE49-F238E27FC236}">
                <a16:creationId xmlns:a16="http://schemas.microsoft.com/office/drawing/2014/main" id="{CDF7C06E-F196-9D68-5598-A5A40129A76D}"/>
              </a:ext>
            </a:extLst>
          </p:cNvPr>
          <p:cNvPicPr>
            <a:picLocks noChangeAspect="1"/>
          </p:cNvPicPr>
          <p:nvPr/>
        </p:nvPicPr>
        <p:blipFill>
          <a:blip r:embed="rId3">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graphicFrame>
        <p:nvGraphicFramePr>
          <p:cNvPr id="8" name="Content Placeholder 2">
            <a:extLst>
              <a:ext uri="{FF2B5EF4-FFF2-40B4-BE49-F238E27FC236}">
                <a16:creationId xmlns:a16="http://schemas.microsoft.com/office/drawing/2014/main" id="{4FE24AD2-3891-B20A-E2D0-D3DB9CE09126}"/>
              </a:ext>
            </a:extLst>
          </p:cNvPr>
          <p:cNvGraphicFramePr>
            <a:graphicFrameLocks/>
          </p:cNvGraphicFramePr>
          <p:nvPr/>
        </p:nvGraphicFramePr>
        <p:xfrm>
          <a:off x="4648018" y="368300"/>
          <a:ext cx="7239182" cy="59991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itle 1">
            <a:extLst>
              <a:ext uri="{FF2B5EF4-FFF2-40B4-BE49-F238E27FC236}">
                <a16:creationId xmlns:a16="http://schemas.microsoft.com/office/drawing/2014/main" id="{64DD2D9E-52A9-064B-A628-3B97BB2C52E5}"/>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000" b="1">
                <a:solidFill>
                  <a:prstClr val="white"/>
                </a:solidFill>
                <a:latin typeface="Avenir Next LT Pro" panose="020B0504020202020204" pitchFamily="34" charset="77"/>
                <a:cs typeface="Arial Black" panose="020B0604020202020204" pitchFamily="34" charset="0"/>
              </a:rPr>
              <a:t>International organisations</a:t>
            </a:r>
          </a:p>
          <a:p>
            <a:pPr lvl="0" algn="ctr">
              <a:defRPr/>
            </a:pPr>
            <a:endParaRPr lang="en-GB" sz="4000" b="1">
              <a:solidFill>
                <a:prstClr val="white"/>
              </a:solidFill>
              <a:latin typeface="Avenir Next LT Pro" panose="020B0504020202020204" pitchFamily="34" charset="77"/>
              <a:cs typeface="Arial Black" panose="020B0604020202020204" pitchFamily="34" charset="0"/>
            </a:endParaRPr>
          </a:p>
          <a:p>
            <a:pPr lvl="0" algn="ctr">
              <a:defRPr/>
            </a:pPr>
            <a:r>
              <a:rPr lang="en-GB" sz="2000" b="1">
                <a:solidFill>
                  <a:prstClr val="white"/>
                </a:solidFill>
                <a:latin typeface="Avenir Next LT Pro" panose="020B0504020202020204" pitchFamily="34" charset="77"/>
                <a:cs typeface="Arial Black" panose="020B0604020202020204" pitchFamily="34" charset="0"/>
              </a:rPr>
              <a:t>(EUROPEAN COMMISSION, OECD, UNESCO)</a:t>
            </a:r>
          </a:p>
        </p:txBody>
      </p:sp>
    </p:spTree>
    <p:extLst>
      <p:ext uri="{BB962C8B-B14F-4D97-AF65-F5344CB8AC3E}">
        <p14:creationId xmlns:p14="http://schemas.microsoft.com/office/powerpoint/2010/main" val="4060249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F676C-D643-1B71-109F-C989CB3B3577}"/>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CE1B8951-613F-870E-62AF-D607E70BF728}"/>
              </a:ext>
            </a:extLst>
          </p:cNvPr>
          <p:cNvGraphicFramePr>
            <a:graphicFrameLocks/>
          </p:cNvGraphicFramePr>
          <p:nvPr/>
        </p:nvGraphicFramePr>
        <p:xfrm>
          <a:off x="4648018" y="368300"/>
          <a:ext cx="7239182" cy="62937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C214D589-366B-00CE-9DF5-BD8B6FA3311C}"/>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pic>
        <p:nvPicPr>
          <p:cNvPr id="7" name="Picture 6" descr="A white text on a blue background&#10;&#10;Description automatically generated">
            <a:extLst>
              <a:ext uri="{FF2B5EF4-FFF2-40B4-BE49-F238E27FC236}">
                <a16:creationId xmlns:a16="http://schemas.microsoft.com/office/drawing/2014/main" id="{D76F4D78-4155-2E12-BA1D-618BD4378195}"/>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
        <p:nvSpPr>
          <p:cNvPr id="4" name="Title 1">
            <a:extLst>
              <a:ext uri="{FF2B5EF4-FFF2-40B4-BE49-F238E27FC236}">
                <a16:creationId xmlns:a16="http://schemas.microsoft.com/office/drawing/2014/main" id="{8C60E1C7-769F-B6AD-87C7-51A0D22F75E5}"/>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000" b="1">
                <a:solidFill>
                  <a:prstClr val="white"/>
                </a:solidFill>
                <a:latin typeface="Avenir Next LT Pro" panose="020B0504020202020204" pitchFamily="34" charset="77"/>
                <a:cs typeface="Arial Black" panose="020B0604020202020204" pitchFamily="34" charset="0"/>
              </a:rPr>
              <a:t>International organisations</a:t>
            </a:r>
          </a:p>
          <a:p>
            <a:pPr lvl="0" algn="ctr">
              <a:defRPr/>
            </a:pPr>
            <a:endParaRPr lang="en-GB" sz="4000" b="1">
              <a:solidFill>
                <a:prstClr val="white"/>
              </a:solidFill>
              <a:latin typeface="Avenir Next LT Pro" panose="020B0504020202020204" pitchFamily="34" charset="77"/>
              <a:cs typeface="Arial Black" panose="020B0604020202020204" pitchFamily="34" charset="0"/>
            </a:endParaRPr>
          </a:p>
          <a:p>
            <a:pPr lvl="0" algn="ctr">
              <a:defRPr/>
            </a:pPr>
            <a:r>
              <a:rPr lang="en-GB" sz="2000" b="1">
                <a:solidFill>
                  <a:prstClr val="white"/>
                </a:solidFill>
                <a:latin typeface="Avenir Next LT Pro" panose="020B0504020202020204" pitchFamily="34" charset="77"/>
                <a:cs typeface="Arial Black" panose="020B0604020202020204" pitchFamily="34" charset="0"/>
              </a:rPr>
              <a:t>(EUROPEAN COMMISSION, OECD, UNESCO)</a:t>
            </a:r>
          </a:p>
        </p:txBody>
      </p:sp>
    </p:spTree>
    <p:extLst>
      <p:ext uri="{BB962C8B-B14F-4D97-AF65-F5344CB8AC3E}">
        <p14:creationId xmlns:p14="http://schemas.microsoft.com/office/powerpoint/2010/main" val="4229513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2D473-38E5-83B7-2638-9B0A48F0F305}"/>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56C74F17-C1E2-0128-3DE2-08BA48AC4356}"/>
              </a:ext>
            </a:extLst>
          </p:cNvPr>
          <p:cNvGraphicFramePr>
            <a:graphicFrameLocks/>
          </p:cNvGraphicFramePr>
          <p:nvPr/>
        </p:nvGraphicFramePr>
        <p:xfrm>
          <a:off x="4648018" y="368300"/>
          <a:ext cx="7239182" cy="62937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81508069-502F-30EE-089E-7A32E5B6AF4A}"/>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pic>
        <p:nvPicPr>
          <p:cNvPr id="7" name="Picture 6" descr="A white text on a blue background&#10;&#10;Description automatically generated">
            <a:extLst>
              <a:ext uri="{FF2B5EF4-FFF2-40B4-BE49-F238E27FC236}">
                <a16:creationId xmlns:a16="http://schemas.microsoft.com/office/drawing/2014/main" id="{25192AA8-5531-B564-638C-EF979E31376A}"/>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
        <p:nvSpPr>
          <p:cNvPr id="4" name="Title 1">
            <a:extLst>
              <a:ext uri="{FF2B5EF4-FFF2-40B4-BE49-F238E27FC236}">
                <a16:creationId xmlns:a16="http://schemas.microsoft.com/office/drawing/2014/main" id="{0D39E3BC-03E2-075F-A8FF-A44D4481F4E2}"/>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000" b="1">
                <a:solidFill>
                  <a:prstClr val="white"/>
                </a:solidFill>
                <a:latin typeface="Avenir Next LT Pro" panose="020B0504020202020204" pitchFamily="34" charset="77"/>
                <a:cs typeface="Arial Black" panose="020B0604020202020204" pitchFamily="34" charset="0"/>
              </a:rPr>
              <a:t>International organisations</a:t>
            </a:r>
          </a:p>
          <a:p>
            <a:pPr lvl="0" algn="ctr">
              <a:defRPr/>
            </a:pPr>
            <a:endParaRPr lang="en-GB" sz="4000" b="1">
              <a:solidFill>
                <a:prstClr val="white"/>
              </a:solidFill>
              <a:latin typeface="Avenir Next LT Pro" panose="020B0504020202020204" pitchFamily="34" charset="77"/>
              <a:cs typeface="Arial Black" panose="020B0604020202020204" pitchFamily="34" charset="0"/>
            </a:endParaRPr>
          </a:p>
          <a:p>
            <a:pPr lvl="0" algn="ctr">
              <a:defRPr/>
            </a:pPr>
            <a:r>
              <a:rPr lang="en-GB" sz="2000" b="1">
                <a:solidFill>
                  <a:prstClr val="white"/>
                </a:solidFill>
                <a:latin typeface="Avenir Next LT Pro" panose="020B0504020202020204" pitchFamily="34" charset="77"/>
                <a:cs typeface="Arial Black" panose="020B0604020202020204" pitchFamily="34" charset="0"/>
              </a:rPr>
              <a:t>(EUROPEAN COMMISSION, OECD, UNESCO)</a:t>
            </a:r>
          </a:p>
        </p:txBody>
      </p:sp>
    </p:spTree>
    <p:extLst>
      <p:ext uri="{BB962C8B-B14F-4D97-AF65-F5344CB8AC3E}">
        <p14:creationId xmlns:p14="http://schemas.microsoft.com/office/powerpoint/2010/main" val="441519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16623-4623-02B7-8873-B7B388C282CC}"/>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DFEFBEA-3AB6-7AAC-509F-45BF48A94510}"/>
              </a:ext>
            </a:extLst>
          </p:cNvPr>
          <p:cNvGraphicFramePr>
            <a:graphicFrameLocks/>
          </p:cNvGraphicFramePr>
          <p:nvPr/>
        </p:nvGraphicFramePr>
        <p:xfrm>
          <a:off x="4648018" y="368300"/>
          <a:ext cx="7239182"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3CA57D66-3735-EDA4-B7C5-18F8251E6FA9}"/>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pic>
        <p:nvPicPr>
          <p:cNvPr id="7" name="Picture 6" descr="A white text on a blue background&#10;&#10;Description automatically generated">
            <a:extLst>
              <a:ext uri="{FF2B5EF4-FFF2-40B4-BE49-F238E27FC236}">
                <a16:creationId xmlns:a16="http://schemas.microsoft.com/office/drawing/2014/main" id="{AE70AA8F-F009-E74B-0115-D45773EABF6A}"/>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
        <p:nvSpPr>
          <p:cNvPr id="4" name="Title 1">
            <a:extLst>
              <a:ext uri="{FF2B5EF4-FFF2-40B4-BE49-F238E27FC236}">
                <a16:creationId xmlns:a16="http://schemas.microsoft.com/office/drawing/2014/main" id="{C29AB48E-924A-9F44-3527-3171D1404FCF}"/>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000" b="1">
                <a:solidFill>
                  <a:prstClr val="white"/>
                </a:solidFill>
                <a:latin typeface="Avenir Next LT Pro" panose="020B0504020202020204" pitchFamily="34" charset="77"/>
                <a:cs typeface="Arial Black" panose="020B0604020202020204" pitchFamily="34" charset="0"/>
              </a:rPr>
              <a:t>International organisations</a:t>
            </a:r>
          </a:p>
          <a:p>
            <a:pPr lvl="0" algn="ctr">
              <a:defRPr/>
            </a:pPr>
            <a:endParaRPr lang="en-GB" sz="4000" b="1">
              <a:solidFill>
                <a:prstClr val="white"/>
              </a:solidFill>
              <a:latin typeface="Avenir Next LT Pro" panose="020B0504020202020204" pitchFamily="34" charset="77"/>
              <a:cs typeface="Arial Black" panose="020B0604020202020204" pitchFamily="34" charset="0"/>
            </a:endParaRPr>
          </a:p>
          <a:p>
            <a:pPr lvl="0" algn="ctr">
              <a:defRPr/>
            </a:pPr>
            <a:r>
              <a:rPr lang="en-GB" sz="2000" b="1">
                <a:solidFill>
                  <a:prstClr val="white"/>
                </a:solidFill>
                <a:latin typeface="Avenir Next LT Pro" panose="020B0504020202020204" pitchFamily="34" charset="77"/>
                <a:cs typeface="Arial Black" panose="020B0604020202020204" pitchFamily="34" charset="0"/>
              </a:rPr>
              <a:t>(EUROPEAN COMMISSION, OECD, UNESCO)</a:t>
            </a:r>
          </a:p>
        </p:txBody>
      </p:sp>
    </p:spTree>
    <p:extLst>
      <p:ext uri="{BB962C8B-B14F-4D97-AF65-F5344CB8AC3E}">
        <p14:creationId xmlns:p14="http://schemas.microsoft.com/office/powerpoint/2010/main" val="1883885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3F6EA-4902-72DD-9DC6-B0207A102208}"/>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C19A3E5E-195A-C10C-F21D-50896B70CE08}"/>
              </a:ext>
            </a:extLst>
          </p:cNvPr>
          <p:cNvGraphicFramePr>
            <a:graphicFrameLocks/>
          </p:cNvGraphicFramePr>
          <p:nvPr/>
        </p:nvGraphicFramePr>
        <p:xfrm>
          <a:off x="4648018" y="368300"/>
          <a:ext cx="7239182" cy="62937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3B0C22A-3FEE-A385-5C7F-F4C2C781E3F8}"/>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pic>
        <p:nvPicPr>
          <p:cNvPr id="7" name="Picture 6" descr="A white text on a blue background&#10;&#10;Description automatically generated">
            <a:extLst>
              <a:ext uri="{FF2B5EF4-FFF2-40B4-BE49-F238E27FC236}">
                <a16:creationId xmlns:a16="http://schemas.microsoft.com/office/drawing/2014/main" id="{E4A7153D-277D-CF98-118E-3FEBB7ACB59C}"/>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
        <p:nvSpPr>
          <p:cNvPr id="4" name="Title 1">
            <a:extLst>
              <a:ext uri="{FF2B5EF4-FFF2-40B4-BE49-F238E27FC236}">
                <a16:creationId xmlns:a16="http://schemas.microsoft.com/office/drawing/2014/main" id="{5642BAF1-2378-351B-2ED6-27A27C918FF2}"/>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000" b="1">
                <a:solidFill>
                  <a:prstClr val="white"/>
                </a:solidFill>
                <a:latin typeface="Avenir Next LT Pro" panose="020B0504020202020204" pitchFamily="34" charset="77"/>
                <a:cs typeface="Arial Black" panose="020B0604020202020204" pitchFamily="34" charset="0"/>
              </a:rPr>
              <a:t>International organisations</a:t>
            </a:r>
          </a:p>
          <a:p>
            <a:pPr lvl="0" algn="ctr">
              <a:defRPr/>
            </a:pPr>
            <a:endParaRPr lang="en-GB" sz="4000" b="1">
              <a:solidFill>
                <a:prstClr val="white"/>
              </a:solidFill>
              <a:latin typeface="Avenir Next LT Pro" panose="020B0504020202020204" pitchFamily="34" charset="77"/>
              <a:cs typeface="Arial Black" panose="020B0604020202020204" pitchFamily="34" charset="0"/>
            </a:endParaRPr>
          </a:p>
          <a:p>
            <a:pPr lvl="0" algn="ctr">
              <a:defRPr/>
            </a:pPr>
            <a:r>
              <a:rPr lang="en-GB" sz="2000" b="1">
                <a:solidFill>
                  <a:prstClr val="white"/>
                </a:solidFill>
                <a:latin typeface="Avenir Next LT Pro" panose="020B0504020202020204" pitchFamily="34" charset="77"/>
                <a:cs typeface="Arial Black" panose="020B0604020202020204" pitchFamily="34" charset="0"/>
              </a:rPr>
              <a:t>(EUROPEAN COMMISSION, OECD, UNESCO)</a:t>
            </a:r>
          </a:p>
        </p:txBody>
      </p:sp>
    </p:spTree>
    <p:extLst>
      <p:ext uri="{BB962C8B-B14F-4D97-AF65-F5344CB8AC3E}">
        <p14:creationId xmlns:p14="http://schemas.microsoft.com/office/powerpoint/2010/main" val="1712205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A2026-0A64-BBD3-BA96-2A99F017FAE6}"/>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C1B07B85-226C-59AA-6BBD-3A3E443EF131}"/>
              </a:ext>
            </a:extLst>
          </p:cNvPr>
          <p:cNvGraphicFramePr>
            <a:graphicFrameLocks/>
          </p:cNvGraphicFramePr>
          <p:nvPr/>
        </p:nvGraphicFramePr>
        <p:xfrm>
          <a:off x="4648018" y="368300"/>
          <a:ext cx="7239182"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31B09EC9-62B7-2642-2C86-9E36F87C8ECF}"/>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pic>
        <p:nvPicPr>
          <p:cNvPr id="7" name="Picture 6" descr="A white text on a blue background&#10;&#10;Description automatically generated">
            <a:extLst>
              <a:ext uri="{FF2B5EF4-FFF2-40B4-BE49-F238E27FC236}">
                <a16:creationId xmlns:a16="http://schemas.microsoft.com/office/drawing/2014/main" id="{B96B437E-6C95-F850-7466-170FFF289B23}"/>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
        <p:nvSpPr>
          <p:cNvPr id="4" name="Title 1">
            <a:extLst>
              <a:ext uri="{FF2B5EF4-FFF2-40B4-BE49-F238E27FC236}">
                <a16:creationId xmlns:a16="http://schemas.microsoft.com/office/drawing/2014/main" id="{139FFDF3-ECCE-361F-7F61-9C679B687558}"/>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000" b="1">
                <a:solidFill>
                  <a:prstClr val="white"/>
                </a:solidFill>
                <a:latin typeface="Avenir Next LT Pro" panose="020B0504020202020204" pitchFamily="34" charset="77"/>
                <a:cs typeface="Arial Black" panose="020B0604020202020204" pitchFamily="34" charset="0"/>
              </a:rPr>
              <a:t>International organisations</a:t>
            </a:r>
          </a:p>
          <a:p>
            <a:pPr lvl="0" algn="ctr">
              <a:defRPr/>
            </a:pPr>
            <a:endParaRPr lang="en-GB" sz="4000" b="1">
              <a:solidFill>
                <a:prstClr val="white"/>
              </a:solidFill>
              <a:latin typeface="Avenir Next LT Pro" panose="020B0504020202020204" pitchFamily="34" charset="77"/>
              <a:cs typeface="Arial Black" panose="020B0604020202020204" pitchFamily="34" charset="0"/>
            </a:endParaRPr>
          </a:p>
          <a:p>
            <a:pPr lvl="0" algn="ctr">
              <a:defRPr/>
            </a:pPr>
            <a:r>
              <a:rPr lang="en-GB" sz="2000" b="1">
                <a:solidFill>
                  <a:prstClr val="white"/>
                </a:solidFill>
                <a:latin typeface="Avenir Next LT Pro" panose="020B0504020202020204" pitchFamily="34" charset="77"/>
                <a:cs typeface="Arial Black" panose="020B0604020202020204" pitchFamily="34" charset="0"/>
              </a:rPr>
              <a:t>(EUROPEAN COMMISSION, OECD, UNESCO)</a:t>
            </a:r>
          </a:p>
        </p:txBody>
      </p:sp>
    </p:spTree>
    <p:extLst>
      <p:ext uri="{BB962C8B-B14F-4D97-AF65-F5344CB8AC3E}">
        <p14:creationId xmlns:p14="http://schemas.microsoft.com/office/powerpoint/2010/main" val="4202062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DECE8-A590-03F2-2C94-E505A15029D5}"/>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CB6ED634-4B9F-4677-8C43-41C68FAE3187}"/>
              </a:ext>
            </a:extLst>
          </p:cNvPr>
          <p:cNvGraphicFramePr>
            <a:graphicFrameLocks/>
          </p:cNvGraphicFramePr>
          <p:nvPr/>
        </p:nvGraphicFramePr>
        <p:xfrm>
          <a:off x="4648018" y="368300"/>
          <a:ext cx="7239182" cy="62937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3F8C6D21-A5B5-1155-367B-010F30864A80}"/>
              </a:ext>
            </a:extLst>
          </p:cNvPr>
          <p:cNvSpPr/>
          <p:nvPr/>
        </p:nvSpPr>
        <p:spPr>
          <a:xfrm>
            <a:off x="0" y="0"/>
            <a:ext cx="4090556"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pic>
        <p:nvPicPr>
          <p:cNvPr id="7" name="Picture 6" descr="A white text on a blue background&#10;&#10;Description automatically generated">
            <a:extLst>
              <a:ext uri="{FF2B5EF4-FFF2-40B4-BE49-F238E27FC236}">
                <a16:creationId xmlns:a16="http://schemas.microsoft.com/office/drawing/2014/main" id="{F170FCC5-E1B0-D7BE-A724-5CF713C63ECB}"/>
              </a:ext>
            </a:extLst>
          </p:cNvPr>
          <p:cNvPicPr>
            <a:picLocks noChangeAspect="1"/>
          </p:cNvPicPr>
          <p:nvPr/>
        </p:nvPicPr>
        <p:blipFill>
          <a:blip r:embed="rId8">
            <a:extLst>
              <a:ext uri="{28A0092B-C50C-407E-A947-70E740481C1C}">
                <a14:useLocalDpi xmlns:a14="http://schemas.microsoft.com/office/drawing/2010/main"/>
              </a:ext>
            </a:extLst>
          </a:blip>
          <a:srcRect b="41573"/>
          <a:stretch/>
        </p:blipFill>
        <p:spPr>
          <a:xfrm>
            <a:off x="116731" y="532088"/>
            <a:ext cx="3896003" cy="924180"/>
          </a:xfrm>
          <a:prstGeom prst="rect">
            <a:avLst/>
          </a:prstGeom>
        </p:spPr>
      </p:pic>
      <p:sp>
        <p:nvSpPr>
          <p:cNvPr id="4" name="Title 1">
            <a:extLst>
              <a:ext uri="{FF2B5EF4-FFF2-40B4-BE49-F238E27FC236}">
                <a16:creationId xmlns:a16="http://schemas.microsoft.com/office/drawing/2014/main" id="{8D97DCE5-70C1-2091-E9A3-4F86A371E2DF}"/>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000" b="1">
                <a:solidFill>
                  <a:prstClr val="white"/>
                </a:solidFill>
                <a:latin typeface="Avenir Next LT Pro" panose="020B0504020202020204" pitchFamily="34" charset="77"/>
                <a:cs typeface="Arial Black" panose="020B0604020202020204" pitchFamily="34" charset="0"/>
              </a:rPr>
              <a:t>International organisations</a:t>
            </a:r>
          </a:p>
          <a:p>
            <a:pPr lvl="0" algn="ctr">
              <a:defRPr/>
            </a:pPr>
            <a:endParaRPr lang="en-GB" sz="4000" b="1">
              <a:solidFill>
                <a:prstClr val="white"/>
              </a:solidFill>
              <a:latin typeface="Avenir Next LT Pro" panose="020B0504020202020204" pitchFamily="34" charset="77"/>
              <a:cs typeface="Arial Black" panose="020B0604020202020204" pitchFamily="34" charset="0"/>
            </a:endParaRPr>
          </a:p>
          <a:p>
            <a:pPr lvl="0" algn="ctr">
              <a:defRPr/>
            </a:pPr>
            <a:r>
              <a:rPr lang="en-GB" sz="2000" b="1">
                <a:solidFill>
                  <a:prstClr val="white"/>
                </a:solidFill>
                <a:latin typeface="Avenir Next LT Pro" panose="020B0504020202020204" pitchFamily="34" charset="77"/>
                <a:cs typeface="Arial Black" panose="020B0604020202020204" pitchFamily="34" charset="0"/>
              </a:rPr>
              <a:t>(EUROPEAN COMMISSION, OECD, UNESCO)</a:t>
            </a:r>
          </a:p>
        </p:txBody>
      </p:sp>
    </p:spTree>
    <p:extLst>
      <p:ext uri="{BB962C8B-B14F-4D97-AF65-F5344CB8AC3E}">
        <p14:creationId xmlns:p14="http://schemas.microsoft.com/office/powerpoint/2010/main" val="3122307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C7623-D4D4-6BF0-6462-6225AFCEA7A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1B8068F-3025-30CA-3614-6BAADE4B533E}"/>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7A44852E-FD84-3BA5-CF52-5989B18F42D9}"/>
              </a:ext>
            </a:extLst>
          </p:cNvPr>
          <p:cNvPicPr>
            <a:picLocks noChangeAspect="1"/>
          </p:cNvPicPr>
          <p:nvPr/>
        </p:nvPicPr>
        <p:blipFill>
          <a:blip r:embed="rId3"/>
          <a:srcRect t="25470" r="93088" b="12046"/>
          <a:stretch>
            <a:fillRect/>
          </a:stretch>
        </p:blipFill>
        <p:spPr>
          <a:xfrm>
            <a:off x="116731" y="832636"/>
            <a:ext cx="1048993" cy="5991655"/>
          </a:xfrm>
          <a:prstGeom prst="rect">
            <a:avLst/>
          </a:prstGeom>
        </p:spPr>
      </p:pic>
      <p:sp>
        <p:nvSpPr>
          <p:cNvPr id="9" name="Rectangle 8">
            <a:extLst>
              <a:ext uri="{FF2B5EF4-FFF2-40B4-BE49-F238E27FC236}">
                <a16:creationId xmlns:a16="http://schemas.microsoft.com/office/drawing/2014/main" id="{7DDF2BB2-B018-7A9A-66CB-05FA5D78A9CA}"/>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31EDF39D-369E-C481-748C-F7DA076D6E5F}"/>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FD712CD5-ACEF-EA90-D7BA-D10E71E11244}"/>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14" name="TextBox 13">
            <a:extLst>
              <a:ext uri="{FF2B5EF4-FFF2-40B4-BE49-F238E27FC236}">
                <a16:creationId xmlns:a16="http://schemas.microsoft.com/office/drawing/2014/main" id="{DF8895B8-999A-944F-0211-DA9708D5A3C4}"/>
              </a:ext>
            </a:extLst>
          </p:cNvPr>
          <p:cNvSpPr txBox="1"/>
          <p:nvPr/>
        </p:nvSpPr>
        <p:spPr>
          <a:xfrm>
            <a:off x="1282456" y="6225661"/>
            <a:ext cx="10535471" cy="584775"/>
          </a:xfrm>
          <a:prstGeom prst="rect">
            <a:avLst/>
          </a:prstGeom>
          <a:solidFill>
            <a:srgbClr val="C2DDDF"/>
          </a:solidFill>
        </p:spPr>
        <p:txBody>
          <a:bodyPr wrap="square" rtlCol="0">
            <a:spAutoFit/>
          </a:bodyPr>
          <a:lstStyle/>
          <a:p>
            <a:r>
              <a:rPr lang="en-GB" sz="1600">
                <a:latin typeface="Avenir Next LT Pro" panose="020B0504020202020204" pitchFamily="34" charset="77"/>
              </a:rPr>
              <a:t>“I try to have a comprehensive picture of adult learning and education, and I still have a lot of black boxes. And data would be very useful on some aspects of adult education and </a:t>
            </a:r>
            <a:r>
              <a:rPr lang="en-GB" sz="1600" b="1">
                <a:latin typeface="Avenir Next LT Pro" panose="020B0504020202020204" pitchFamily="34" charset="77"/>
              </a:rPr>
              <a:t>do not exist yet</a:t>
            </a:r>
            <a:r>
              <a:rPr lang="en-GB" sz="1600">
                <a:latin typeface="Avenir Next LT Pro" panose="020B0504020202020204" pitchFamily="34" charset="77"/>
              </a:rPr>
              <a:t>.” </a:t>
            </a:r>
            <a:r>
              <a:rPr lang="en-GB" sz="1600" i="1">
                <a:latin typeface="Avenir Next LT Pro" panose="020B0504020202020204" pitchFamily="34" charset="77"/>
              </a:rPr>
              <a:t>– UNESCO P3 </a:t>
            </a:r>
          </a:p>
        </p:txBody>
      </p:sp>
      <p:sp>
        <p:nvSpPr>
          <p:cNvPr id="2" name="TextBox 1">
            <a:extLst>
              <a:ext uri="{FF2B5EF4-FFF2-40B4-BE49-F238E27FC236}">
                <a16:creationId xmlns:a16="http://schemas.microsoft.com/office/drawing/2014/main" id="{49EDB2CC-3304-20BF-06B0-58E6ED8E0070}"/>
              </a:ext>
            </a:extLst>
          </p:cNvPr>
          <p:cNvSpPr txBox="1"/>
          <p:nvPr/>
        </p:nvSpPr>
        <p:spPr>
          <a:xfrm>
            <a:off x="1266414" y="4261080"/>
            <a:ext cx="10535471" cy="1323439"/>
          </a:xfrm>
          <a:prstGeom prst="rect">
            <a:avLst/>
          </a:prstGeom>
          <a:solidFill>
            <a:srgbClr val="C2DDDF">
              <a:alpha val="30000"/>
            </a:srgbClr>
          </a:solidFill>
        </p:spPr>
        <p:txBody>
          <a:bodyPr wrap="square" rtlCol="0">
            <a:spAutoFit/>
          </a:bodyPr>
          <a:lstStyle/>
          <a:p>
            <a:r>
              <a:rPr lang="en-GB" sz="1600">
                <a:latin typeface="Avenir Next LT Pro" panose="020B0504020202020204" pitchFamily="34" charset="77"/>
              </a:rPr>
              <a:t>“…there’s an accumulation of evidence that can drive policy recommendations in a way that really is more evidence informed, right? It’s really not the case in adult education and learning, </a:t>
            </a:r>
            <a:r>
              <a:rPr lang="en-GB" sz="1600" b="1">
                <a:latin typeface="Avenir Next LT Pro" panose="020B0504020202020204" pitchFamily="34" charset="77"/>
              </a:rPr>
              <a:t>there’s just not been anywhere near the kind of research, attention to developing independent data that’s viable or validated...So you have a really broad spectrum of information that you received in terms of the quality and validity of information</a:t>
            </a:r>
            <a:r>
              <a:rPr lang="en-GB" sz="1600">
                <a:latin typeface="Avenir Next LT Pro" panose="020B0504020202020204" pitchFamily="34" charset="77"/>
              </a:rPr>
              <a:t>…” </a:t>
            </a:r>
            <a:r>
              <a:rPr lang="en-GB" sz="1600" i="1">
                <a:latin typeface="Avenir Next LT Pro" panose="020B0504020202020204" pitchFamily="34" charset="77"/>
              </a:rPr>
              <a:t>– UNESCO P1</a:t>
            </a:r>
          </a:p>
        </p:txBody>
      </p:sp>
      <p:sp>
        <p:nvSpPr>
          <p:cNvPr id="3" name="TextBox 2">
            <a:extLst>
              <a:ext uri="{FF2B5EF4-FFF2-40B4-BE49-F238E27FC236}">
                <a16:creationId xmlns:a16="http://schemas.microsoft.com/office/drawing/2014/main" id="{D2EBE491-9C53-5761-B253-541E038785D3}"/>
              </a:ext>
            </a:extLst>
          </p:cNvPr>
          <p:cNvSpPr txBox="1"/>
          <p:nvPr/>
        </p:nvSpPr>
        <p:spPr>
          <a:xfrm>
            <a:off x="1282456" y="5612862"/>
            <a:ext cx="10535471" cy="584775"/>
          </a:xfrm>
          <a:prstGeom prst="rect">
            <a:avLst/>
          </a:prstGeom>
          <a:solidFill>
            <a:srgbClr val="C2DDDF">
              <a:alpha val="70000"/>
            </a:srgbClr>
          </a:solidFill>
        </p:spPr>
        <p:txBody>
          <a:bodyPr wrap="square" rtlCol="0">
            <a:spAutoFit/>
          </a:bodyPr>
          <a:lstStyle/>
          <a:p>
            <a:r>
              <a:rPr lang="en-GB" sz="1600">
                <a:latin typeface="Avenir Next LT Pro" panose="020B0504020202020204" pitchFamily="34" charset="77"/>
              </a:rPr>
              <a:t>“I think sometimes </a:t>
            </a:r>
            <a:r>
              <a:rPr lang="en-GB" sz="1600" b="1">
                <a:latin typeface="Avenir Next LT Pro" panose="020B0504020202020204" pitchFamily="34" charset="77"/>
              </a:rPr>
              <a:t>the rigour or the validity is somewhat compromised </a:t>
            </a:r>
            <a:r>
              <a:rPr lang="en-GB" sz="1600">
                <a:latin typeface="Avenir Next LT Pro" panose="020B0504020202020204" pitchFamily="34" charset="77"/>
              </a:rPr>
              <a:t>by the drive to be representative of as great a number of member states as possible.” </a:t>
            </a:r>
            <a:r>
              <a:rPr lang="en-GB" sz="1600" i="1">
                <a:latin typeface="Avenir Next LT Pro" panose="020B0504020202020204" pitchFamily="34" charset="77"/>
              </a:rPr>
              <a:t>– UNESCO P2</a:t>
            </a:r>
          </a:p>
        </p:txBody>
      </p:sp>
      <p:sp>
        <p:nvSpPr>
          <p:cNvPr id="4" name="TextBox 3">
            <a:extLst>
              <a:ext uri="{FF2B5EF4-FFF2-40B4-BE49-F238E27FC236}">
                <a16:creationId xmlns:a16="http://schemas.microsoft.com/office/drawing/2014/main" id="{75BED865-D695-7421-9262-5022AD70F3CC}"/>
              </a:ext>
            </a:extLst>
          </p:cNvPr>
          <p:cNvSpPr txBox="1"/>
          <p:nvPr/>
        </p:nvSpPr>
        <p:spPr>
          <a:xfrm>
            <a:off x="1266414" y="3024198"/>
            <a:ext cx="10535471" cy="830997"/>
          </a:xfrm>
          <a:prstGeom prst="rect">
            <a:avLst/>
          </a:prstGeom>
          <a:solidFill>
            <a:srgbClr val="BBFDFF">
              <a:alpha val="70000"/>
            </a:srgbClr>
          </a:solidFill>
        </p:spPr>
        <p:txBody>
          <a:bodyPr wrap="square" rtlCol="0">
            <a:spAutoFit/>
          </a:bodyPr>
          <a:lstStyle/>
          <a:p>
            <a:r>
              <a:rPr lang="en-GB" sz="1600" dirty="0">
                <a:latin typeface="Avenir Next LT Pro" panose="020B0504020202020204" pitchFamily="34" charset="77"/>
              </a:rPr>
              <a:t>“on the whole </a:t>
            </a:r>
            <a:r>
              <a:rPr lang="en-GB" sz="1600" b="1" dirty="0">
                <a:latin typeface="Avenir Next LT Pro" panose="020B0504020202020204" pitchFamily="34" charset="77"/>
              </a:rPr>
              <a:t>they are reasonably reliable</a:t>
            </a:r>
            <a:r>
              <a:rPr lang="en-GB" sz="1600" dirty="0">
                <a:latin typeface="Avenir Next LT Pro" panose="020B0504020202020204" pitchFamily="34" charset="77"/>
              </a:rPr>
              <a:t>…but more because of policy development, they might not be reliable for pure scientific research purposes. But for our purpose they are reasonably reliable….</a:t>
            </a:r>
            <a:r>
              <a:rPr lang="en-GB" sz="1600" b="1" dirty="0">
                <a:latin typeface="Avenir Next LT Pro" panose="020B0504020202020204" pitchFamily="34" charset="77"/>
              </a:rPr>
              <a:t>they are…not 100% reliable but reliable enough to draw some general conclusions</a:t>
            </a:r>
            <a:r>
              <a:rPr lang="en-GB" sz="1600" dirty="0">
                <a:latin typeface="Avenir Next LT Pro" panose="020B0504020202020204" pitchFamily="34" charset="77"/>
              </a:rPr>
              <a:t>.” </a:t>
            </a:r>
            <a:r>
              <a:rPr lang="en-GB" sz="1600" i="1" dirty="0">
                <a:latin typeface="Avenir Next LT Pro" panose="020B0504020202020204" pitchFamily="34" charset="77"/>
              </a:rPr>
              <a:t>– EC P2 </a:t>
            </a:r>
          </a:p>
        </p:txBody>
      </p:sp>
      <p:sp>
        <p:nvSpPr>
          <p:cNvPr id="5" name="TextBox 4">
            <a:extLst>
              <a:ext uri="{FF2B5EF4-FFF2-40B4-BE49-F238E27FC236}">
                <a16:creationId xmlns:a16="http://schemas.microsoft.com/office/drawing/2014/main" id="{5C54352C-ACBD-67DD-2045-D0FD66505A67}"/>
              </a:ext>
            </a:extLst>
          </p:cNvPr>
          <p:cNvSpPr txBox="1"/>
          <p:nvPr/>
        </p:nvSpPr>
        <p:spPr>
          <a:xfrm>
            <a:off x="1266413" y="3885095"/>
            <a:ext cx="10535471" cy="338554"/>
          </a:xfrm>
          <a:prstGeom prst="rect">
            <a:avLst/>
          </a:prstGeom>
          <a:solidFill>
            <a:srgbClr val="BBFDFF">
              <a:alpha val="50000"/>
            </a:srgbClr>
          </a:solidFill>
        </p:spPr>
        <p:txBody>
          <a:bodyPr wrap="square" rtlCol="0">
            <a:spAutoFit/>
          </a:bodyPr>
          <a:lstStyle/>
          <a:p>
            <a:r>
              <a:rPr lang="en-GB" sz="1600">
                <a:latin typeface="Avenir Next LT Pro" panose="020B0504020202020204" pitchFamily="34" charset="77"/>
              </a:rPr>
              <a:t>“I think you have more reliable data, less reliable data” </a:t>
            </a:r>
            <a:r>
              <a:rPr lang="en-GB" sz="1600" i="1">
                <a:latin typeface="Avenir Next LT Pro" panose="020B0504020202020204" pitchFamily="34" charset="77"/>
              </a:rPr>
              <a:t>– EC P1 </a:t>
            </a:r>
          </a:p>
        </p:txBody>
      </p:sp>
      <p:sp>
        <p:nvSpPr>
          <p:cNvPr id="7" name="TextBox 6">
            <a:extLst>
              <a:ext uri="{FF2B5EF4-FFF2-40B4-BE49-F238E27FC236}">
                <a16:creationId xmlns:a16="http://schemas.microsoft.com/office/drawing/2014/main" id="{708A7DD7-F1BE-7E52-B2FA-6D65909D005D}"/>
              </a:ext>
            </a:extLst>
          </p:cNvPr>
          <p:cNvSpPr txBox="1"/>
          <p:nvPr/>
        </p:nvSpPr>
        <p:spPr>
          <a:xfrm>
            <a:off x="1266413" y="1918640"/>
            <a:ext cx="10535471" cy="1077218"/>
          </a:xfrm>
          <a:prstGeom prst="rect">
            <a:avLst/>
          </a:prstGeom>
          <a:solidFill>
            <a:srgbClr val="BBFDFF"/>
          </a:solidFill>
        </p:spPr>
        <p:txBody>
          <a:bodyPr wrap="square" rtlCol="0">
            <a:spAutoFit/>
          </a:bodyPr>
          <a:lstStyle/>
          <a:p>
            <a:r>
              <a:rPr lang="en-GB" sz="1600" dirty="0">
                <a:latin typeface="Avenir Next LT Pro" panose="020B0504020202020204" pitchFamily="34" charset="77"/>
              </a:rPr>
              <a:t>“I think the methodological shortcomings are not of the kind that they invalidate the main policy conclusions...we could calibrate the responses to the composition of the adult population afterwards…there is no better way of addressing those issues…that’s why I think </a:t>
            </a:r>
            <a:r>
              <a:rPr lang="en-GB" sz="1600" b="1" dirty="0">
                <a:latin typeface="Avenir Next LT Pro" panose="020B0504020202020204" pitchFamily="34" charset="77"/>
              </a:rPr>
              <a:t>the reliability and validity are still…more than acceptable</a:t>
            </a:r>
            <a:r>
              <a:rPr lang="en-GB" sz="1600" dirty="0">
                <a:latin typeface="Avenir Next LT Pro" panose="020B0504020202020204" pitchFamily="34" charset="77"/>
              </a:rPr>
              <a:t>.” </a:t>
            </a:r>
            <a:r>
              <a:rPr lang="en-GB" sz="1600" i="1" dirty="0">
                <a:latin typeface="Avenir Next LT Pro" panose="020B0504020202020204" pitchFamily="34" charset="77"/>
              </a:rPr>
              <a:t>– OECD P1</a:t>
            </a:r>
          </a:p>
        </p:txBody>
      </p:sp>
    </p:spTree>
    <p:extLst>
      <p:ext uri="{BB962C8B-B14F-4D97-AF65-F5344CB8AC3E}">
        <p14:creationId xmlns:p14="http://schemas.microsoft.com/office/powerpoint/2010/main" val="1605509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C4990-8781-CB46-3F6A-D46E6651C25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93DAEFD-DC52-86E6-FC36-22BA407C8B70}"/>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13698E78-5EB7-4B1B-25A4-99DF70C5C92E}"/>
              </a:ext>
            </a:extLst>
          </p:cNvPr>
          <p:cNvPicPr>
            <a:picLocks noChangeAspect="1"/>
          </p:cNvPicPr>
          <p:nvPr/>
        </p:nvPicPr>
        <p:blipFill>
          <a:blip r:embed="rId3"/>
          <a:srcRect t="23162" r="32692"/>
          <a:stretch>
            <a:fillRect/>
          </a:stretch>
        </p:blipFill>
        <p:spPr>
          <a:xfrm>
            <a:off x="1200150" y="714969"/>
            <a:ext cx="9601200" cy="6149826"/>
          </a:xfrm>
          <a:prstGeom prst="rect">
            <a:avLst/>
          </a:prstGeom>
        </p:spPr>
      </p:pic>
      <p:sp>
        <p:nvSpPr>
          <p:cNvPr id="9" name="Rectangle 8">
            <a:extLst>
              <a:ext uri="{FF2B5EF4-FFF2-40B4-BE49-F238E27FC236}">
                <a16:creationId xmlns:a16="http://schemas.microsoft.com/office/drawing/2014/main" id="{4D9D180E-59D9-6531-1F87-3B96650F4E4D}"/>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FC3647C1-3D03-617B-0847-F0B8227AD47C}"/>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4F188234-1666-D131-9E41-E8C93B0E4A0B}"/>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18" name="Rectangle 17">
            <a:extLst>
              <a:ext uri="{FF2B5EF4-FFF2-40B4-BE49-F238E27FC236}">
                <a16:creationId xmlns:a16="http://schemas.microsoft.com/office/drawing/2014/main" id="{0D9F7D66-1499-F31C-FD71-4967A0D2C38E}"/>
              </a:ext>
            </a:extLst>
          </p:cNvPr>
          <p:cNvSpPr/>
          <p:nvPr/>
        </p:nvSpPr>
        <p:spPr>
          <a:xfrm>
            <a:off x="1697315" y="4818846"/>
            <a:ext cx="5065225" cy="1161958"/>
          </a:xfrm>
          <a:prstGeom prst="rect">
            <a:avLst/>
          </a:prstGeom>
          <a:solidFill>
            <a:srgbClr val="FFFF00">
              <a:alpha val="6000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AE4F338-120A-0F39-8AE5-78DA663468CA}"/>
              </a:ext>
            </a:extLst>
          </p:cNvPr>
          <p:cNvSpPr txBox="1"/>
          <p:nvPr/>
        </p:nvSpPr>
        <p:spPr>
          <a:xfrm>
            <a:off x="4140426" y="4861231"/>
            <a:ext cx="2568370" cy="1077218"/>
          </a:xfrm>
          <a:prstGeom prst="rect">
            <a:avLst/>
          </a:prstGeom>
          <a:noFill/>
        </p:spPr>
        <p:txBody>
          <a:bodyPr wrap="square" rtlCol="0">
            <a:spAutoFit/>
          </a:bodyPr>
          <a:lstStyle/>
          <a:p>
            <a:pPr algn="ctr"/>
            <a:r>
              <a:rPr lang="en-GB" sz="1600" b="1">
                <a:solidFill>
                  <a:srgbClr val="930100"/>
                </a:solidFill>
                <a:latin typeface="Avenir Next LT Pro" panose="020B0504020202020204" pitchFamily="34" charset="77"/>
              </a:rPr>
              <a:t>Problematic use of minimal evidence to promote specific agenda</a:t>
            </a:r>
            <a:endParaRPr lang="en-US" sz="1600" b="1">
              <a:solidFill>
                <a:srgbClr val="930100"/>
              </a:solidFill>
              <a:latin typeface="Avenir Next LT Pro" panose="020B0504020202020204" pitchFamily="34" charset="77"/>
            </a:endParaRPr>
          </a:p>
        </p:txBody>
      </p:sp>
    </p:spTree>
    <p:extLst>
      <p:ext uri="{BB962C8B-B14F-4D97-AF65-F5344CB8AC3E}">
        <p14:creationId xmlns:p14="http://schemas.microsoft.com/office/powerpoint/2010/main" val="4163026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3C826-821E-0E3C-FE08-26D558B4F64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08ACC9E-18AD-E774-5A85-A1340DFB64BC}"/>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83A48B80-70CB-9CEA-25A1-86641DCA7BEE}"/>
              </a:ext>
            </a:extLst>
          </p:cNvPr>
          <p:cNvPicPr>
            <a:picLocks noChangeAspect="1"/>
          </p:cNvPicPr>
          <p:nvPr/>
        </p:nvPicPr>
        <p:blipFill>
          <a:blip r:embed="rId3"/>
          <a:srcRect t="23162" r="32692"/>
          <a:stretch>
            <a:fillRect/>
          </a:stretch>
        </p:blipFill>
        <p:spPr>
          <a:xfrm>
            <a:off x="1200150" y="714969"/>
            <a:ext cx="9601200" cy="6149826"/>
          </a:xfrm>
          <a:prstGeom prst="rect">
            <a:avLst/>
          </a:prstGeom>
        </p:spPr>
      </p:pic>
      <p:sp>
        <p:nvSpPr>
          <p:cNvPr id="9" name="Rectangle 8">
            <a:extLst>
              <a:ext uri="{FF2B5EF4-FFF2-40B4-BE49-F238E27FC236}">
                <a16:creationId xmlns:a16="http://schemas.microsoft.com/office/drawing/2014/main" id="{9A994164-6B0A-95B0-214D-FB02E7B168DE}"/>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8CFB8F1A-7A76-5846-D37E-739139FA8CAC}"/>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9634A4D7-171E-401F-AA54-A28791559B3D}"/>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12" name="TextBox 11">
            <a:extLst>
              <a:ext uri="{FF2B5EF4-FFF2-40B4-BE49-F238E27FC236}">
                <a16:creationId xmlns:a16="http://schemas.microsoft.com/office/drawing/2014/main" id="{F59F40AD-02EE-741E-1401-07CFF7C7AD2F}"/>
              </a:ext>
            </a:extLst>
          </p:cNvPr>
          <p:cNvSpPr txBox="1"/>
          <p:nvPr/>
        </p:nvSpPr>
        <p:spPr>
          <a:xfrm>
            <a:off x="6762540" y="3234510"/>
            <a:ext cx="3658406" cy="2739211"/>
          </a:xfrm>
          <a:prstGeom prst="rect">
            <a:avLst/>
          </a:prstGeom>
          <a:noFill/>
        </p:spPr>
        <p:txBody>
          <a:bodyPr wrap="square" rtlCol="0">
            <a:spAutoFit/>
          </a:bodyPr>
          <a:lstStyle/>
          <a:p>
            <a:pPr algn="ctr"/>
            <a:r>
              <a:rPr lang="en-GB" sz="2200" i="1">
                <a:solidFill>
                  <a:srgbClr val="007C80"/>
                </a:solidFill>
                <a:latin typeface="Avenir Next LT Pro" panose="020B0504020202020204" pitchFamily="34" charset="77"/>
              </a:rPr>
              <a:t>“Sometimes data are used mainly to convince people about the importance of the policy…we are serving some high civil servant by providing them a rationale to do their policy.”</a:t>
            </a:r>
          </a:p>
          <a:p>
            <a:pPr algn="r"/>
            <a:r>
              <a:rPr lang="en-GB" sz="1600" i="1">
                <a:solidFill>
                  <a:srgbClr val="007C80"/>
                </a:solidFill>
                <a:latin typeface="Avenir Next LT Pro" panose="020B0504020202020204" pitchFamily="34" charset="77"/>
              </a:rPr>
              <a:t>– UNESCO P3</a:t>
            </a:r>
            <a:endParaRPr lang="en-US" sz="1600" i="1">
              <a:solidFill>
                <a:srgbClr val="007C80"/>
              </a:solidFill>
              <a:latin typeface="Avenir Next LT Pro" panose="020B0504020202020204" pitchFamily="34" charset="77"/>
            </a:endParaRPr>
          </a:p>
        </p:txBody>
      </p:sp>
      <p:sp>
        <p:nvSpPr>
          <p:cNvPr id="18" name="Rectangle 17">
            <a:extLst>
              <a:ext uri="{FF2B5EF4-FFF2-40B4-BE49-F238E27FC236}">
                <a16:creationId xmlns:a16="http://schemas.microsoft.com/office/drawing/2014/main" id="{972A9D34-9C85-A12A-D4A2-7C5E790456AC}"/>
              </a:ext>
            </a:extLst>
          </p:cNvPr>
          <p:cNvSpPr/>
          <p:nvPr/>
        </p:nvSpPr>
        <p:spPr>
          <a:xfrm>
            <a:off x="1697315" y="4818846"/>
            <a:ext cx="5065225" cy="1161958"/>
          </a:xfrm>
          <a:prstGeom prst="rect">
            <a:avLst/>
          </a:prstGeom>
          <a:solidFill>
            <a:srgbClr val="FFFF00">
              <a:alpha val="6000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FDBD8F6-02A4-FEF3-4B1F-F6C307294F05}"/>
              </a:ext>
            </a:extLst>
          </p:cNvPr>
          <p:cNvSpPr txBox="1"/>
          <p:nvPr/>
        </p:nvSpPr>
        <p:spPr>
          <a:xfrm>
            <a:off x="4140426" y="4861231"/>
            <a:ext cx="2568370" cy="1077218"/>
          </a:xfrm>
          <a:prstGeom prst="rect">
            <a:avLst/>
          </a:prstGeom>
          <a:noFill/>
        </p:spPr>
        <p:txBody>
          <a:bodyPr wrap="square" rtlCol="0">
            <a:spAutoFit/>
          </a:bodyPr>
          <a:lstStyle/>
          <a:p>
            <a:pPr algn="ctr"/>
            <a:r>
              <a:rPr lang="en-GB" sz="1600" b="1">
                <a:solidFill>
                  <a:srgbClr val="930100"/>
                </a:solidFill>
                <a:latin typeface="Avenir Next LT Pro" panose="020B0504020202020204" pitchFamily="34" charset="77"/>
              </a:rPr>
              <a:t>Problematic use of minimal evidence to promote specific agenda</a:t>
            </a:r>
            <a:endParaRPr lang="en-US" sz="1600" b="1">
              <a:solidFill>
                <a:srgbClr val="930100"/>
              </a:solidFill>
              <a:latin typeface="Avenir Next LT Pro" panose="020B0504020202020204" pitchFamily="34" charset="77"/>
            </a:endParaRPr>
          </a:p>
        </p:txBody>
      </p:sp>
    </p:spTree>
    <p:extLst>
      <p:ext uri="{BB962C8B-B14F-4D97-AF65-F5344CB8AC3E}">
        <p14:creationId xmlns:p14="http://schemas.microsoft.com/office/powerpoint/2010/main" val="530437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818F5-8093-2616-2B2B-95D4A0C5848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F532E60-8145-59F4-7DA1-F5DDDC4FD2AD}"/>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BEB5A615-17F1-9213-EF17-7888F77C6861}"/>
              </a:ext>
            </a:extLst>
          </p:cNvPr>
          <p:cNvPicPr>
            <a:picLocks noChangeAspect="1"/>
          </p:cNvPicPr>
          <p:nvPr/>
        </p:nvPicPr>
        <p:blipFill>
          <a:blip r:embed="rId3"/>
          <a:srcRect t="23162" r="32692"/>
          <a:stretch>
            <a:fillRect/>
          </a:stretch>
        </p:blipFill>
        <p:spPr>
          <a:xfrm>
            <a:off x="1200150" y="714969"/>
            <a:ext cx="9601200" cy="6149826"/>
          </a:xfrm>
          <a:prstGeom prst="rect">
            <a:avLst/>
          </a:prstGeom>
        </p:spPr>
      </p:pic>
      <p:sp>
        <p:nvSpPr>
          <p:cNvPr id="9" name="Rectangle 8">
            <a:extLst>
              <a:ext uri="{FF2B5EF4-FFF2-40B4-BE49-F238E27FC236}">
                <a16:creationId xmlns:a16="http://schemas.microsoft.com/office/drawing/2014/main" id="{A015BC54-A67C-B833-E31C-A7ADC8702D02}"/>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235F69C0-A120-4624-6AAF-49CAC201000D}"/>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E899E354-0E1C-9C26-FC5C-942520E4117F}"/>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18" name="Rectangle 17">
            <a:extLst>
              <a:ext uri="{FF2B5EF4-FFF2-40B4-BE49-F238E27FC236}">
                <a16:creationId xmlns:a16="http://schemas.microsoft.com/office/drawing/2014/main" id="{B9012BCF-9DF3-7EDE-BC65-264C79EE0F33}"/>
              </a:ext>
            </a:extLst>
          </p:cNvPr>
          <p:cNvSpPr/>
          <p:nvPr/>
        </p:nvSpPr>
        <p:spPr>
          <a:xfrm>
            <a:off x="1697315" y="3429000"/>
            <a:ext cx="4678967" cy="2551804"/>
          </a:xfrm>
          <a:prstGeom prst="rect">
            <a:avLst/>
          </a:prstGeom>
          <a:solidFill>
            <a:srgbClr val="FFFF00">
              <a:alpha val="6000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3CC76DB-EF2A-6AAF-4B96-0292222FB2E4}"/>
              </a:ext>
            </a:extLst>
          </p:cNvPr>
          <p:cNvSpPr txBox="1"/>
          <p:nvPr/>
        </p:nvSpPr>
        <p:spPr>
          <a:xfrm>
            <a:off x="2139690" y="3615385"/>
            <a:ext cx="2568370" cy="830997"/>
          </a:xfrm>
          <a:prstGeom prst="rect">
            <a:avLst/>
          </a:prstGeom>
          <a:noFill/>
        </p:spPr>
        <p:txBody>
          <a:bodyPr wrap="square" rtlCol="0">
            <a:spAutoFit/>
          </a:bodyPr>
          <a:lstStyle/>
          <a:p>
            <a:pPr algn="ctr"/>
            <a:r>
              <a:rPr lang="en-GB" sz="1600" b="1">
                <a:solidFill>
                  <a:srgbClr val="930100"/>
                </a:solidFill>
                <a:latin typeface="Avenir Next LT Pro" panose="020B0504020202020204" pitchFamily="34" charset="77"/>
              </a:rPr>
              <a:t>Limited resources </a:t>
            </a:r>
          </a:p>
          <a:p>
            <a:pPr algn="ctr"/>
            <a:r>
              <a:rPr lang="en-GB" sz="1600" b="1">
                <a:solidFill>
                  <a:srgbClr val="930100"/>
                </a:solidFill>
                <a:latin typeface="Avenir Next LT Pro" panose="020B0504020202020204" pitchFamily="34" charset="77"/>
              </a:rPr>
              <a:t>(e.g. funding, time, human capital)</a:t>
            </a:r>
            <a:endParaRPr lang="en-US" sz="1600" b="1">
              <a:solidFill>
                <a:srgbClr val="930100"/>
              </a:solidFill>
              <a:latin typeface="Avenir Next LT Pro" panose="020B0504020202020204" pitchFamily="34" charset="77"/>
            </a:endParaRPr>
          </a:p>
        </p:txBody>
      </p:sp>
    </p:spTree>
    <p:extLst>
      <p:ext uri="{BB962C8B-B14F-4D97-AF65-F5344CB8AC3E}">
        <p14:creationId xmlns:p14="http://schemas.microsoft.com/office/powerpoint/2010/main" val="3074553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3E2E0-9F68-867B-C881-29A2B414E4D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2BEBD01-1AAA-88C4-65BD-8A264022171F}"/>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580116B6-1801-CFFE-50F4-5A506F5DE38F}"/>
              </a:ext>
            </a:extLst>
          </p:cNvPr>
          <p:cNvPicPr>
            <a:picLocks noChangeAspect="1"/>
          </p:cNvPicPr>
          <p:nvPr/>
        </p:nvPicPr>
        <p:blipFill>
          <a:blip r:embed="rId3"/>
          <a:srcRect t="23162" r="32692"/>
          <a:stretch>
            <a:fillRect/>
          </a:stretch>
        </p:blipFill>
        <p:spPr>
          <a:xfrm>
            <a:off x="1200150" y="714969"/>
            <a:ext cx="9601200" cy="6149826"/>
          </a:xfrm>
          <a:prstGeom prst="rect">
            <a:avLst/>
          </a:prstGeom>
        </p:spPr>
      </p:pic>
      <p:sp>
        <p:nvSpPr>
          <p:cNvPr id="9" name="Rectangle 8">
            <a:extLst>
              <a:ext uri="{FF2B5EF4-FFF2-40B4-BE49-F238E27FC236}">
                <a16:creationId xmlns:a16="http://schemas.microsoft.com/office/drawing/2014/main" id="{F38655C2-2036-173F-E904-3D4AD50D0F45}"/>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854448B6-6E4F-0436-E785-6293CA658115}"/>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52DE1023-8698-7C50-19E8-03DA21E5296D}"/>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12" name="TextBox 11">
            <a:extLst>
              <a:ext uri="{FF2B5EF4-FFF2-40B4-BE49-F238E27FC236}">
                <a16:creationId xmlns:a16="http://schemas.microsoft.com/office/drawing/2014/main" id="{B713FB93-E196-EBEF-20D5-141AD6BD6BE7}"/>
              </a:ext>
            </a:extLst>
          </p:cNvPr>
          <p:cNvSpPr txBox="1"/>
          <p:nvPr/>
        </p:nvSpPr>
        <p:spPr>
          <a:xfrm>
            <a:off x="6762540" y="3234510"/>
            <a:ext cx="3658406" cy="2831544"/>
          </a:xfrm>
          <a:prstGeom prst="rect">
            <a:avLst/>
          </a:prstGeom>
          <a:noFill/>
        </p:spPr>
        <p:txBody>
          <a:bodyPr wrap="square" rtlCol="0">
            <a:spAutoFit/>
          </a:bodyPr>
          <a:lstStyle/>
          <a:p>
            <a:pPr algn="ctr"/>
            <a:r>
              <a:rPr lang="en-GB" i="1">
                <a:solidFill>
                  <a:srgbClr val="007C80"/>
                </a:solidFill>
                <a:latin typeface="Avenir Next LT Pro" panose="020B0504020202020204" pitchFamily="34" charset="77"/>
              </a:rPr>
              <a:t>“we try to spend as much time as possible listening to country representatives about their own context. And they may have studies which back up their assertions and their work, but we just don’t have time to get into the more scientifically rigorous side of things.”</a:t>
            </a:r>
          </a:p>
          <a:p>
            <a:pPr algn="r"/>
            <a:r>
              <a:rPr lang="en-GB" sz="1400" i="1">
                <a:solidFill>
                  <a:srgbClr val="007C80"/>
                </a:solidFill>
                <a:latin typeface="Avenir Next LT Pro" panose="020B0504020202020204" pitchFamily="34" charset="77"/>
              </a:rPr>
              <a:t>– UNESCO P2</a:t>
            </a:r>
            <a:endParaRPr lang="en-US" sz="1400" i="1">
              <a:solidFill>
                <a:srgbClr val="007C80"/>
              </a:solidFill>
              <a:latin typeface="Avenir Next LT Pro" panose="020B0504020202020204" pitchFamily="34" charset="77"/>
            </a:endParaRPr>
          </a:p>
        </p:txBody>
      </p:sp>
      <p:sp>
        <p:nvSpPr>
          <p:cNvPr id="18" name="Rectangle 17">
            <a:extLst>
              <a:ext uri="{FF2B5EF4-FFF2-40B4-BE49-F238E27FC236}">
                <a16:creationId xmlns:a16="http://schemas.microsoft.com/office/drawing/2014/main" id="{2EC3232C-0C53-DD6B-C5FE-A64B44AEBC45}"/>
              </a:ext>
            </a:extLst>
          </p:cNvPr>
          <p:cNvSpPr/>
          <p:nvPr/>
        </p:nvSpPr>
        <p:spPr>
          <a:xfrm>
            <a:off x="1697315" y="3429000"/>
            <a:ext cx="4678967" cy="2551804"/>
          </a:xfrm>
          <a:prstGeom prst="rect">
            <a:avLst/>
          </a:prstGeom>
          <a:solidFill>
            <a:srgbClr val="FFFF00">
              <a:alpha val="6000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6D90587-AF7E-9B31-DA9E-42227D544C9A}"/>
              </a:ext>
            </a:extLst>
          </p:cNvPr>
          <p:cNvSpPr txBox="1"/>
          <p:nvPr/>
        </p:nvSpPr>
        <p:spPr>
          <a:xfrm>
            <a:off x="2139690" y="3615385"/>
            <a:ext cx="2568370" cy="830997"/>
          </a:xfrm>
          <a:prstGeom prst="rect">
            <a:avLst/>
          </a:prstGeom>
          <a:noFill/>
        </p:spPr>
        <p:txBody>
          <a:bodyPr wrap="square" rtlCol="0">
            <a:spAutoFit/>
          </a:bodyPr>
          <a:lstStyle/>
          <a:p>
            <a:pPr algn="ctr"/>
            <a:r>
              <a:rPr lang="en-GB" sz="1600" b="1">
                <a:solidFill>
                  <a:srgbClr val="930100"/>
                </a:solidFill>
                <a:latin typeface="Avenir Next LT Pro" panose="020B0504020202020204" pitchFamily="34" charset="77"/>
              </a:rPr>
              <a:t>Limited resources </a:t>
            </a:r>
          </a:p>
          <a:p>
            <a:pPr algn="ctr"/>
            <a:r>
              <a:rPr lang="en-GB" sz="1600" b="1">
                <a:solidFill>
                  <a:srgbClr val="930100"/>
                </a:solidFill>
                <a:latin typeface="Avenir Next LT Pro" panose="020B0504020202020204" pitchFamily="34" charset="77"/>
              </a:rPr>
              <a:t>(e.g. funding, time, human capital)</a:t>
            </a:r>
            <a:endParaRPr lang="en-US" sz="1600" b="1">
              <a:solidFill>
                <a:srgbClr val="930100"/>
              </a:solidFill>
              <a:latin typeface="Avenir Next LT Pro" panose="020B0504020202020204" pitchFamily="34" charset="77"/>
            </a:endParaRPr>
          </a:p>
        </p:txBody>
      </p:sp>
      <p:sp>
        <p:nvSpPr>
          <p:cNvPr id="2" name="TextBox 1">
            <a:extLst>
              <a:ext uri="{FF2B5EF4-FFF2-40B4-BE49-F238E27FC236}">
                <a16:creationId xmlns:a16="http://schemas.microsoft.com/office/drawing/2014/main" id="{8D2B20F3-9656-7E4C-6D95-8425950A6210}"/>
              </a:ext>
            </a:extLst>
          </p:cNvPr>
          <p:cNvSpPr txBox="1"/>
          <p:nvPr/>
        </p:nvSpPr>
        <p:spPr>
          <a:xfrm>
            <a:off x="2232741" y="1347926"/>
            <a:ext cx="4950638" cy="1477328"/>
          </a:xfrm>
          <a:prstGeom prst="rect">
            <a:avLst/>
          </a:prstGeom>
          <a:noFill/>
        </p:spPr>
        <p:txBody>
          <a:bodyPr wrap="square" rtlCol="0">
            <a:spAutoFit/>
          </a:bodyPr>
          <a:lstStyle/>
          <a:p>
            <a:pPr algn="ctr"/>
            <a:r>
              <a:rPr lang="en-GB" sz="2400" i="1">
                <a:solidFill>
                  <a:srgbClr val="007C80"/>
                </a:solidFill>
                <a:latin typeface="Avenir Next LT Pro" panose="020B0504020202020204" pitchFamily="34" charset="77"/>
              </a:rPr>
              <a:t>“Certainly cost is a major reason why we don’t have this data…resources are limited”</a:t>
            </a:r>
          </a:p>
          <a:p>
            <a:pPr algn="r"/>
            <a:r>
              <a:rPr lang="en-GB" sz="1600" i="1">
                <a:solidFill>
                  <a:srgbClr val="007C80"/>
                </a:solidFill>
                <a:latin typeface="Avenir Next LT Pro" panose="020B0504020202020204" pitchFamily="34" charset="77"/>
              </a:rPr>
              <a:t>– OECD P1</a:t>
            </a:r>
            <a:endParaRPr lang="en-US" sz="1600" i="1">
              <a:solidFill>
                <a:srgbClr val="007C80"/>
              </a:solidFill>
              <a:latin typeface="Avenir Next LT Pro" panose="020B0504020202020204" pitchFamily="34" charset="77"/>
            </a:endParaRPr>
          </a:p>
        </p:txBody>
      </p:sp>
    </p:spTree>
    <p:extLst>
      <p:ext uri="{BB962C8B-B14F-4D97-AF65-F5344CB8AC3E}">
        <p14:creationId xmlns:p14="http://schemas.microsoft.com/office/powerpoint/2010/main" val="9579279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4D38F-3158-E09F-7CAF-501B4B6A340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0811C28-3159-4E91-5708-C723D2876293}"/>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ACC3FDE9-22E8-6653-A406-2395A8A46818}"/>
              </a:ext>
            </a:extLst>
          </p:cNvPr>
          <p:cNvPicPr>
            <a:picLocks noChangeAspect="1"/>
          </p:cNvPicPr>
          <p:nvPr/>
        </p:nvPicPr>
        <p:blipFill>
          <a:blip r:embed="rId3"/>
          <a:srcRect t="23162" r="32692"/>
          <a:stretch>
            <a:fillRect/>
          </a:stretch>
        </p:blipFill>
        <p:spPr>
          <a:xfrm>
            <a:off x="1200150" y="714969"/>
            <a:ext cx="9601200" cy="6149826"/>
          </a:xfrm>
          <a:prstGeom prst="rect">
            <a:avLst/>
          </a:prstGeom>
        </p:spPr>
      </p:pic>
      <p:sp>
        <p:nvSpPr>
          <p:cNvPr id="9" name="Rectangle 8">
            <a:extLst>
              <a:ext uri="{FF2B5EF4-FFF2-40B4-BE49-F238E27FC236}">
                <a16:creationId xmlns:a16="http://schemas.microsoft.com/office/drawing/2014/main" id="{E36B9D34-4476-B17D-DA07-F65347D892AD}"/>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0A8C4BCD-60DC-BC55-B9DD-8F7D09E39130}"/>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73521FAE-FBC1-C308-BA94-30B3BB8F66C4}"/>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18" name="Rectangle 17">
            <a:extLst>
              <a:ext uri="{FF2B5EF4-FFF2-40B4-BE49-F238E27FC236}">
                <a16:creationId xmlns:a16="http://schemas.microsoft.com/office/drawing/2014/main" id="{216D0FE6-393C-5232-07BA-FEF1E912C2D6}"/>
              </a:ext>
            </a:extLst>
          </p:cNvPr>
          <p:cNvSpPr/>
          <p:nvPr/>
        </p:nvSpPr>
        <p:spPr>
          <a:xfrm>
            <a:off x="1697315" y="2934929"/>
            <a:ext cx="5470402" cy="3045875"/>
          </a:xfrm>
          <a:prstGeom prst="rect">
            <a:avLst/>
          </a:prstGeom>
          <a:solidFill>
            <a:srgbClr val="FFFF00">
              <a:alpha val="6000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5684D9A-5CB9-64EB-3BBC-0E021F18299F}"/>
              </a:ext>
            </a:extLst>
          </p:cNvPr>
          <p:cNvSpPr txBox="1"/>
          <p:nvPr/>
        </p:nvSpPr>
        <p:spPr>
          <a:xfrm>
            <a:off x="3527631" y="3013501"/>
            <a:ext cx="2568370" cy="830997"/>
          </a:xfrm>
          <a:prstGeom prst="rect">
            <a:avLst/>
          </a:prstGeom>
          <a:noFill/>
        </p:spPr>
        <p:txBody>
          <a:bodyPr wrap="square" rtlCol="0">
            <a:spAutoFit/>
          </a:bodyPr>
          <a:lstStyle/>
          <a:p>
            <a:pPr algn="ctr"/>
            <a:r>
              <a:rPr lang="en-GB" sz="1600" b="1">
                <a:solidFill>
                  <a:srgbClr val="930100"/>
                </a:solidFill>
                <a:latin typeface="Avenir Next LT Pro" panose="020B0504020202020204" pitchFamily="34" charset="77"/>
              </a:rPr>
              <a:t>Complexity of ALE</a:t>
            </a:r>
          </a:p>
          <a:p>
            <a:pPr algn="ctr"/>
            <a:r>
              <a:rPr lang="en-GB" sz="1600" b="1">
                <a:solidFill>
                  <a:srgbClr val="930100"/>
                </a:solidFill>
                <a:latin typeface="Avenir Next LT Pro" panose="020B0504020202020204" pitchFamily="34" charset="77"/>
              </a:rPr>
              <a:t>Lack of coordination</a:t>
            </a:r>
          </a:p>
          <a:p>
            <a:pPr algn="ctr"/>
            <a:r>
              <a:rPr lang="en-GB" sz="1600" b="1">
                <a:solidFill>
                  <a:srgbClr val="930100"/>
                </a:solidFill>
                <a:latin typeface="Avenir Next LT Pro" panose="020B0504020202020204" pitchFamily="34" charset="77"/>
              </a:rPr>
              <a:t>Fragmented data</a:t>
            </a:r>
            <a:endParaRPr lang="en-US" sz="1600" b="1">
              <a:solidFill>
                <a:srgbClr val="930100"/>
              </a:solidFill>
              <a:latin typeface="Avenir Next LT Pro" panose="020B0504020202020204" pitchFamily="34" charset="77"/>
            </a:endParaRPr>
          </a:p>
        </p:txBody>
      </p:sp>
    </p:spTree>
    <p:extLst>
      <p:ext uri="{BB962C8B-B14F-4D97-AF65-F5344CB8AC3E}">
        <p14:creationId xmlns:p14="http://schemas.microsoft.com/office/powerpoint/2010/main" val="1515682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0F173-AED1-84FC-43DF-51D69395FEA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491206C-378C-4326-7303-016618589DF2}"/>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A3645FB3-DBD3-B744-EC6E-1254057C5366}"/>
              </a:ext>
            </a:extLst>
          </p:cNvPr>
          <p:cNvPicPr>
            <a:picLocks noChangeAspect="1"/>
          </p:cNvPicPr>
          <p:nvPr/>
        </p:nvPicPr>
        <p:blipFill>
          <a:blip r:embed="rId3"/>
          <a:srcRect t="23162" r="32692"/>
          <a:stretch>
            <a:fillRect/>
          </a:stretch>
        </p:blipFill>
        <p:spPr>
          <a:xfrm>
            <a:off x="1200150" y="714969"/>
            <a:ext cx="9601200" cy="6149826"/>
          </a:xfrm>
          <a:prstGeom prst="rect">
            <a:avLst/>
          </a:prstGeom>
        </p:spPr>
      </p:pic>
      <p:sp>
        <p:nvSpPr>
          <p:cNvPr id="9" name="Rectangle 8">
            <a:extLst>
              <a:ext uri="{FF2B5EF4-FFF2-40B4-BE49-F238E27FC236}">
                <a16:creationId xmlns:a16="http://schemas.microsoft.com/office/drawing/2014/main" id="{9D8B7114-BD7E-96B1-BDF1-9BFEE55F1427}"/>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2BDBE519-D88B-86AB-6D56-0103DD8CEE5F}"/>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8A450656-35CB-BD43-99FE-0D76C3E8D4FF}"/>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12" name="TextBox 11">
            <a:extLst>
              <a:ext uri="{FF2B5EF4-FFF2-40B4-BE49-F238E27FC236}">
                <a16:creationId xmlns:a16="http://schemas.microsoft.com/office/drawing/2014/main" id="{FF0553DE-A323-AB67-AC21-0BB7CD2A21AF}"/>
              </a:ext>
            </a:extLst>
          </p:cNvPr>
          <p:cNvSpPr txBox="1"/>
          <p:nvPr/>
        </p:nvSpPr>
        <p:spPr>
          <a:xfrm>
            <a:off x="7308146" y="2841483"/>
            <a:ext cx="4576622" cy="3139321"/>
          </a:xfrm>
          <a:prstGeom prst="rect">
            <a:avLst/>
          </a:prstGeom>
          <a:noFill/>
        </p:spPr>
        <p:txBody>
          <a:bodyPr wrap="square" rtlCol="0">
            <a:spAutoFit/>
          </a:bodyPr>
          <a:lstStyle/>
          <a:p>
            <a:pPr algn="ctr"/>
            <a:r>
              <a:rPr lang="en-GB" sz="2000" i="1">
                <a:solidFill>
                  <a:srgbClr val="007C80"/>
                </a:solidFill>
                <a:latin typeface="Avenir Next LT Pro" panose="020B0504020202020204" pitchFamily="34" charset="77"/>
              </a:rPr>
              <a:t>“we could be using it better…it’s quite fragmented…you have different sources of evidence and data across the board…in a perfect scenario there would be better coordination and a centralised way of putting all the input together…hopefully…if we continue using the data…it can get better and also get used better in policymaking.”</a:t>
            </a:r>
          </a:p>
          <a:p>
            <a:pPr algn="r"/>
            <a:r>
              <a:rPr lang="en-GB" i="1">
                <a:solidFill>
                  <a:srgbClr val="007C80"/>
                </a:solidFill>
                <a:latin typeface="Avenir Next LT Pro" panose="020B0504020202020204" pitchFamily="34" charset="77"/>
              </a:rPr>
              <a:t>– EC P1</a:t>
            </a:r>
            <a:endParaRPr lang="en-US" i="1">
              <a:solidFill>
                <a:srgbClr val="007C80"/>
              </a:solidFill>
              <a:latin typeface="Avenir Next LT Pro" panose="020B0504020202020204" pitchFamily="34" charset="77"/>
            </a:endParaRPr>
          </a:p>
        </p:txBody>
      </p:sp>
      <p:sp>
        <p:nvSpPr>
          <p:cNvPr id="18" name="Rectangle 17">
            <a:extLst>
              <a:ext uri="{FF2B5EF4-FFF2-40B4-BE49-F238E27FC236}">
                <a16:creationId xmlns:a16="http://schemas.microsoft.com/office/drawing/2014/main" id="{E6B176FC-721E-517A-C430-D644EB058454}"/>
              </a:ext>
            </a:extLst>
          </p:cNvPr>
          <p:cNvSpPr/>
          <p:nvPr/>
        </p:nvSpPr>
        <p:spPr>
          <a:xfrm>
            <a:off x="1697315" y="2934929"/>
            <a:ext cx="5470402" cy="3045875"/>
          </a:xfrm>
          <a:prstGeom prst="rect">
            <a:avLst/>
          </a:prstGeom>
          <a:solidFill>
            <a:srgbClr val="FFFF00">
              <a:alpha val="6000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F887BA7-7FD1-8E37-F8D3-DA776A8CFAB1}"/>
              </a:ext>
            </a:extLst>
          </p:cNvPr>
          <p:cNvSpPr txBox="1"/>
          <p:nvPr/>
        </p:nvSpPr>
        <p:spPr>
          <a:xfrm>
            <a:off x="3527631" y="3013501"/>
            <a:ext cx="2568370" cy="830997"/>
          </a:xfrm>
          <a:prstGeom prst="rect">
            <a:avLst/>
          </a:prstGeom>
          <a:noFill/>
        </p:spPr>
        <p:txBody>
          <a:bodyPr wrap="square" rtlCol="0">
            <a:spAutoFit/>
          </a:bodyPr>
          <a:lstStyle/>
          <a:p>
            <a:pPr algn="ctr"/>
            <a:r>
              <a:rPr lang="en-GB" sz="1600" b="1" dirty="0">
                <a:solidFill>
                  <a:srgbClr val="930100"/>
                </a:solidFill>
                <a:latin typeface="Avenir Next LT Pro" panose="020B0504020202020204" pitchFamily="34" charset="77"/>
              </a:rPr>
              <a:t>Complexity of ALE</a:t>
            </a:r>
          </a:p>
          <a:p>
            <a:pPr algn="ctr"/>
            <a:r>
              <a:rPr lang="en-GB" sz="1600" b="1" dirty="0">
                <a:solidFill>
                  <a:srgbClr val="930100"/>
                </a:solidFill>
                <a:latin typeface="Avenir Next LT Pro" panose="020B0504020202020204" pitchFamily="34" charset="77"/>
              </a:rPr>
              <a:t>Lack of coordination</a:t>
            </a:r>
          </a:p>
          <a:p>
            <a:pPr algn="ctr"/>
            <a:r>
              <a:rPr lang="en-GB" sz="1600" b="1" dirty="0">
                <a:solidFill>
                  <a:srgbClr val="930100"/>
                </a:solidFill>
                <a:latin typeface="Avenir Next LT Pro" panose="020B0504020202020204" pitchFamily="34" charset="77"/>
              </a:rPr>
              <a:t>Fragmented data</a:t>
            </a:r>
            <a:endParaRPr lang="en-US" sz="1600" b="1" dirty="0">
              <a:solidFill>
                <a:srgbClr val="930100"/>
              </a:solidFill>
              <a:latin typeface="Avenir Next LT Pro" panose="020B0504020202020204" pitchFamily="34" charset="77"/>
            </a:endParaRPr>
          </a:p>
        </p:txBody>
      </p:sp>
    </p:spTree>
    <p:extLst>
      <p:ext uri="{BB962C8B-B14F-4D97-AF65-F5344CB8AC3E}">
        <p14:creationId xmlns:p14="http://schemas.microsoft.com/office/powerpoint/2010/main" val="12149296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CAE3E-31E0-B002-815C-FEE28126B07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DB69288-1BC1-4F29-0A66-6155AC137CB6}"/>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D7DCEFAB-9D47-7F82-212E-7BE7725F61C4}"/>
              </a:ext>
            </a:extLst>
          </p:cNvPr>
          <p:cNvPicPr>
            <a:picLocks noChangeAspect="1"/>
          </p:cNvPicPr>
          <p:nvPr/>
        </p:nvPicPr>
        <p:blipFill>
          <a:blip r:embed="rId3"/>
          <a:srcRect t="23162" r="32692"/>
          <a:stretch>
            <a:fillRect/>
          </a:stretch>
        </p:blipFill>
        <p:spPr>
          <a:xfrm>
            <a:off x="1200150" y="714969"/>
            <a:ext cx="9601200" cy="6149826"/>
          </a:xfrm>
          <a:prstGeom prst="rect">
            <a:avLst/>
          </a:prstGeom>
        </p:spPr>
      </p:pic>
      <p:sp>
        <p:nvSpPr>
          <p:cNvPr id="9" name="Rectangle 8">
            <a:extLst>
              <a:ext uri="{FF2B5EF4-FFF2-40B4-BE49-F238E27FC236}">
                <a16:creationId xmlns:a16="http://schemas.microsoft.com/office/drawing/2014/main" id="{903A2B5E-A213-6DD3-D24A-A3E10D98887B}"/>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99559570-ED91-B31B-8D92-8D6344925BC2}"/>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D263AB2F-EE28-944D-AB95-42BB2C9D33DF}"/>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18" name="Rectangle 17">
            <a:extLst>
              <a:ext uri="{FF2B5EF4-FFF2-40B4-BE49-F238E27FC236}">
                <a16:creationId xmlns:a16="http://schemas.microsoft.com/office/drawing/2014/main" id="{3A78B981-D66D-0D68-45D8-2049481DD891}"/>
              </a:ext>
            </a:extLst>
          </p:cNvPr>
          <p:cNvSpPr/>
          <p:nvPr/>
        </p:nvSpPr>
        <p:spPr>
          <a:xfrm>
            <a:off x="1697315" y="3429000"/>
            <a:ext cx="8804430" cy="2551804"/>
          </a:xfrm>
          <a:prstGeom prst="rect">
            <a:avLst/>
          </a:prstGeom>
          <a:solidFill>
            <a:srgbClr val="FFFF00">
              <a:alpha val="6000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28B0628-4304-CF6B-CC49-BBE333CA64EF}"/>
              </a:ext>
            </a:extLst>
          </p:cNvPr>
          <p:cNvSpPr txBox="1"/>
          <p:nvPr/>
        </p:nvSpPr>
        <p:spPr>
          <a:xfrm>
            <a:off x="4716565" y="4289403"/>
            <a:ext cx="2568370" cy="830997"/>
          </a:xfrm>
          <a:prstGeom prst="rect">
            <a:avLst/>
          </a:prstGeom>
          <a:noFill/>
        </p:spPr>
        <p:txBody>
          <a:bodyPr wrap="square" rtlCol="0">
            <a:spAutoFit/>
          </a:bodyPr>
          <a:lstStyle/>
          <a:p>
            <a:pPr algn="ctr"/>
            <a:r>
              <a:rPr lang="en-GB" sz="1600" b="1">
                <a:solidFill>
                  <a:srgbClr val="930100"/>
                </a:solidFill>
                <a:latin typeface="Avenir Next LT Pro" panose="020B0504020202020204" pitchFamily="34" charset="77"/>
              </a:rPr>
              <a:t>Balancing socio-political concerns and institutional context</a:t>
            </a:r>
            <a:endParaRPr lang="en-US" sz="1600" b="1">
              <a:solidFill>
                <a:srgbClr val="930100"/>
              </a:solidFill>
              <a:latin typeface="Avenir Next LT Pro" panose="020B0504020202020204" pitchFamily="34" charset="77"/>
            </a:endParaRPr>
          </a:p>
        </p:txBody>
      </p:sp>
    </p:spTree>
    <p:extLst>
      <p:ext uri="{BB962C8B-B14F-4D97-AF65-F5344CB8AC3E}">
        <p14:creationId xmlns:p14="http://schemas.microsoft.com/office/powerpoint/2010/main" val="3488952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A05AA-0D72-A45B-01A3-A91AB70F24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96DEDB5-2A20-AA8A-957F-3B4BE2B2AA7E}"/>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96235F4E-83E9-E26E-BD72-F21E03A67E83}"/>
              </a:ext>
            </a:extLst>
          </p:cNvPr>
          <p:cNvPicPr>
            <a:picLocks noChangeAspect="1"/>
          </p:cNvPicPr>
          <p:nvPr/>
        </p:nvPicPr>
        <p:blipFill>
          <a:blip r:embed="rId3"/>
          <a:srcRect t="23162" r="32692"/>
          <a:stretch>
            <a:fillRect/>
          </a:stretch>
        </p:blipFill>
        <p:spPr>
          <a:xfrm>
            <a:off x="1200150" y="714969"/>
            <a:ext cx="9601200" cy="6149826"/>
          </a:xfrm>
          <a:prstGeom prst="rect">
            <a:avLst/>
          </a:prstGeom>
        </p:spPr>
      </p:pic>
      <p:sp>
        <p:nvSpPr>
          <p:cNvPr id="9" name="Rectangle 8">
            <a:extLst>
              <a:ext uri="{FF2B5EF4-FFF2-40B4-BE49-F238E27FC236}">
                <a16:creationId xmlns:a16="http://schemas.microsoft.com/office/drawing/2014/main" id="{F1001DEB-0133-18DC-D2BC-EBF589E1E6E5}"/>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D05E840B-7908-1E18-AF0F-6EE39DDA3A52}"/>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5D66AF87-A6A9-C0E3-9C13-363D48569A9A}"/>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12" name="TextBox 11">
            <a:extLst>
              <a:ext uri="{FF2B5EF4-FFF2-40B4-BE49-F238E27FC236}">
                <a16:creationId xmlns:a16="http://schemas.microsoft.com/office/drawing/2014/main" id="{75EF8E8E-B7CA-0AE5-A398-BAF87EC31FAB}"/>
              </a:ext>
            </a:extLst>
          </p:cNvPr>
          <p:cNvSpPr txBox="1"/>
          <p:nvPr/>
        </p:nvSpPr>
        <p:spPr>
          <a:xfrm>
            <a:off x="8321221" y="2068488"/>
            <a:ext cx="2881911" cy="1323439"/>
          </a:xfrm>
          <a:prstGeom prst="rect">
            <a:avLst/>
          </a:prstGeom>
          <a:noFill/>
        </p:spPr>
        <p:txBody>
          <a:bodyPr wrap="square" rtlCol="0">
            <a:spAutoFit/>
          </a:bodyPr>
          <a:lstStyle/>
          <a:p>
            <a:pPr algn="ctr"/>
            <a:r>
              <a:rPr lang="en-GB" sz="1600" i="1">
                <a:solidFill>
                  <a:srgbClr val="137781"/>
                </a:solidFill>
                <a:latin typeface="Avenir Next LT Pro" panose="020B0504020202020204" pitchFamily="34" charset="77"/>
              </a:rPr>
              <a:t>“…it’s a balance because we are the service of member state, so we cannot upset them as well. So it’s never easy. ”</a:t>
            </a:r>
            <a:r>
              <a:rPr lang="en-GB" sz="1100" i="1">
                <a:solidFill>
                  <a:srgbClr val="137781"/>
                </a:solidFill>
                <a:latin typeface="Avenir Next LT Pro" panose="020B0504020202020204" pitchFamily="34" charset="77"/>
              </a:rPr>
              <a:t>– UNESCO P3</a:t>
            </a:r>
            <a:endParaRPr lang="en-US" sz="1100" i="1">
              <a:solidFill>
                <a:srgbClr val="137781"/>
              </a:solidFill>
              <a:latin typeface="Avenir Next LT Pro" panose="020B0504020202020204" pitchFamily="34" charset="77"/>
            </a:endParaRPr>
          </a:p>
        </p:txBody>
      </p:sp>
      <p:sp>
        <p:nvSpPr>
          <p:cNvPr id="18" name="Rectangle 17">
            <a:extLst>
              <a:ext uri="{FF2B5EF4-FFF2-40B4-BE49-F238E27FC236}">
                <a16:creationId xmlns:a16="http://schemas.microsoft.com/office/drawing/2014/main" id="{2CBDE806-125C-AD03-71D9-7AED6BBF0BE7}"/>
              </a:ext>
            </a:extLst>
          </p:cNvPr>
          <p:cNvSpPr/>
          <p:nvPr/>
        </p:nvSpPr>
        <p:spPr>
          <a:xfrm>
            <a:off x="1697315" y="3429000"/>
            <a:ext cx="8804430" cy="2551804"/>
          </a:xfrm>
          <a:prstGeom prst="rect">
            <a:avLst/>
          </a:prstGeom>
          <a:solidFill>
            <a:srgbClr val="FFFF00">
              <a:alpha val="6000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4F9E07C-ED86-C200-3C78-8266749382B1}"/>
              </a:ext>
            </a:extLst>
          </p:cNvPr>
          <p:cNvSpPr txBox="1"/>
          <p:nvPr/>
        </p:nvSpPr>
        <p:spPr>
          <a:xfrm>
            <a:off x="4716565" y="4289403"/>
            <a:ext cx="2568370" cy="830997"/>
          </a:xfrm>
          <a:prstGeom prst="rect">
            <a:avLst/>
          </a:prstGeom>
          <a:noFill/>
        </p:spPr>
        <p:txBody>
          <a:bodyPr wrap="square" rtlCol="0">
            <a:spAutoFit/>
          </a:bodyPr>
          <a:lstStyle/>
          <a:p>
            <a:pPr algn="ctr"/>
            <a:r>
              <a:rPr lang="en-GB" sz="1600" b="1">
                <a:solidFill>
                  <a:srgbClr val="930100"/>
                </a:solidFill>
                <a:latin typeface="Avenir Next LT Pro" panose="020B0504020202020204" pitchFamily="34" charset="77"/>
              </a:rPr>
              <a:t>Balancing socio-political concerns and institutional context</a:t>
            </a:r>
            <a:endParaRPr lang="en-US" sz="1600" b="1">
              <a:solidFill>
                <a:srgbClr val="930100"/>
              </a:solidFill>
              <a:latin typeface="Avenir Next LT Pro" panose="020B0504020202020204" pitchFamily="34" charset="77"/>
            </a:endParaRPr>
          </a:p>
        </p:txBody>
      </p:sp>
      <p:sp>
        <p:nvSpPr>
          <p:cNvPr id="2" name="TextBox 1">
            <a:extLst>
              <a:ext uri="{FF2B5EF4-FFF2-40B4-BE49-F238E27FC236}">
                <a16:creationId xmlns:a16="http://schemas.microsoft.com/office/drawing/2014/main" id="{87758A9A-83AC-9CB4-071E-17CE9AFF2BDB}"/>
              </a:ext>
            </a:extLst>
          </p:cNvPr>
          <p:cNvSpPr txBox="1"/>
          <p:nvPr/>
        </p:nvSpPr>
        <p:spPr>
          <a:xfrm>
            <a:off x="2186532" y="1078155"/>
            <a:ext cx="5350340" cy="2062103"/>
          </a:xfrm>
          <a:prstGeom prst="rect">
            <a:avLst/>
          </a:prstGeom>
          <a:noFill/>
        </p:spPr>
        <p:txBody>
          <a:bodyPr wrap="square" rtlCol="0">
            <a:spAutoFit/>
          </a:bodyPr>
          <a:lstStyle/>
          <a:p>
            <a:pPr algn="ctr"/>
            <a:r>
              <a:rPr lang="en-GB" sz="1600" i="1">
                <a:solidFill>
                  <a:srgbClr val="137781"/>
                </a:solidFill>
                <a:latin typeface="Avenir Next LT Pro" panose="020B0504020202020204" pitchFamily="34" charset="77"/>
              </a:rPr>
              <a:t>“…it’s a two way kind of process…we want to do what they expect, but at the same time we want to nudge them into what we think evidence shows us is a successful or a good way to proceed in…you’re constrained…as a public body you have limited budget and resources that you can use. So you’re trying to find a balance in between both the political and the resource base…” </a:t>
            </a:r>
            <a:r>
              <a:rPr lang="en-GB" sz="1100" i="1">
                <a:solidFill>
                  <a:srgbClr val="137781"/>
                </a:solidFill>
                <a:latin typeface="Avenir Next LT Pro" panose="020B0504020202020204" pitchFamily="34" charset="77"/>
              </a:rPr>
              <a:t>– EC P1</a:t>
            </a:r>
            <a:endParaRPr lang="en-US" sz="1100" i="1">
              <a:solidFill>
                <a:srgbClr val="137781"/>
              </a:solidFill>
              <a:latin typeface="Avenir Next LT Pro" panose="020B0504020202020204" pitchFamily="34" charset="77"/>
            </a:endParaRPr>
          </a:p>
        </p:txBody>
      </p:sp>
    </p:spTree>
    <p:extLst>
      <p:ext uri="{BB962C8B-B14F-4D97-AF65-F5344CB8AC3E}">
        <p14:creationId xmlns:p14="http://schemas.microsoft.com/office/powerpoint/2010/main" val="3414256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4EF7D-9078-8733-26A0-F7ED10D25B67}"/>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CA19EB33-40A6-DDA6-DE73-C6AB572D7D21}"/>
              </a:ext>
            </a:extLst>
          </p:cNvPr>
          <p:cNvGraphicFramePr>
            <a:graphicFrameLocks/>
          </p:cNvGraphicFramePr>
          <p:nvPr>
            <p:extLst>
              <p:ext uri="{D42A27DB-BD31-4B8C-83A1-F6EECF244321}">
                <p14:modId xmlns:p14="http://schemas.microsoft.com/office/powerpoint/2010/main" val="263664360"/>
              </p:ext>
            </p:extLst>
          </p:nvPr>
        </p:nvGraphicFramePr>
        <p:xfrm>
          <a:off x="4648018" y="368300"/>
          <a:ext cx="6900512"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D1D2F39D-B10D-CFF7-605A-BBADE462937C}"/>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7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POLICYMAKERS</a:t>
            </a:r>
          </a:p>
        </p:txBody>
      </p:sp>
      <p:pic>
        <p:nvPicPr>
          <p:cNvPr id="8" name="Picture 7">
            <a:extLst>
              <a:ext uri="{FF2B5EF4-FFF2-40B4-BE49-F238E27FC236}">
                <a16:creationId xmlns:a16="http://schemas.microsoft.com/office/drawing/2014/main" id="{0AF7E728-89F6-FCDB-BB15-AFFD354BADEA}"/>
              </a:ext>
            </a:extLst>
          </p:cNvPr>
          <p:cNvPicPr>
            <a:picLocks noChangeAspect="1"/>
          </p:cNvPicPr>
          <p:nvPr/>
        </p:nvPicPr>
        <p:blipFill>
          <a:blip r:embed="rId8"/>
          <a:stretch>
            <a:fillRect/>
          </a:stretch>
        </p:blipFill>
        <p:spPr>
          <a:xfrm>
            <a:off x="2018995" y="640822"/>
            <a:ext cx="10173005" cy="6242201"/>
          </a:xfrm>
          <a:prstGeom prst="rect">
            <a:avLst/>
          </a:prstGeom>
        </p:spPr>
      </p:pic>
      <p:sp>
        <p:nvSpPr>
          <p:cNvPr id="9" name="Rectangle 8">
            <a:extLst>
              <a:ext uri="{FF2B5EF4-FFF2-40B4-BE49-F238E27FC236}">
                <a16:creationId xmlns:a16="http://schemas.microsoft.com/office/drawing/2014/main" id="{8C2049BD-CF14-9AA8-604B-93C201674E0A}"/>
              </a:ext>
            </a:extLst>
          </p:cNvPr>
          <p:cNvSpPr/>
          <p:nvPr/>
        </p:nvSpPr>
        <p:spPr>
          <a:xfrm>
            <a:off x="0" y="0"/>
            <a:ext cx="2018995"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p:txBody>
      </p:sp>
      <p:pic>
        <p:nvPicPr>
          <p:cNvPr id="10" name="Picture 9" descr="A white text on a blue background&#10;&#10;Description automatically generated">
            <a:extLst>
              <a:ext uri="{FF2B5EF4-FFF2-40B4-BE49-F238E27FC236}">
                <a16:creationId xmlns:a16="http://schemas.microsoft.com/office/drawing/2014/main" id="{57F872FC-1C59-1474-E151-97784086EA33}"/>
              </a:ext>
            </a:extLst>
          </p:cNvPr>
          <p:cNvPicPr>
            <a:picLocks noChangeAspect="1"/>
          </p:cNvPicPr>
          <p:nvPr/>
        </p:nvPicPr>
        <p:blipFill>
          <a:blip r:embed="rId9">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11" name="Rectangle 10">
            <a:extLst>
              <a:ext uri="{FF2B5EF4-FFF2-40B4-BE49-F238E27FC236}">
                <a16:creationId xmlns:a16="http://schemas.microsoft.com/office/drawing/2014/main" id="{9366D120-E684-05D0-FCAB-E35767565F6A}"/>
              </a:ext>
            </a:extLst>
          </p:cNvPr>
          <p:cNvSpPr/>
          <p:nvPr/>
        </p:nvSpPr>
        <p:spPr>
          <a:xfrm>
            <a:off x="2018995" y="0"/>
            <a:ext cx="10173005" cy="640821"/>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dirty="0">
                <a:solidFill>
                  <a:prstClr val="white"/>
                </a:solidFill>
                <a:latin typeface="Avenir Next LT Pro" panose="020B0504020202020204" pitchFamily="34" charset="77"/>
                <a:cs typeface="Arial Black" panose="020B0604020202020204" pitchFamily="34" charset="0"/>
              </a:rPr>
              <a:t>PARTICIPANT TABLE</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spTree>
    <p:extLst>
      <p:ext uri="{BB962C8B-B14F-4D97-AF65-F5344CB8AC3E}">
        <p14:creationId xmlns:p14="http://schemas.microsoft.com/office/powerpoint/2010/main" val="18410539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D3CCB-6960-58D1-A90F-C5CB76D7823C}"/>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5EA8F3D1-715F-B347-A32F-BC9869998C77}"/>
              </a:ext>
            </a:extLst>
          </p:cNvPr>
          <p:cNvSpPr>
            <a:spLocks noGrp="1"/>
          </p:cNvSpPr>
          <p:nvPr>
            <p:ph type="sldNum" sz="quarter" idx="12"/>
          </p:nvPr>
        </p:nvSpPr>
        <p:spPr/>
        <p:txBody>
          <a:bodyPr/>
          <a:lstStyle/>
          <a:p>
            <a:pPr defTabSz="457200"/>
            <a:fld id="{C1FF6DA9-008F-8B48-92A6-B652298478BF}" type="slidenum">
              <a:rPr lang="en-US">
                <a:solidFill>
                  <a:prstClr val="black">
                    <a:tint val="75000"/>
                  </a:prstClr>
                </a:solidFill>
                <a:latin typeface="Calibri"/>
              </a:rPr>
              <a:pPr defTabSz="457200"/>
              <a:t>33</a:t>
            </a:fld>
            <a:endParaRPr lang="en-US">
              <a:solidFill>
                <a:prstClr val="black">
                  <a:tint val="75000"/>
                </a:prstClr>
              </a:solidFill>
              <a:latin typeface="Calibri"/>
            </a:endParaRPr>
          </a:p>
        </p:txBody>
      </p:sp>
      <p:sp>
        <p:nvSpPr>
          <p:cNvPr id="4" name="Rectangle 3">
            <a:extLst>
              <a:ext uri="{FF2B5EF4-FFF2-40B4-BE49-F238E27FC236}">
                <a16:creationId xmlns:a16="http://schemas.microsoft.com/office/drawing/2014/main" id="{74B855B8-3BC0-4A5C-C68C-FAB04CDFD209}"/>
              </a:ext>
            </a:extLst>
          </p:cNvPr>
          <p:cNvSpPr/>
          <p:nvPr/>
        </p:nvSpPr>
        <p:spPr>
          <a:xfrm>
            <a:off x="0" y="0"/>
            <a:ext cx="2018995"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Types of Evidence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0061FA6D-597F-4373-533F-696E6FA6471A}"/>
              </a:ext>
            </a:extLst>
          </p:cNvPr>
          <p:cNvPicPr>
            <a:picLocks noChangeAspect="1"/>
          </p:cNvPicPr>
          <p:nvPr/>
        </p:nvPicPr>
        <p:blipFill>
          <a:blip r:embed="rId3">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11" name="Rectangle: Rounded Corners 10">
            <a:extLst>
              <a:ext uri="{FF2B5EF4-FFF2-40B4-BE49-F238E27FC236}">
                <a16:creationId xmlns:a16="http://schemas.microsoft.com/office/drawing/2014/main" id="{DA61F5E4-7C8B-E31C-7543-D92ECD56472C}"/>
              </a:ext>
            </a:extLst>
          </p:cNvPr>
          <p:cNvSpPr/>
          <p:nvPr/>
        </p:nvSpPr>
        <p:spPr>
          <a:xfrm>
            <a:off x="2159540" y="330740"/>
            <a:ext cx="9630383" cy="3589507"/>
          </a:xfrm>
          <a:prstGeom prst="roundRect">
            <a:avLst>
              <a:gd name="adj" fmla="val 17546"/>
            </a:avLst>
          </a:prstGeom>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400" b="1" kern="100" noProof="1">
                <a:effectLst/>
                <a:latin typeface="Times New Roman" panose="02020603050405020304" pitchFamily="18" charset="0"/>
                <a:ea typeface="Aptos" panose="020B0004020202020204" pitchFamily="34" charset="0"/>
                <a:cs typeface="Times New Roman" panose="02020603050405020304" pitchFamily="18" charset="0"/>
              </a:rPr>
              <a:t>Variety of sources of evidence</a:t>
            </a:r>
          </a:p>
          <a:p>
            <a:pPr indent="-57150" algn="ct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Governmental research</a:t>
            </a:r>
          </a:p>
          <a:p>
            <a:pPr indent="-57150" algn="ct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Research commissioned or funded by the government</a:t>
            </a:r>
          </a:p>
          <a:p>
            <a:pPr indent="-57150" algn="ct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Research by think tanks</a:t>
            </a:r>
          </a:p>
          <a:p>
            <a:pPr indent="-57150" algn="ct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Research by international organisations</a:t>
            </a:r>
          </a:p>
          <a:p>
            <a:pPr indent="-57150" algn="ct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Research from specific academic institutions</a:t>
            </a:r>
          </a:p>
          <a:p>
            <a:pPr indent="-57150" algn="ct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Research by businesses</a:t>
            </a:r>
          </a:p>
          <a:p>
            <a:pPr indent="-57150" algn="ct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Academic research</a:t>
            </a:r>
            <a:endParaRPr lang="en-GB" sz="2400" b="1" kern="100" noProof="1">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ECC911E2-A7B7-3B5E-7AA5-83F5938C7BC5}"/>
              </a:ext>
            </a:extLst>
          </p:cNvPr>
          <p:cNvSpPr txBox="1"/>
          <p:nvPr/>
        </p:nvSpPr>
        <p:spPr>
          <a:xfrm>
            <a:off x="3054485" y="3964900"/>
            <a:ext cx="7558391" cy="2893100"/>
          </a:xfrm>
          <a:prstGeom prst="rect">
            <a:avLst/>
          </a:prstGeom>
          <a:solidFill>
            <a:schemeClr val="bg2"/>
          </a:solidFill>
        </p:spPr>
        <p:txBody>
          <a:bodyPr wrap="square">
            <a:spAutoFit/>
          </a:bodyPr>
          <a:lstStyle/>
          <a:p>
            <a:pPr algn="ctr"/>
            <a:endParaRPr lang="en-GB" sz="2000"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Politics of knowledge production and use</a:t>
            </a:r>
          </a:p>
          <a:p>
            <a:pPr algn="ctr"/>
            <a:endParaRPr lang="en-GB" sz="2400" dirty="0">
              <a:latin typeface="Times New Roman" panose="02020603050405020304" pitchFamily="18" charset="0"/>
              <a:cs typeface="Times New Roman" panose="02020603050405020304" pitchFamily="18" charset="0"/>
            </a:endParaRPr>
          </a:p>
          <a:p>
            <a:pPr algn="ctr"/>
            <a:r>
              <a:rPr lang="en-GB" sz="2400" dirty="0">
                <a:latin typeface="Times New Roman" panose="02020603050405020304" pitchFamily="18" charset="0"/>
                <a:cs typeface="Times New Roman" panose="02020603050405020304" pitchFamily="18" charset="0"/>
              </a:rPr>
              <a:t>Evidence source prioritised over quality or robustness</a:t>
            </a:r>
          </a:p>
          <a:p>
            <a:pPr algn="ctr"/>
            <a:r>
              <a:rPr lang="en-GB" sz="2400" b="1" dirty="0">
                <a:latin typeface="Times New Roman" panose="02020603050405020304" pitchFamily="18" charset="0"/>
                <a:cs typeface="Times New Roman" panose="02020603050405020304" pitchFamily="18" charset="0"/>
              </a:rPr>
              <a:t>‘</a:t>
            </a:r>
            <a:r>
              <a:rPr lang="en-GB" sz="2400" b="1" i="1" dirty="0">
                <a:latin typeface="Times New Roman" panose="02020603050405020304" pitchFamily="18" charset="0"/>
                <a:cs typeface="Times New Roman" panose="02020603050405020304" pitchFamily="18" charset="0"/>
              </a:rPr>
              <a:t>Whose knowledge?’ </a:t>
            </a:r>
          </a:p>
          <a:p>
            <a:pPr algn="ctr"/>
            <a:r>
              <a:rPr lang="en-GB" sz="2400" b="1" dirty="0">
                <a:latin typeface="Times New Roman" panose="02020603050405020304" pitchFamily="18" charset="0"/>
                <a:cs typeface="Times New Roman" panose="02020603050405020304" pitchFamily="18" charset="0"/>
              </a:rPr>
              <a:t>rather than </a:t>
            </a:r>
          </a:p>
          <a:p>
            <a:pPr algn="ctr"/>
            <a:r>
              <a:rPr lang="en-GB" sz="2400" b="1" dirty="0">
                <a:latin typeface="Times New Roman" panose="02020603050405020304" pitchFamily="18" charset="0"/>
                <a:cs typeface="Times New Roman" panose="02020603050405020304" pitchFamily="18" charset="0"/>
              </a:rPr>
              <a:t>‘</a:t>
            </a:r>
            <a:r>
              <a:rPr lang="en-GB" sz="2400" b="1" i="1" dirty="0">
                <a:latin typeface="Times New Roman" panose="02020603050405020304" pitchFamily="18" charset="0"/>
                <a:cs typeface="Times New Roman" panose="02020603050405020304" pitchFamily="18" charset="0"/>
              </a:rPr>
              <a:t>Which knowledge?</a:t>
            </a:r>
            <a:r>
              <a:rPr lang="en-GB" sz="2400" b="1" dirty="0">
                <a:latin typeface="Times New Roman" panose="02020603050405020304" pitchFamily="18" charset="0"/>
                <a:cs typeface="Times New Roman" panose="02020603050405020304" pitchFamily="18" charset="0"/>
              </a:rPr>
              <a:t>’</a:t>
            </a:r>
          </a:p>
          <a:p>
            <a:pPr algn="ctr"/>
            <a:endParaRPr lang="en-GB"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8611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E0F17C54-B6CE-61EE-E258-2F1C078223DF}"/>
              </a:ext>
            </a:extLst>
          </p:cNvPr>
          <p:cNvSpPr>
            <a:spLocks noGrp="1"/>
          </p:cNvSpPr>
          <p:nvPr>
            <p:ph type="sldNum" sz="quarter" idx="12"/>
          </p:nvPr>
        </p:nvSpPr>
        <p:spPr/>
        <p:txBody>
          <a:bodyPr/>
          <a:lstStyle/>
          <a:p>
            <a:pPr defTabSz="457200"/>
            <a:fld id="{C1FF6DA9-008F-8B48-92A6-B652298478BF}" type="slidenum">
              <a:rPr lang="en-US">
                <a:solidFill>
                  <a:prstClr val="black">
                    <a:tint val="75000"/>
                  </a:prstClr>
                </a:solidFill>
                <a:latin typeface="Calibri"/>
              </a:rPr>
              <a:pPr defTabSz="457200"/>
              <a:t>34</a:t>
            </a:fld>
            <a:endParaRPr lang="en-US">
              <a:solidFill>
                <a:prstClr val="black">
                  <a:tint val="75000"/>
                </a:prstClr>
              </a:solidFill>
              <a:latin typeface="Calibri"/>
            </a:endParaRPr>
          </a:p>
        </p:txBody>
      </p:sp>
      <p:sp>
        <p:nvSpPr>
          <p:cNvPr id="4" name="Rectangle 3">
            <a:extLst>
              <a:ext uri="{FF2B5EF4-FFF2-40B4-BE49-F238E27FC236}">
                <a16:creationId xmlns:a16="http://schemas.microsoft.com/office/drawing/2014/main" id="{0D6BBFCF-1C00-2C40-9683-250D824B9640}"/>
              </a:ext>
            </a:extLst>
          </p:cNvPr>
          <p:cNvSpPr/>
          <p:nvPr/>
        </p:nvSpPr>
        <p:spPr>
          <a:xfrm>
            <a:off x="0" y="0"/>
            <a:ext cx="2018995"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Evidence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use</a:t>
            </a: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DF814FD2-7941-9CB8-912A-A7B2412DA5E2}"/>
              </a:ext>
            </a:extLst>
          </p:cNvPr>
          <p:cNvPicPr>
            <a:picLocks noChangeAspect="1"/>
          </p:cNvPicPr>
          <p:nvPr/>
        </p:nvPicPr>
        <p:blipFill>
          <a:blip r:embed="rId3">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graphicFrame>
        <p:nvGraphicFramePr>
          <p:cNvPr id="8" name="Table 7">
            <a:extLst>
              <a:ext uri="{FF2B5EF4-FFF2-40B4-BE49-F238E27FC236}">
                <a16:creationId xmlns:a16="http://schemas.microsoft.com/office/drawing/2014/main" id="{DE15916A-9FBE-5C6F-0F2B-2CAA367DBC91}"/>
              </a:ext>
            </a:extLst>
          </p:cNvPr>
          <p:cNvGraphicFramePr>
            <a:graphicFrameLocks noGrp="1"/>
          </p:cNvGraphicFramePr>
          <p:nvPr>
            <p:extLst>
              <p:ext uri="{D42A27DB-BD31-4B8C-83A1-F6EECF244321}">
                <p14:modId xmlns:p14="http://schemas.microsoft.com/office/powerpoint/2010/main" val="4111729471"/>
              </p:ext>
            </p:extLst>
          </p:nvPr>
        </p:nvGraphicFramePr>
        <p:xfrm>
          <a:off x="2091446" y="0"/>
          <a:ext cx="10100553" cy="3810000"/>
        </p:xfrm>
        <a:graphic>
          <a:graphicData uri="http://schemas.openxmlformats.org/drawingml/2006/table">
            <a:tbl>
              <a:tblPr firstRow="1" bandRow="1">
                <a:tableStyleId>{5C22544A-7EE6-4342-B048-85BDC9FD1C3A}</a:tableStyleId>
              </a:tblPr>
              <a:tblGrid>
                <a:gridCol w="3366851">
                  <a:extLst>
                    <a:ext uri="{9D8B030D-6E8A-4147-A177-3AD203B41FA5}">
                      <a16:colId xmlns:a16="http://schemas.microsoft.com/office/drawing/2014/main" val="4050473811"/>
                    </a:ext>
                  </a:extLst>
                </a:gridCol>
                <a:gridCol w="3366851">
                  <a:extLst>
                    <a:ext uri="{9D8B030D-6E8A-4147-A177-3AD203B41FA5}">
                      <a16:colId xmlns:a16="http://schemas.microsoft.com/office/drawing/2014/main" val="3838762454"/>
                    </a:ext>
                  </a:extLst>
                </a:gridCol>
                <a:gridCol w="3366851">
                  <a:extLst>
                    <a:ext uri="{9D8B030D-6E8A-4147-A177-3AD203B41FA5}">
                      <a16:colId xmlns:a16="http://schemas.microsoft.com/office/drawing/2014/main" val="1161406520"/>
                    </a:ext>
                  </a:extLst>
                </a:gridCol>
              </a:tblGrid>
              <a:tr h="370840">
                <a:tc>
                  <a:txBody>
                    <a:bodyPr/>
                    <a:lstStyle/>
                    <a:p>
                      <a:pPr algn="ctr"/>
                      <a:r>
                        <a:rPr lang="en-GB" sz="2800" dirty="0">
                          <a:latin typeface="Times New Roman" panose="02020603050405020304" pitchFamily="18" charset="0"/>
                          <a:cs typeface="Times New Roman" panose="02020603050405020304" pitchFamily="18" charset="0"/>
                        </a:rPr>
                        <a:t>INSTRUMENTAL</a:t>
                      </a:r>
                    </a:p>
                  </a:txBody>
                  <a:tcPr/>
                </a:tc>
                <a:tc>
                  <a:txBody>
                    <a:bodyPr/>
                    <a:lstStyle/>
                    <a:p>
                      <a:pPr algn="ctr"/>
                      <a:r>
                        <a:rPr lang="en-GB" sz="2800" dirty="0">
                          <a:latin typeface="Times New Roman" panose="02020603050405020304" pitchFamily="18" charset="0"/>
                          <a:cs typeface="Times New Roman" panose="02020603050405020304" pitchFamily="18" charset="0"/>
                        </a:rPr>
                        <a:t>CONCEPTUAL</a:t>
                      </a:r>
                    </a:p>
                  </a:txBody>
                  <a:tcPr/>
                </a:tc>
                <a:tc>
                  <a:txBody>
                    <a:bodyPr/>
                    <a:lstStyle/>
                    <a:p>
                      <a:pPr algn="ctr"/>
                      <a:r>
                        <a:rPr lang="en-GB" sz="2800" dirty="0">
                          <a:latin typeface="Times New Roman" panose="02020603050405020304" pitchFamily="18" charset="0"/>
                          <a:cs typeface="Times New Roman" panose="02020603050405020304" pitchFamily="18" charset="0"/>
                        </a:rPr>
                        <a:t>LEGITIMISATION</a:t>
                      </a:r>
                    </a:p>
                  </a:txBody>
                  <a:tcPr/>
                </a:tc>
                <a:extLst>
                  <a:ext uri="{0D108BD9-81ED-4DB2-BD59-A6C34878D82A}">
                    <a16:rowId xmlns:a16="http://schemas.microsoft.com/office/drawing/2014/main" val="3571650966"/>
                  </a:ext>
                </a:extLst>
              </a:tr>
              <a:tr h="370840">
                <a:tc>
                  <a:txBody>
                    <a:bodyPr/>
                    <a:lstStyle/>
                    <a:p>
                      <a:r>
                        <a:rPr lang="en-GB" sz="2400" dirty="0">
                          <a:latin typeface="Times New Roman" panose="02020603050405020304" pitchFamily="18" charset="0"/>
                          <a:cs typeface="Times New Roman" panose="02020603050405020304" pitchFamily="18" charset="0"/>
                        </a:rPr>
                        <a:t>To identify problems</a:t>
                      </a:r>
                    </a:p>
                  </a:txBody>
                  <a:tcPr/>
                </a:tc>
                <a:tc>
                  <a:txBody>
                    <a:bodyPr/>
                    <a:lstStyle/>
                    <a:p>
                      <a:r>
                        <a:rPr lang="en-GB" sz="2400" dirty="0">
                          <a:latin typeface="Times New Roman" panose="02020603050405020304" pitchFamily="18" charset="0"/>
                          <a:cs typeface="Times New Roman" panose="02020603050405020304" pitchFamily="18" charset="0"/>
                        </a:rPr>
                        <a:t>To shape understanding of policy problem</a:t>
                      </a:r>
                    </a:p>
                  </a:txBody>
                  <a:tcPr/>
                </a:tc>
                <a:tc>
                  <a:txBody>
                    <a:bodyPr/>
                    <a:lstStyle/>
                    <a:p>
                      <a:r>
                        <a:rPr lang="en-GB" sz="2400" dirty="0">
                          <a:latin typeface="Times New Roman" panose="02020603050405020304" pitchFamily="18" charset="0"/>
                          <a:cs typeface="Times New Roman" panose="02020603050405020304" pitchFamily="18" charset="0"/>
                        </a:rPr>
                        <a:t>To legitimise policies rather than guiding them</a:t>
                      </a:r>
                    </a:p>
                  </a:txBody>
                  <a:tcPr/>
                </a:tc>
                <a:extLst>
                  <a:ext uri="{0D108BD9-81ED-4DB2-BD59-A6C34878D82A}">
                    <a16:rowId xmlns:a16="http://schemas.microsoft.com/office/drawing/2014/main" val="3347397263"/>
                  </a:ext>
                </a:extLst>
              </a:tr>
              <a:tr h="370840">
                <a:tc>
                  <a:txBody>
                    <a:bodyPr/>
                    <a:lstStyle/>
                    <a:p>
                      <a:r>
                        <a:rPr lang="en-GB" sz="2400" dirty="0">
                          <a:latin typeface="Times New Roman" panose="02020603050405020304" pitchFamily="18" charset="0"/>
                          <a:cs typeface="Times New Roman" panose="02020603050405020304" pitchFamily="18" charset="0"/>
                        </a:rPr>
                        <a:t>To shape policy</a:t>
                      </a:r>
                    </a:p>
                  </a:txBody>
                  <a:tcPr/>
                </a:tc>
                <a:tc>
                  <a:txBody>
                    <a:bodyPr/>
                    <a:lstStyle/>
                    <a:p>
                      <a:r>
                        <a:rPr lang="en-GB" sz="2400" dirty="0">
                          <a:latin typeface="Times New Roman" panose="02020603050405020304" pitchFamily="18" charset="0"/>
                          <a:cs typeface="Times New Roman" panose="02020603050405020304" pitchFamily="18" charset="0"/>
                        </a:rPr>
                        <a:t>To reframe how policymakers think about a problem</a:t>
                      </a:r>
                    </a:p>
                  </a:txBody>
                  <a:tcPr/>
                </a:tc>
                <a:tc>
                  <a:txBody>
                    <a:bodyPr/>
                    <a:lstStyle/>
                    <a:p>
                      <a:endParaRPr lang="en-GB"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6973375"/>
                  </a:ext>
                </a:extLst>
              </a:tr>
              <a:tr h="370840">
                <a:tc>
                  <a:txBody>
                    <a:bodyPr/>
                    <a:lstStyle/>
                    <a:p>
                      <a:r>
                        <a:rPr lang="en-GB" sz="2400" dirty="0">
                          <a:latin typeface="Times New Roman" panose="02020603050405020304" pitchFamily="18" charset="0"/>
                          <a:cs typeface="Times New Roman" panose="02020603050405020304" pitchFamily="18" charset="0"/>
                        </a:rPr>
                        <a:t>To decide where funding goes</a:t>
                      </a:r>
                    </a:p>
                  </a:txBody>
                  <a:tcPr/>
                </a:tc>
                <a:tc>
                  <a:txBody>
                    <a:bodyPr/>
                    <a:lstStyle/>
                    <a:p>
                      <a:endParaRPr lang="en-GB" sz="2400" dirty="0">
                        <a:latin typeface="Times New Roman" panose="02020603050405020304" pitchFamily="18" charset="0"/>
                        <a:cs typeface="Times New Roman" panose="02020603050405020304" pitchFamily="18" charset="0"/>
                      </a:endParaRPr>
                    </a:p>
                  </a:txBody>
                  <a:tcPr/>
                </a:tc>
                <a:tc>
                  <a:txBody>
                    <a:bodyPr/>
                    <a:lstStyle/>
                    <a:p>
                      <a:endParaRPr lang="en-GB"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88889553"/>
                  </a:ext>
                </a:extLst>
              </a:tr>
              <a:tr h="370840">
                <a:tc>
                  <a:txBody>
                    <a:bodyPr/>
                    <a:lstStyle/>
                    <a:p>
                      <a:r>
                        <a:rPr lang="en-GB" sz="2400" dirty="0">
                          <a:latin typeface="Times New Roman" panose="02020603050405020304" pitchFamily="18" charset="0"/>
                          <a:cs typeface="Times New Roman" panose="02020603050405020304" pitchFamily="18" charset="0"/>
                        </a:rPr>
                        <a:t>To evaluate policies</a:t>
                      </a:r>
                    </a:p>
                  </a:txBody>
                  <a:tcPr/>
                </a:tc>
                <a:tc>
                  <a:txBody>
                    <a:bodyPr/>
                    <a:lstStyle/>
                    <a:p>
                      <a:endParaRPr lang="en-GB" sz="2400" dirty="0">
                        <a:latin typeface="Times New Roman" panose="02020603050405020304" pitchFamily="18" charset="0"/>
                        <a:cs typeface="Times New Roman" panose="02020603050405020304" pitchFamily="18" charset="0"/>
                      </a:endParaRPr>
                    </a:p>
                  </a:txBody>
                  <a:tcPr/>
                </a:tc>
                <a:tc>
                  <a:txBody>
                    <a:bodyPr/>
                    <a:lstStyle/>
                    <a:p>
                      <a:endParaRPr lang="en-GB"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22534741"/>
                  </a:ext>
                </a:extLst>
              </a:tr>
            </a:tbl>
          </a:graphicData>
        </a:graphic>
      </p:graphicFrame>
      <p:sp>
        <p:nvSpPr>
          <p:cNvPr id="9" name="Rectangle 8">
            <a:extLst>
              <a:ext uri="{FF2B5EF4-FFF2-40B4-BE49-F238E27FC236}">
                <a16:creationId xmlns:a16="http://schemas.microsoft.com/office/drawing/2014/main" id="{7249876E-CB4E-4B9C-F3C0-641276167F6E}"/>
              </a:ext>
            </a:extLst>
          </p:cNvPr>
          <p:cNvSpPr/>
          <p:nvPr/>
        </p:nvSpPr>
        <p:spPr>
          <a:xfrm>
            <a:off x="2354094" y="3920247"/>
            <a:ext cx="9455284" cy="280122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400" b="1" dirty="0">
                <a:latin typeface="Times New Roman" panose="02020603050405020304" pitchFamily="18" charset="0"/>
                <a:cs typeface="Times New Roman" panose="02020603050405020304" pitchFamily="18" charset="0"/>
              </a:rPr>
              <a:t>Especially critical in politically sensitive or underfunded areas.</a:t>
            </a:r>
          </a:p>
          <a:p>
            <a:pPr algn="ctr"/>
            <a:endParaRPr lang="en-GB" sz="2400" b="1"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Involvement of OECD and external actors boosts credibility and to fills the political vacuum especially in the absence of a minister.</a:t>
            </a:r>
          </a:p>
          <a:p>
            <a:pPr algn="ctr"/>
            <a:endParaRPr lang="en-GB" sz="2400" b="1"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Absence of robust evidence can lead to abandonment of well-supported strategies.</a:t>
            </a:r>
          </a:p>
        </p:txBody>
      </p:sp>
      <p:sp>
        <p:nvSpPr>
          <p:cNvPr id="3" name="Rectangle: Rounded Corners 2">
            <a:extLst>
              <a:ext uri="{FF2B5EF4-FFF2-40B4-BE49-F238E27FC236}">
                <a16:creationId xmlns:a16="http://schemas.microsoft.com/office/drawing/2014/main" id="{6CD5D5CC-04BF-E1EA-3989-73576638D5E2}"/>
              </a:ext>
            </a:extLst>
          </p:cNvPr>
          <p:cNvSpPr/>
          <p:nvPr/>
        </p:nvSpPr>
        <p:spPr>
          <a:xfrm>
            <a:off x="8793804" y="1293640"/>
            <a:ext cx="3398196" cy="2516360"/>
          </a:xfrm>
          <a:prstGeom prst="roundRect">
            <a:avLst>
              <a:gd name="adj" fmla="val 17546"/>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1600" kern="100" noProof="1">
                <a:effectLst/>
                <a:latin typeface="Times New Roman" panose="02020603050405020304" pitchFamily="18" charset="0"/>
                <a:ea typeface="Aptos" panose="020B0004020202020204" pitchFamily="34" charset="0"/>
                <a:cs typeface="Times New Roman" panose="02020603050405020304" pitchFamily="18" charset="0"/>
              </a:rPr>
              <a:t>“</a:t>
            </a:r>
            <a:r>
              <a:rPr lang="en-GB" sz="1600" i="1" kern="100" noProof="1">
                <a:effectLst/>
                <a:latin typeface="Times New Roman" panose="02020603050405020304" pitchFamily="18" charset="0"/>
                <a:ea typeface="Aptos" panose="020B0004020202020204" pitchFamily="34" charset="0"/>
                <a:cs typeface="Times New Roman" panose="02020603050405020304" pitchFamily="18" charset="0"/>
              </a:rPr>
              <a:t>in the absence of an executive here, we felt that you needed the credibility of an organisation such as the OECD to be able to sell the strategy… [so it’s not] something that was cooked up in a civil service department in the centre of Belfast</a:t>
            </a:r>
            <a:r>
              <a:rPr lang="en-GB" sz="1600" kern="100" noProof="1">
                <a:effectLst/>
                <a:latin typeface="Times New Roman" panose="02020603050405020304" pitchFamily="18" charset="0"/>
                <a:ea typeface="Aptos" panose="020B0004020202020204" pitchFamily="34" charset="0"/>
                <a:cs typeface="Times New Roman" panose="02020603050405020304" pitchFamily="18" charset="0"/>
              </a:rPr>
              <a:t>.” NI-P4</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A3B3A-7C37-4219-60B6-E14883374839}"/>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5E7CD0EE-8BA5-E76B-F7DA-2028D94B4360}"/>
              </a:ext>
            </a:extLst>
          </p:cNvPr>
          <p:cNvGraphicFramePr>
            <a:graphicFrameLocks/>
          </p:cNvGraphicFramePr>
          <p:nvPr>
            <p:extLst>
              <p:ext uri="{D42A27DB-BD31-4B8C-83A1-F6EECF244321}">
                <p14:modId xmlns:p14="http://schemas.microsoft.com/office/powerpoint/2010/main" val="1508622384"/>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24E14142-A190-00D6-01F9-6EF328C85489}"/>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6A56AEB3-119C-08D8-89C7-7D3D540EA91C}"/>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sp>
        <p:nvSpPr>
          <p:cNvPr id="4" name="TextBox 3">
            <a:extLst>
              <a:ext uri="{FF2B5EF4-FFF2-40B4-BE49-F238E27FC236}">
                <a16:creationId xmlns:a16="http://schemas.microsoft.com/office/drawing/2014/main" id="{C8623552-5EB6-E355-669E-A056FB02637D}"/>
              </a:ext>
            </a:extLst>
          </p:cNvPr>
          <p:cNvSpPr txBox="1"/>
          <p:nvPr/>
        </p:nvSpPr>
        <p:spPr>
          <a:xfrm>
            <a:off x="1" y="2421796"/>
            <a:ext cx="2018488"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Evidence Use</a:t>
            </a:r>
          </a:p>
        </p:txBody>
      </p:sp>
      <p:pic>
        <p:nvPicPr>
          <p:cNvPr id="8" name="Picture 7" descr="A white text on a blue background&#10;&#10;Description automatically generated">
            <a:extLst>
              <a:ext uri="{FF2B5EF4-FFF2-40B4-BE49-F238E27FC236}">
                <a16:creationId xmlns:a16="http://schemas.microsoft.com/office/drawing/2014/main" id="{7E56F56C-3CA6-E2A2-EA8B-06F9955E6D87}"/>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10" name="Rectangle: Rounded Corners 9">
            <a:extLst>
              <a:ext uri="{FF2B5EF4-FFF2-40B4-BE49-F238E27FC236}">
                <a16:creationId xmlns:a16="http://schemas.microsoft.com/office/drawing/2014/main" id="{11CFC63F-08FD-822D-4507-C1250E06C91B}"/>
              </a:ext>
            </a:extLst>
          </p:cNvPr>
          <p:cNvSpPr/>
          <p:nvPr/>
        </p:nvSpPr>
        <p:spPr>
          <a:xfrm>
            <a:off x="2224226" y="1174165"/>
            <a:ext cx="3112828" cy="5257624"/>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To identify problems</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r>
              <a:rPr lang="en-GB" dirty="0">
                <a:latin typeface="Times New Roman" panose="02020603050405020304" pitchFamily="18" charset="0"/>
                <a:cs typeface="Times New Roman" panose="02020603050405020304" pitchFamily="18" charset="0"/>
              </a:rPr>
              <a:t>‘</a:t>
            </a:r>
            <a:r>
              <a:rPr lang="en-GB" i="1" dirty="0">
                <a:latin typeface="Times New Roman" panose="02020603050405020304" pitchFamily="18" charset="0"/>
                <a:cs typeface="Times New Roman" panose="02020603050405020304" pitchFamily="18" charset="0"/>
              </a:rPr>
              <a:t>But we know that the big challenges for us are around, number one, probably lifelong learning. There’s a long way to go to reach those kind of OECD average levels and beyond. …there was reference to … I think by 2030, Ireland would need an additional 560,000 lifelong learners to get us to there, right, so that’s a lot of work</a:t>
            </a:r>
            <a:r>
              <a:rPr lang="en-GB" dirty="0">
                <a:latin typeface="Times New Roman" panose="02020603050405020304" pitchFamily="18" charset="0"/>
                <a:cs typeface="Times New Roman" panose="02020603050405020304" pitchFamily="18" charset="0"/>
              </a:rPr>
              <a:t>’ (ROI-P10)</a:t>
            </a:r>
          </a:p>
        </p:txBody>
      </p:sp>
      <p:sp>
        <p:nvSpPr>
          <p:cNvPr id="11" name="Rectangle: Rounded Corners 10">
            <a:extLst>
              <a:ext uri="{FF2B5EF4-FFF2-40B4-BE49-F238E27FC236}">
                <a16:creationId xmlns:a16="http://schemas.microsoft.com/office/drawing/2014/main" id="{30BCFACC-E4B7-DC21-6787-63142394452C}"/>
              </a:ext>
            </a:extLst>
          </p:cNvPr>
          <p:cNvSpPr/>
          <p:nvPr/>
        </p:nvSpPr>
        <p:spPr>
          <a:xfrm>
            <a:off x="5430923" y="1174165"/>
            <a:ext cx="3134689" cy="5257623"/>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To shape policy</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r>
              <a:rPr lang="en-GB" i="1" dirty="0">
                <a:latin typeface="Times New Roman" panose="02020603050405020304" pitchFamily="18" charset="0"/>
                <a:cs typeface="Times New Roman" panose="02020603050405020304" pitchFamily="18" charset="0"/>
              </a:rPr>
              <a:t>‘on the back of PIAAC in 2012… there was a campaign supported by various actors for Ireland to develop a new strategy for literacy, numeracy and digital literacy. That commitment was made in all the political party manifestos in the 2019 General Election. ..In 2020, …the new minister tasked </a:t>
            </a:r>
            <a:r>
              <a:rPr lang="en-GB" i="1" dirty="0" err="1">
                <a:latin typeface="Times New Roman" panose="02020603050405020304" pitchFamily="18" charset="0"/>
                <a:cs typeface="Times New Roman" panose="02020603050405020304" pitchFamily="18" charset="0"/>
              </a:rPr>
              <a:t>Solas</a:t>
            </a:r>
            <a:r>
              <a:rPr lang="en-GB" i="1" dirty="0">
                <a:latin typeface="Times New Roman" panose="02020603050405020304" pitchFamily="18" charset="0"/>
                <a:cs typeface="Times New Roman" panose="02020603050405020304" pitchFamily="18" charset="0"/>
              </a:rPr>
              <a:t> with developing that new strategy. </a:t>
            </a:r>
            <a:r>
              <a:rPr lang="en-GB" dirty="0">
                <a:latin typeface="Times New Roman" panose="02020603050405020304" pitchFamily="18" charset="0"/>
                <a:cs typeface="Times New Roman" panose="02020603050405020304" pitchFamily="18" charset="0"/>
              </a:rPr>
              <a:t>(ROI-P11)</a:t>
            </a:r>
          </a:p>
        </p:txBody>
      </p:sp>
      <p:sp>
        <p:nvSpPr>
          <p:cNvPr id="12" name="Rectangle: Rounded Corners 11">
            <a:extLst>
              <a:ext uri="{FF2B5EF4-FFF2-40B4-BE49-F238E27FC236}">
                <a16:creationId xmlns:a16="http://schemas.microsoft.com/office/drawing/2014/main" id="{8C22B39C-1BA3-B9E1-B5EA-1C1E3DE75FC9}"/>
              </a:ext>
            </a:extLst>
          </p:cNvPr>
          <p:cNvSpPr/>
          <p:nvPr/>
        </p:nvSpPr>
        <p:spPr>
          <a:xfrm>
            <a:off x="8677072" y="1174165"/>
            <a:ext cx="3398196" cy="5257623"/>
          </a:xfrm>
          <a:prstGeom prst="roundRect">
            <a:avLst>
              <a:gd name="adj" fmla="val 17546"/>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To evaluate policy</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marL="228600"/>
            <a:r>
              <a:rPr lang="en-GB" i="1" dirty="0">
                <a:latin typeface="Times New Roman" panose="02020603050405020304" pitchFamily="18" charset="0"/>
                <a:cs typeface="Times New Roman" panose="02020603050405020304" pitchFamily="18" charset="0"/>
              </a:rPr>
              <a:t>‘our role is to try and use a data and evidence analysis across the policy cycle, so starting off from your like rationale intervention, what options we have, costs and benefits and appraisal stuff, through to monitoring what’s going on and evaluating effectiveness of policies later on and then feeding all that back round in the policy cycle.’ </a:t>
            </a:r>
            <a:r>
              <a:rPr lang="en-GB" dirty="0">
                <a:latin typeface="Times New Roman" panose="02020603050405020304" pitchFamily="18" charset="0"/>
                <a:cs typeface="Times New Roman" panose="02020603050405020304" pitchFamily="18" charset="0"/>
              </a:rPr>
              <a:t>(E-P6) </a:t>
            </a:r>
          </a:p>
        </p:txBody>
      </p:sp>
    </p:spTree>
    <p:extLst>
      <p:ext uri="{BB962C8B-B14F-4D97-AF65-F5344CB8AC3E}">
        <p14:creationId xmlns:p14="http://schemas.microsoft.com/office/powerpoint/2010/main" val="7398052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DEE2C-3625-E606-4301-982FC9846F7A}"/>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DE4F467-D89B-0381-1C0A-9071A269FE46}"/>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F86FFEB6-2F9D-9739-B448-BC352EE86726}"/>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215C0996-7D0E-81FB-9565-5B15A8C1B632}"/>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sp>
        <p:nvSpPr>
          <p:cNvPr id="4" name="TextBox 3">
            <a:extLst>
              <a:ext uri="{FF2B5EF4-FFF2-40B4-BE49-F238E27FC236}">
                <a16:creationId xmlns:a16="http://schemas.microsoft.com/office/drawing/2014/main" id="{8302B410-0D08-BE1A-940F-E62C5ACBA5EA}"/>
              </a:ext>
            </a:extLst>
          </p:cNvPr>
          <p:cNvSpPr txBox="1"/>
          <p:nvPr/>
        </p:nvSpPr>
        <p:spPr>
          <a:xfrm>
            <a:off x="1" y="2421796"/>
            <a:ext cx="2018488"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Evidence Use</a:t>
            </a:r>
          </a:p>
        </p:txBody>
      </p:sp>
      <p:pic>
        <p:nvPicPr>
          <p:cNvPr id="8" name="Picture 7" descr="A white text on a blue background&#10;&#10;Description automatically generated">
            <a:extLst>
              <a:ext uri="{FF2B5EF4-FFF2-40B4-BE49-F238E27FC236}">
                <a16:creationId xmlns:a16="http://schemas.microsoft.com/office/drawing/2014/main" id="{CDCE5B19-8A4A-1AC6-371B-8FAA912F1490}"/>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10" name="Rectangle: Rounded Corners 9">
            <a:extLst>
              <a:ext uri="{FF2B5EF4-FFF2-40B4-BE49-F238E27FC236}">
                <a16:creationId xmlns:a16="http://schemas.microsoft.com/office/drawing/2014/main" id="{98AC681F-4571-7323-4396-075A695104E1}"/>
              </a:ext>
            </a:extLst>
          </p:cNvPr>
          <p:cNvSpPr/>
          <p:nvPr/>
        </p:nvSpPr>
        <p:spPr>
          <a:xfrm>
            <a:off x="2224226" y="1174165"/>
            <a:ext cx="3112828" cy="5257624"/>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To make funding decisions</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1800" i="1" dirty="0">
                <a:latin typeface="Times New Roman" panose="02020603050405020304" pitchFamily="18" charset="0"/>
                <a:cs typeface="Times New Roman" panose="02020603050405020304" pitchFamily="18" charset="0"/>
              </a:rPr>
              <a:t>‘We generate a lot of administrative data essentially…. We obviously have a system by which we keep track of what the money is being spent for, and where it’s going and so on. That’s kind of like part of the funding system.’  </a:t>
            </a:r>
            <a:r>
              <a:rPr lang="en-GB" sz="1800" dirty="0">
                <a:latin typeface="Times New Roman" panose="02020603050405020304" pitchFamily="18" charset="0"/>
                <a:cs typeface="Times New Roman" panose="02020603050405020304" pitchFamily="18" charset="0"/>
              </a:rPr>
              <a:t>(E-P6)</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id="{63F70C61-0A9B-A82F-433A-9DF3D8B1DA16}"/>
              </a:ext>
            </a:extLst>
          </p:cNvPr>
          <p:cNvSpPr/>
          <p:nvPr/>
        </p:nvSpPr>
        <p:spPr>
          <a:xfrm>
            <a:off x="5430923" y="1174165"/>
            <a:ext cx="3134689" cy="5257623"/>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To make funding decisions</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r>
              <a:rPr lang="en-GB" sz="1800" i="1" dirty="0">
                <a:latin typeface="Times New Roman" panose="02020603050405020304" pitchFamily="18" charset="0"/>
                <a:cs typeface="Times New Roman" panose="02020603050405020304" pitchFamily="18" charset="0"/>
              </a:rPr>
              <a:t>‘So, we have our funding model that allocates out places and money to the institutions, and that’s driven by data metrics.  So, the data is automatically driving the funding model. ’ </a:t>
            </a:r>
            <a:r>
              <a:rPr lang="en-GB" sz="1800" dirty="0">
                <a:latin typeface="Times New Roman" panose="02020603050405020304" pitchFamily="18" charset="0"/>
                <a:cs typeface="Times New Roman" panose="02020603050405020304" pitchFamily="18" charset="0"/>
              </a:rPr>
              <a:t> (S-P14)</a:t>
            </a:r>
          </a:p>
          <a:p>
            <a:pPr indent="-57150"/>
            <a:endParaRPr lang="en-GB" i="1" dirty="0">
              <a:latin typeface="Times New Roman" panose="02020603050405020304" pitchFamily="18" charset="0"/>
              <a:cs typeface="Times New Roman" panose="02020603050405020304" pitchFamily="18" charset="0"/>
            </a:endParaRPr>
          </a:p>
          <a:p>
            <a:pPr indent="-57150"/>
            <a:endParaRPr lang="en-GB" sz="1800" i="1" dirty="0">
              <a:latin typeface="Times New Roman" panose="02020603050405020304" pitchFamily="18" charset="0"/>
              <a:cs typeface="Times New Roman" panose="02020603050405020304" pitchFamily="18" charset="0"/>
            </a:endParaRPr>
          </a:p>
          <a:p>
            <a:pPr indent="-57150"/>
            <a:endParaRPr lang="en-GB" dirty="0">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E2D48932-72CD-BC58-3268-B062A6CEC78C}"/>
              </a:ext>
            </a:extLst>
          </p:cNvPr>
          <p:cNvSpPr/>
          <p:nvPr/>
        </p:nvSpPr>
        <p:spPr>
          <a:xfrm>
            <a:off x="8677072" y="1174165"/>
            <a:ext cx="3398196" cy="5257623"/>
          </a:xfrm>
          <a:prstGeom prst="roundRect">
            <a:avLst>
              <a:gd name="adj" fmla="val 17546"/>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To make funding decisions</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marL="400050" lvl="1" indent="0">
              <a:buNone/>
            </a:pPr>
            <a:r>
              <a:rPr lang="en-GB" sz="1800" i="1" dirty="0">
                <a:latin typeface="Times New Roman" panose="02020603050405020304" pitchFamily="18" charset="0"/>
                <a:cs typeface="Times New Roman" panose="02020603050405020304" pitchFamily="18" charset="0"/>
              </a:rPr>
              <a:t>‘…through strategic performance process, we have these targets…we have monthly updates on those targets. …. …We collect the evidence to see are we getting there.  …we start to fund on the basis as much as possible of that performance married with our strategic ambition</a:t>
            </a:r>
            <a:r>
              <a:rPr lang="en-GB" sz="1800" dirty="0">
                <a:latin typeface="Times New Roman" panose="02020603050405020304" pitchFamily="18" charset="0"/>
                <a:cs typeface="Times New Roman" panose="02020603050405020304" pitchFamily="18" charset="0"/>
              </a:rPr>
              <a:t>.’ (ROI-P10)</a:t>
            </a:r>
          </a:p>
        </p:txBody>
      </p:sp>
    </p:spTree>
    <p:extLst>
      <p:ext uri="{BB962C8B-B14F-4D97-AF65-F5344CB8AC3E}">
        <p14:creationId xmlns:p14="http://schemas.microsoft.com/office/powerpoint/2010/main" val="2945650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201AE-7EEF-C9E9-FFB2-DFDD34A219B3}"/>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F268FC1A-CAF3-FD32-7DF8-F9459BB3F547}"/>
              </a:ext>
            </a:extLst>
          </p:cNvPr>
          <p:cNvGraphicFramePr>
            <a:graphicFrameLocks/>
          </p:cNvGraphicFramePr>
          <p:nvPr>
            <p:extLst>
              <p:ext uri="{D42A27DB-BD31-4B8C-83A1-F6EECF244321}">
                <p14:modId xmlns:p14="http://schemas.microsoft.com/office/powerpoint/2010/main" val="3891319356"/>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29AE768B-8D5D-01FC-3ED2-74F3F1BE57BC}"/>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FCF486B0-B351-A25A-E042-57994515F1D9}"/>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sp>
        <p:nvSpPr>
          <p:cNvPr id="4" name="TextBox 3">
            <a:extLst>
              <a:ext uri="{FF2B5EF4-FFF2-40B4-BE49-F238E27FC236}">
                <a16:creationId xmlns:a16="http://schemas.microsoft.com/office/drawing/2014/main" id="{3C756FC2-EFDB-9481-930F-9602E4AABD4D}"/>
              </a:ext>
            </a:extLst>
          </p:cNvPr>
          <p:cNvSpPr txBox="1"/>
          <p:nvPr/>
        </p:nvSpPr>
        <p:spPr>
          <a:xfrm>
            <a:off x="1" y="2421796"/>
            <a:ext cx="2018488"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Evidence Use</a:t>
            </a:r>
          </a:p>
        </p:txBody>
      </p:sp>
      <p:pic>
        <p:nvPicPr>
          <p:cNvPr id="8" name="Picture 7" descr="A white text on a blue background&#10;&#10;Description automatically generated">
            <a:extLst>
              <a:ext uri="{FF2B5EF4-FFF2-40B4-BE49-F238E27FC236}">
                <a16:creationId xmlns:a16="http://schemas.microsoft.com/office/drawing/2014/main" id="{5BAC2EAF-4068-0974-DDD1-839F3422FF03}"/>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10" name="Rectangle: Rounded Corners 9">
            <a:extLst>
              <a:ext uri="{FF2B5EF4-FFF2-40B4-BE49-F238E27FC236}">
                <a16:creationId xmlns:a16="http://schemas.microsoft.com/office/drawing/2014/main" id="{447818DE-4C81-E684-EC5F-C4869475B82B}"/>
              </a:ext>
            </a:extLst>
          </p:cNvPr>
          <p:cNvSpPr/>
          <p:nvPr/>
        </p:nvSpPr>
        <p:spPr>
          <a:xfrm>
            <a:off x="2819216" y="1174165"/>
            <a:ext cx="8785881" cy="5257624"/>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Shaping understanding, reframing how policymakers think about a problem</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1800" i="1" dirty="0">
                <a:latin typeface="Times New Roman" panose="02020603050405020304" pitchFamily="18" charset="0"/>
                <a:cs typeface="Times New Roman" panose="02020603050405020304" pitchFamily="18" charset="0"/>
              </a:rPr>
              <a:t>‘there’s a lot of inequality, particularly amongst adults with lower qualifications from school… The Skills Barometer showed that there would be less and less opportunities for people with low level qualifications… So, if you’re going to deliver on those strategic goals, then you really need to tackle the skills amongst those already working.  And then a sub-set of that is how do you address those issues of equality, diversity and inclusion.  So female participation in employment …There’s also extremely poor results for people with disabilities. Socio-economic disadvantage, all those factors play into education outcomes and then employment outcomes.  And we can extrapolate that through then to the level of economic and social strategies, and how do we effect change at that basic level of skills that will improve the social and economic circumstances of people living here?’ </a:t>
            </a:r>
            <a:r>
              <a:rPr lang="en-GB" sz="1800" dirty="0">
                <a:latin typeface="Times New Roman" panose="02020603050405020304" pitchFamily="18" charset="0"/>
                <a:cs typeface="Times New Roman" panose="02020603050405020304" pitchFamily="18" charset="0"/>
              </a:rPr>
              <a:t>(NI-P4)</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17811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59491-D84D-13DB-F6BE-6F9BFD0E6E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ABCA51-AFDE-A215-14E7-3B2D1809E0B0}"/>
              </a:ext>
            </a:extLst>
          </p:cNvPr>
          <p:cNvSpPr>
            <a:spLocks noGrp="1"/>
          </p:cNvSpPr>
          <p:nvPr>
            <p:ph idx="1"/>
          </p:nvPr>
        </p:nvSpPr>
        <p:spPr>
          <a:xfrm>
            <a:off x="2603769" y="249986"/>
            <a:ext cx="9195881" cy="6471490"/>
          </a:xfrm>
          <a:solidFill>
            <a:schemeClr val="accent3">
              <a:lumMod val="20000"/>
              <a:lumOff val="80000"/>
            </a:schemeClr>
          </a:solidFill>
          <a:ln>
            <a:solidFill>
              <a:schemeClr val="accent3">
                <a:lumMod val="40000"/>
                <a:lumOff val="60000"/>
              </a:schemeClr>
            </a:solidFill>
          </a:ln>
        </p:spPr>
        <p:txBody>
          <a:bodyPr>
            <a:normAutofit lnSpcReduction="10000"/>
          </a:bodyPr>
          <a:lstStyle/>
          <a:p>
            <a:pPr marL="0" indent="0">
              <a:buNone/>
            </a:pPr>
            <a:r>
              <a:rPr lang="tr-TR" sz="2400" b="1" dirty="0">
                <a:latin typeface="Times New Roman" panose="02020603050405020304" pitchFamily="18" charset="0"/>
                <a:cs typeface="Times New Roman" panose="02020603050405020304" pitchFamily="18" charset="0"/>
              </a:rPr>
              <a:t>Mini Case 1: Scotland's ‘Adult Learning Strategy: 2022-2027’</a:t>
            </a:r>
            <a:endParaRPr lang="en-GB" sz="2400" b="1" dirty="0">
              <a:latin typeface="Times New Roman" panose="02020603050405020304" pitchFamily="18" charset="0"/>
              <a:cs typeface="Times New Roman" panose="02020603050405020304" pitchFamily="18" charset="0"/>
            </a:endParaRPr>
          </a:p>
          <a:p>
            <a:pPr marL="0" indent="0">
              <a:buNone/>
            </a:pPr>
            <a:endParaRPr lang="tr-TR" sz="2200" b="1" dirty="0">
              <a:latin typeface="Times New Roman" panose="02020603050405020304" pitchFamily="18" charset="0"/>
              <a:cs typeface="Times New Roman" panose="02020603050405020304" pitchFamily="18" charset="0"/>
            </a:endParaRPr>
          </a:p>
          <a:p>
            <a:pPr marL="0" indent="0" algn="just">
              <a:buNone/>
            </a:pPr>
            <a:r>
              <a:rPr lang="en-GB" sz="2200" b="1" kern="100" dirty="0">
                <a:latin typeface="Times New Roman" panose="02020603050405020304" pitchFamily="18" charset="0"/>
                <a:ea typeface="Aptos" panose="020B0004020202020204" pitchFamily="34" charset="0"/>
                <a:cs typeface="Times New Roman" panose="02020603050405020304" pitchFamily="18" charset="0"/>
              </a:rPr>
              <a:t>The Adult Learning in Scotland: Statement of Ambition (2014) </a:t>
            </a:r>
            <a:r>
              <a:rPr lang="en-GB" sz="2200" kern="100" dirty="0">
                <a:latin typeface="Times New Roman" panose="02020603050405020304" pitchFamily="18" charset="0"/>
                <a:ea typeface="Aptos" panose="020B0004020202020204" pitchFamily="34" charset="0"/>
                <a:cs typeface="Times New Roman" panose="02020603050405020304" pitchFamily="18" charset="0"/>
              </a:rPr>
              <a:t>and the subsequent </a:t>
            </a:r>
            <a:r>
              <a:rPr lang="en-GB" sz="2200" b="1" kern="100" dirty="0">
                <a:latin typeface="Times New Roman" panose="02020603050405020304" pitchFamily="18" charset="0"/>
                <a:ea typeface="Aptos" panose="020B0004020202020204" pitchFamily="34" charset="0"/>
                <a:cs typeface="Times New Roman" panose="02020603050405020304" pitchFamily="18" charset="0"/>
              </a:rPr>
              <a:t>Adult Learning Strategy: 2022–2027 </a:t>
            </a:r>
            <a:r>
              <a:rPr lang="en-GB" sz="2200" kern="100" dirty="0">
                <a:latin typeface="Times New Roman" panose="02020603050405020304" pitchFamily="18" charset="0"/>
                <a:ea typeface="Aptos" panose="020B0004020202020204" pitchFamily="34" charset="0"/>
                <a:cs typeface="Times New Roman" panose="02020603050405020304" pitchFamily="18" charset="0"/>
              </a:rPr>
              <a:t>represent rare examples of ALE policy documents that articulate a comprehensive vision beyond economic utility and acknowledge adult learning’s contributions to confidence, wellbeing, and civic participation. </a:t>
            </a:r>
          </a:p>
          <a:p>
            <a:pPr marL="0" indent="0" algn="just">
              <a:buNone/>
            </a:pPr>
            <a:r>
              <a:rPr lang="en-GB" sz="2200" kern="100" dirty="0">
                <a:latin typeface="Times New Roman" panose="02020603050405020304" pitchFamily="18" charset="0"/>
                <a:ea typeface="Aptos" panose="020B0004020202020204" pitchFamily="34" charset="0"/>
                <a:cs typeface="Times New Roman" panose="02020603050405020304" pitchFamily="18" charset="0"/>
              </a:rPr>
              <a:t>Both documents were grounded in extensive stakeholder engagement, and both included visionary language supported by strategic frameworks. However, their long-term impact was undermined by the lack of sustained political commitment and, crucially, a weak underpinning in scientific evidence. </a:t>
            </a:r>
          </a:p>
          <a:p>
            <a:pPr marL="0" indent="0" algn="just">
              <a:buNone/>
            </a:pPr>
            <a:r>
              <a:rPr lang="en-GB" sz="2200" kern="100" dirty="0">
                <a:latin typeface="Times New Roman" panose="02020603050405020304" pitchFamily="18" charset="0"/>
                <a:ea typeface="Aptos" panose="020B0004020202020204" pitchFamily="34" charset="0"/>
                <a:cs typeface="Times New Roman" panose="02020603050405020304" pitchFamily="18" charset="0"/>
              </a:rPr>
              <a:t>As one interviewee noted, the 2022 strategy was shelved almost immediately after a ministerial change, with the incoming minister unconvinced of its legitimacy due to insufficient empirical backing. </a:t>
            </a:r>
          </a:p>
          <a:p>
            <a:pPr marL="0" indent="0" algn="just">
              <a:buNone/>
            </a:pPr>
            <a:r>
              <a:rPr lang="en-GB" sz="2200" kern="100" dirty="0">
                <a:latin typeface="Times New Roman" panose="02020603050405020304" pitchFamily="18" charset="0"/>
                <a:ea typeface="Aptos" panose="020B0004020202020204" pitchFamily="34" charset="0"/>
                <a:cs typeface="Times New Roman" panose="02020603050405020304" pitchFamily="18" charset="0"/>
              </a:rPr>
              <a:t>This case demonstrates how, despite strong conceptual framing and participatory development processes, a lack of robust, policy-relevant evidence can render ALE strategies politically vulnerable – particularly when their legitimacy is not grounded in robust evidence but dependent on individual ministers’ willingness to champion them.</a:t>
            </a:r>
            <a:endParaRPr lang="tr-TR" sz="2200" kern="100" dirty="0">
              <a:latin typeface="Times New Roman" panose="02020603050405020304" pitchFamily="18" charset="0"/>
              <a:ea typeface="Aptos" panose="020B0004020202020204" pitchFamily="34" charset="0"/>
              <a:cs typeface="Times New Roman" panose="02020603050405020304" pitchFamily="18" charset="0"/>
            </a:endParaRPr>
          </a:p>
        </p:txBody>
      </p:sp>
      <p:sp>
        <p:nvSpPr>
          <p:cNvPr id="2" name="Slayt Numarası Yer Tutucusu 1">
            <a:extLst>
              <a:ext uri="{FF2B5EF4-FFF2-40B4-BE49-F238E27FC236}">
                <a16:creationId xmlns:a16="http://schemas.microsoft.com/office/drawing/2014/main" id="{58E3987D-C544-6B2D-6923-397E49327071}"/>
              </a:ext>
            </a:extLst>
          </p:cNvPr>
          <p:cNvSpPr>
            <a:spLocks noGrp="1"/>
          </p:cNvSpPr>
          <p:nvPr>
            <p:ph type="sldNum" sz="quarter" idx="12"/>
          </p:nvPr>
        </p:nvSpPr>
        <p:spPr/>
        <p:txBody>
          <a:bodyPr/>
          <a:lstStyle/>
          <a:p>
            <a:pPr defTabSz="457200"/>
            <a:fld id="{C1FF6DA9-008F-8B48-92A6-B652298478BF}" type="slidenum">
              <a:rPr lang="en-US">
                <a:solidFill>
                  <a:prstClr val="black">
                    <a:tint val="75000"/>
                  </a:prstClr>
                </a:solidFill>
                <a:latin typeface="Calibri"/>
              </a:rPr>
              <a:pPr defTabSz="457200"/>
              <a:t>38</a:t>
            </a:fld>
            <a:endParaRPr lang="en-US">
              <a:solidFill>
                <a:prstClr val="black">
                  <a:tint val="75000"/>
                </a:prstClr>
              </a:solidFill>
              <a:latin typeface="Calibri"/>
            </a:endParaRPr>
          </a:p>
        </p:txBody>
      </p:sp>
      <p:sp>
        <p:nvSpPr>
          <p:cNvPr id="4" name="Rectangle 3">
            <a:extLst>
              <a:ext uri="{FF2B5EF4-FFF2-40B4-BE49-F238E27FC236}">
                <a16:creationId xmlns:a16="http://schemas.microsoft.com/office/drawing/2014/main" id="{6CBE1933-191C-F44D-83B5-F51DCDA0DC90}"/>
              </a:ext>
            </a:extLst>
          </p:cNvPr>
          <p:cNvSpPr/>
          <p:nvPr/>
        </p:nvSpPr>
        <p:spPr>
          <a:xfrm>
            <a:off x="0" y="0"/>
            <a:ext cx="2018995"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Evidence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use</a:t>
            </a: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CF6C9E6C-79C4-4BE6-BA38-0DBC28C57B65}"/>
              </a:ext>
            </a:extLst>
          </p:cNvPr>
          <p:cNvPicPr>
            <a:picLocks noChangeAspect="1"/>
          </p:cNvPicPr>
          <p:nvPr/>
        </p:nvPicPr>
        <p:blipFill>
          <a:blip r:embed="rId2">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Tree>
    <p:extLst>
      <p:ext uri="{BB962C8B-B14F-4D97-AF65-F5344CB8AC3E}">
        <p14:creationId xmlns:p14="http://schemas.microsoft.com/office/powerpoint/2010/main" val="32382160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6D49C-F8F7-01CF-BF32-1093BFE44647}"/>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F305567B-AE30-2476-7F15-3DC94158E4AB}"/>
              </a:ext>
            </a:extLst>
          </p:cNvPr>
          <p:cNvSpPr>
            <a:spLocks noGrp="1"/>
          </p:cNvSpPr>
          <p:nvPr>
            <p:ph type="sldNum" sz="quarter" idx="12"/>
          </p:nvPr>
        </p:nvSpPr>
        <p:spPr/>
        <p:txBody>
          <a:bodyPr/>
          <a:lstStyle/>
          <a:p>
            <a:pPr defTabSz="457200"/>
            <a:fld id="{C1FF6DA9-008F-8B48-92A6-B652298478BF}" type="slidenum">
              <a:rPr lang="en-US">
                <a:solidFill>
                  <a:prstClr val="black">
                    <a:tint val="75000"/>
                  </a:prstClr>
                </a:solidFill>
                <a:latin typeface="Calibri"/>
              </a:rPr>
              <a:pPr defTabSz="457200"/>
              <a:t>39</a:t>
            </a:fld>
            <a:endParaRPr lang="en-US">
              <a:solidFill>
                <a:prstClr val="black">
                  <a:tint val="75000"/>
                </a:prstClr>
              </a:solidFill>
              <a:latin typeface="Calibri"/>
            </a:endParaRPr>
          </a:p>
        </p:txBody>
      </p:sp>
      <p:sp>
        <p:nvSpPr>
          <p:cNvPr id="4" name="Rectangle 3">
            <a:extLst>
              <a:ext uri="{FF2B5EF4-FFF2-40B4-BE49-F238E27FC236}">
                <a16:creationId xmlns:a16="http://schemas.microsoft.com/office/drawing/2014/main" id="{A79CBB71-757E-010F-0295-EF77A5827A31}"/>
              </a:ext>
            </a:extLst>
          </p:cNvPr>
          <p:cNvSpPr/>
          <p:nvPr/>
        </p:nvSpPr>
        <p:spPr>
          <a:xfrm>
            <a:off x="0" y="0"/>
            <a:ext cx="2018995"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Evidence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use</a:t>
            </a: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96C74F50-20A0-41E0-5E32-53167841224A}"/>
              </a:ext>
            </a:extLst>
          </p:cNvPr>
          <p:cNvPicPr>
            <a:picLocks noChangeAspect="1"/>
          </p:cNvPicPr>
          <p:nvPr/>
        </p:nvPicPr>
        <p:blipFill>
          <a:blip r:embed="rId2">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8" name="Content Placeholder 2"/>
          <p:cNvSpPr txBox="1">
            <a:spLocks/>
          </p:cNvSpPr>
          <p:nvPr/>
        </p:nvSpPr>
        <p:spPr>
          <a:xfrm>
            <a:off x="2441349" y="249986"/>
            <a:ext cx="9500598" cy="6432696"/>
          </a:xfrm>
          <a:prstGeom prst="rect">
            <a:avLst/>
          </a:prstGeom>
          <a:solidFill>
            <a:schemeClr val="accent3">
              <a:lumMod val="20000"/>
              <a:lumOff val="80000"/>
            </a:schemeClr>
          </a:solidFill>
          <a:ln>
            <a:solidFill>
              <a:schemeClr val="accent3">
                <a:lumMod val="40000"/>
                <a:lumOff val="60000"/>
              </a:schemeClr>
            </a:solid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0"/>
              </a:spcBef>
              <a:spcAft>
                <a:spcPts val="300"/>
              </a:spcAft>
              <a:buFont typeface="Arial"/>
              <a:buNone/>
            </a:pPr>
            <a:r>
              <a:rPr lang="en-GB" sz="2400" b="1" kern="100" dirty="0">
                <a:latin typeface="Times New Roman" panose="02020603050405020304" pitchFamily="18" charset="0"/>
                <a:ea typeface="Aptos" panose="020B0004020202020204" pitchFamily="34" charset="0"/>
                <a:cs typeface="Times New Roman" panose="02020603050405020304" pitchFamily="18" charset="0"/>
              </a:rPr>
              <a:t>Mini Case 2: Using OECD Evidence to Legitimate Skills Policy in </a:t>
            </a:r>
            <a:r>
              <a:rPr lang="tr-TR" sz="2400" b="1" kern="100" dirty="0">
                <a:latin typeface="Times New Roman" panose="02020603050405020304" pitchFamily="18" charset="0"/>
                <a:ea typeface="Aptos" panose="020B0004020202020204" pitchFamily="34" charset="0"/>
                <a:cs typeface="Times New Roman" panose="02020603050405020304" pitchFamily="18" charset="0"/>
              </a:rPr>
              <a:t>NI</a:t>
            </a:r>
            <a:endParaRPr lang="en-GB" sz="2400" b="1" kern="100" dirty="0">
              <a:latin typeface="Times New Roman" panose="02020603050405020304" pitchFamily="18" charset="0"/>
              <a:ea typeface="Aptos" panose="020B0004020202020204" pitchFamily="34" charset="0"/>
              <a:cs typeface="Times New Roman" panose="02020603050405020304" pitchFamily="18" charset="0"/>
            </a:endParaRPr>
          </a:p>
          <a:p>
            <a:pPr algn="just">
              <a:spcBef>
                <a:spcPts val="0"/>
              </a:spcBef>
              <a:spcAft>
                <a:spcPts val="300"/>
              </a:spcAft>
              <a:buFont typeface="Arial"/>
              <a:buNone/>
            </a:pPr>
            <a:endParaRPr lang="tr-TR" sz="2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spcBef>
                <a:spcPts val="0"/>
              </a:spcBef>
              <a:spcAft>
                <a:spcPts val="300"/>
              </a:spcAft>
              <a:buFont typeface="Arial"/>
              <a:buNone/>
            </a:pPr>
            <a:r>
              <a:rPr lang="en-GB" sz="2200" kern="100" dirty="0">
                <a:latin typeface="Times New Roman" panose="02020603050405020304" pitchFamily="18" charset="0"/>
                <a:ea typeface="Aptos" panose="020B0004020202020204" pitchFamily="34" charset="0"/>
                <a:cs typeface="Times New Roman" panose="02020603050405020304" pitchFamily="18" charset="0"/>
              </a:rPr>
              <a:t>In Northern Ireland, the development of a new skills strategy in the absence of a functioning executive illustrates how evidence can be instrumentalised for legitimacy rather than purely for informing policy content. Faced with political gridlock, civil servants sought to validate their proposals by involving the OECD, a globally recognised authority.</a:t>
            </a:r>
          </a:p>
          <a:p>
            <a:pPr marL="0" indent="0" algn="just">
              <a:spcBef>
                <a:spcPts val="0"/>
              </a:spcBef>
              <a:spcAft>
                <a:spcPts val="300"/>
              </a:spcAft>
              <a:buFont typeface="Arial"/>
              <a:buNone/>
            </a:pPr>
            <a:r>
              <a:rPr lang="en-GB" sz="2200" kern="100" dirty="0">
                <a:latin typeface="Times New Roman" panose="02020603050405020304" pitchFamily="18" charset="0"/>
                <a:ea typeface="Aptos" panose="020B0004020202020204" pitchFamily="34" charset="0"/>
                <a:cs typeface="Times New Roman" panose="02020603050405020304" pitchFamily="18" charset="0"/>
              </a:rPr>
              <a:t>As one policymaker stated, “</a:t>
            </a:r>
            <a:r>
              <a:rPr lang="en-GB" sz="2200" i="1" kern="100" dirty="0">
                <a:latin typeface="Times New Roman" panose="02020603050405020304" pitchFamily="18" charset="0"/>
                <a:ea typeface="Aptos" panose="020B0004020202020204" pitchFamily="34" charset="0"/>
                <a:cs typeface="Times New Roman" panose="02020603050405020304" pitchFamily="18" charset="0"/>
              </a:rPr>
              <a:t>we needed to have that weight behind it</a:t>
            </a:r>
            <a:r>
              <a:rPr lang="en-GB" sz="2200" kern="100" dirty="0">
                <a:latin typeface="Times New Roman" panose="02020603050405020304" pitchFamily="18" charset="0"/>
                <a:ea typeface="Aptos" panose="020B0004020202020204" pitchFamily="34" charset="0"/>
                <a:cs typeface="Times New Roman" panose="02020603050405020304" pitchFamily="18" charset="0"/>
              </a:rPr>
              <a:t>.” The OECD’s involvement provided external validation, ensuring that the strategy would be taken seriously by stakeholders and decision-makers alike. </a:t>
            </a:r>
          </a:p>
          <a:p>
            <a:pPr marL="0" indent="0" algn="just">
              <a:spcBef>
                <a:spcPts val="0"/>
              </a:spcBef>
              <a:spcAft>
                <a:spcPts val="300"/>
              </a:spcAft>
              <a:buFont typeface="Arial"/>
              <a:buNone/>
            </a:pPr>
            <a:r>
              <a:rPr lang="en-GB" sz="2200" kern="100" dirty="0">
                <a:latin typeface="Times New Roman" panose="02020603050405020304" pitchFamily="18" charset="0"/>
                <a:ea typeface="Aptos" panose="020B0004020202020204" pitchFamily="34" charset="0"/>
                <a:cs typeface="Times New Roman" panose="02020603050405020304" pitchFamily="18" charset="0"/>
              </a:rPr>
              <a:t>In parallel, the Northern Ireland Skills Barometer –an evidence source available since 2015– offered recurring data on labour market demands, justifying the inclusion of lifelong learning as a strategic priority. The incorporation of such tools helped present the strategy as evidence-driven, even when ministerial leadership was absent. </a:t>
            </a:r>
          </a:p>
          <a:p>
            <a:pPr marL="0" indent="0" algn="just">
              <a:spcBef>
                <a:spcPts val="0"/>
              </a:spcBef>
              <a:spcAft>
                <a:spcPts val="300"/>
              </a:spcAft>
              <a:buFont typeface="Arial"/>
              <a:buNone/>
            </a:pPr>
            <a:r>
              <a:rPr lang="en-GB" sz="2200" kern="100" dirty="0">
                <a:latin typeface="Times New Roman" panose="02020603050405020304" pitchFamily="18" charset="0"/>
                <a:ea typeface="Aptos" panose="020B0004020202020204" pitchFamily="34" charset="0"/>
                <a:cs typeface="Times New Roman" panose="02020603050405020304" pitchFamily="18" charset="0"/>
              </a:rPr>
              <a:t>This case reveals how evidence can serve dual purposes: informing content and bolstering the strategy’s legitimacy in politically uncertain conditions.</a:t>
            </a:r>
            <a:endParaRPr lang="tr-TR" sz="2200" kern="100" dirty="0">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4905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E77DE-FDF1-F4C1-6E20-4FA4F674BED9}"/>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A2F49ADF-382F-49CB-37F5-FFE7654DE8B7}"/>
              </a:ext>
            </a:extLst>
          </p:cNvPr>
          <p:cNvSpPr>
            <a:spLocks noGrp="1"/>
          </p:cNvSpPr>
          <p:nvPr>
            <p:ph type="sldNum" sz="quarter" idx="12"/>
          </p:nvPr>
        </p:nvSpPr>
        <p:spPr/>
        <p:txBody>
          <a:bodyPr/>
          <a:lstStyle/>
          <a:p>
            <a:pPr defTabSz="457200"/>
            <a:fld id="{C1FF6DA9-008F-8B48-92A6-B652298478BF}" type="slidenum">
              <a:rPr lang="en-US">
                <a:solidFill>
                  <a:prstClr val="black">
                    <a:tint val="75000"/>
                  </a:prstClr>
                </a:solidFill>
                <a:latin typeface="Calibri"/>
              </a:rPr>
              <a:pPr defTabSz="457200"/>
              <a:t>40</a:t>
            </a:fld>
            <a:endParaRPr lang="en-US">
              <a:solidFill>
                <a:prstClr val="black">
                  <a:tint val="75000"/>
                </a:prstClr>
              </a:solidFill>
              <a:latin typeface="Calibri"/>
            </a:endParaRPr>
          </a:p>
        </p:txBody>
      </p:sp>
      <p:sp>
        <p:nvSpPr>
          <p:cNvPr id="4" name="Rectangle 3">
            <a:extLst>
              <a:ext uri="{FF2B5EF4-FFF2-40B4-BE49-F238E27FC236}">
                <a16:creationId xmlns:a16="http://schemas.microsoft.com/office/drawing/2014/main" id="{DE7F863A-50B6-BF0E-3ADC-3EBD19B80F7F}"/>
              </a:ext>
            </a:extLst>
          </p:cNvPr>
          <p:cNvSpPr/>
          <p:nvPr/>
        </p:nvSpPr>
        <p:spPr>
          <a:xfrm>
            <a:off x="0" y="0"/>
            <a:ext cx="2018995"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Evidence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use</a:t>
            </a: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 </a:t>
            </a:r>
          </a:p>
        </p:txBody>
      </p:sp>
      <p:pic>
        <p:nvPicPr>
          <p:cNvPr id="5" name="Picture 4" descr="A white text on a blue background&#10;&#10;Description automatically generated">
            <a:extLst>
              <a:ext uri="{FF2B5EF4-FFF2-40B4-BE49-F238E27FC236}">
                <a16:creationId xmlns:a16="http://schemas.microsoft.com/office/drawing/2014/main" id="{1601EFD0-4FA5-3177-E7F3-AEC3096E748E}"/>
              </a:ext>
            </a:extLst>
          </p:cNvPr>
          <p:cNvPicPr>
            <a:picLocks noChangeAspect="1"/>
          </p:cNvPicPr>
          <p:nvPr/>
        </p:nvPicPr>
        <p:blipFill>
          <a:blip r:embed="rId3">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3" name="Content Placeholder 2">
            <a:extLst>
              <a:ext uri="{FF2B5EF4-FFF2-40B4-BE49-F238E27FC236}">
                <a16:creationId xmlns:a16="http://schemas.microsoft.com/office/drawing/2014/main" id="{244F65C2-2B55-1442-3D7A-B54DDC90B1FF}"/>
              </a:ext>
            </a:extLst>
          </p:cNvPr>
          <p:cNvSpPr>
            <a:spLocks noGrp="1"/>
          </p:cNvSpPr>
          <p:nvPr>
            <p:ph idx="1"/>
          </p:nvPr>
        </p:nvSpPr>
        <p:spPr>
          <a:xfrm>
            <a:off x="2141669" y="136524"/>
            <a:ext cx="9800278" cy="6030812"/>
          </a:xfrm>
          <a:solidFill>
            <a:schemeClr val="accent3">
              <a:lumMod val="20000"/>
              <a:lumOff val="80000"/>
            </a:schemeClr>
          </a:solidFill>
          <a:ln>
            <a:solidFill>
              <a:schemeClr val="accent3">
                <a:lumMod val="40000"/>
                <a:lumOff val="60000"/>
              </a:schemeClr>
            </a:solidFill>
          </a:ln>
        </p:spPr>
        <p:txBody>
          <a:bodyPr>
            <a:noAutofit/>
          </a:bodyPr>
          <a:lstStyle/>
          <a:p>
            <a:pPr marL="0" indent="0" algn="just">
              <a:buNone/>
            </a:pPr>
            <a:r>
              <a:rPr lang="en-GB" sz="2400" b="1" noProof="0" dirty="0">
                <a:latin typeface="Times New Roman" panose="02020603050405020304" pitchFamily="18" charset="0"/>
                <a:cs typeface="Times New Roman" panose="02020603050405020304" pitchFamily="18" charset="0"/>
              </a:rPr>
              <a:t>Mini Case 3: The Diamond Review and Tuition Fee Grant in Wales</a:t>
            </a:r>
          </a:p>
          <a:p>
            <a:pPr marL="0" indent="0" algn="just">
              <a:buNone/>
            </a:pPr>
            <a:endParaRPr lang="en-GB" sz="2000" b="1" noProof="0" dirty="0">
              <a:latin typeface="Times New Roman" panose="02020603050405020304" pitchFamily="18" charset="0"/>
              <a:cs typeface="Times New Roman" panose="02020603050405020304" pitchFamily="18" charset="0"/>
            </a:endParaRPr>
          </a:p>
          <a:p>
            <a:pPr marL="0" indent="0" algn="just">
              <a:buNone/>
            </a:pPr>
            <a:r>
              <a:rPr lang="en-GB" sz="2200" noProof="0" dirty="0">
                <a:latin typeface="Times New Roman" panose="02020603050405020304" pitchFamily="18" charset="0"/>
                <a:cs typeface="Times New Roman" panose="02020603050405020304" pitchFamily="18" charset="0"/>
              </a:rPr>
              <a:t>Upon assuming office in 2011, a senior Welsh policymaker was constrained by a pre-existing commitment to the Tuition Fee Grant – a policy that heavily subsidised higher education fees for students in Wales. While politically popular, the grant consumed a disproportionate share of discretionary government expenditure, accounting for approximately 7% of the Welsh Government’s total £16 billion budget. This left limited funding for other crucial areas.</a:t>
            </a:r>
          </a:p>
          <a:p>
            <a:pPr marL="0" indent="0" algn="just">
              <a:buNone/>
            </a:pPr>
            <a:r>
              <a:rPr lang="en-GB" sz="2200" noProof="0" dirty="0">
                <a:latin typeface="Times New Roman" panose="02020603050405020304" pitchFamily="18" charset="0"/>
                <a:cs typeface="Times New Roman" panose="02020603050405020304" pitchFamily="18" charset="0"/>
              </a:rPr>
              <a:t>Although the policy’s long-term sustainability was in doubt – particularly under the financial strain of post-2010 austerity – there was a manifesto commitment to preserve it throughout the parliamentary term. Directly challenging it risked political fallout. To navigate this, the policymaker commissioned an independent review (later known as the Diamond Review) tasked with evaluating the funding model and recommending alternatives. Importantly, the review was timed to conclude shortly before the next election cycle, thus creating political space for its recommendations to be adopted by the incoming government, regardless of its party alignment.</a:t>
            </a:r>
          </a:p>
        </p:txBody>
      </p:sp>
      <p:sp>
        <p:nvSpPr>
          <p:cNvPr id="6" name="Metin kutusu 3">
            <a:extLst>
              <a:ext uri="{FF2B5EF4-FFF2-40B4-BE49-F238E27FC236}">
                <a16:creationId xmlns:a16="http://schemas.microsoft.com/office/drawing/2014/main" id="{97D72167-E91F-43C7-E277-B44835132E56}"/>
              </a:ext>
            </a:extLst>
          </p:cNvPr>
          <p:cNvSpPr txBox="1"/>
          <p:nvPr/>
        </p:nvSpPr>
        <p:spPr>
          <a:xfrm>
            <a:off x="3871496" y="6321366"/>
            <a:ext cx="5603358" cy="400110"/>
          </a:xfrm>
          <a:prstGeom prst="rect">
            <a:avLst/>
          </a:prstGeom>
          <a:solidFill>
            <a:schemeClr val="bg2"/>
          </a:solidFill>
        </p:spPr>
        <p:txBody>
          <a:bodyPr wrap="square" rtlCol="0">
            <a:spAutoFit/>
          </a:bodyPr>
          <a:lstStyle/>
          <a:p>
            <a:pPr algn="ctr"/>
            <a:r>
              <a:rPr lang="en-GB" sz="2000" b="1" dirty="0">
                <a:latin typeface="Times New Roman" panose="02020603050405020304" pitchFamily="18" charset="0"/>
                <a:cs typeface="Times New Roman" panose="02020603050405020304" pitchFamily="18" charset="0"/>
              </a:rPr>
              <a:t>What works? vs. What works politically?</a:t>
            </a:r>
          </a:p>
        </p:txBody>
      </p:sp>
    </p:spTree>
    <p:extLst>
      <p:ext uri="{BB962C8B-B14F-4D97-AF65-F5344CB8AC3E}">
        <p14:creationId xmlns:p14="http://schemas.microsoft.com/office/powerpoint/2010/main" val="37124852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00A5B-CD7F-6075-A7C3-6CA6A92CADB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1790F7C-AECC-BE96-AC9D-D9DBAEB419DB}"/>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8975DC59-626B-FAAF-1DCE-9A41ED4F348E}"/>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sp>
        <p:nvSpPr>
          <p:cNvPr id="4" name="TextBox 3">
            <a:extLst>
              <a:ext uri="{FF2B5EF4-FFF2-40B4-BE49-F238E27FC236}">
                <a16:creationId xmlns:a16="http://schemas.microsoft.com/office/drawing/2014/main" id="{E6F47BFD-4256-6E3C-5062-0523ED619E70}"/>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pic>
        <p:nvPicPr>
          <p:cNvPr id="8" name="Picture 7" descr="A white text on a blue background&#10;&#10;Description automatically generated">
            <a:extLst>
              <a:ext uri="{FF2B5EF4-FFF2-40B4-BE49-F238E27FC236}">
                <a16:creationId xmlns:a16="http://schemas.microsoft.com/office/drawing/2014/main" id="{30F382AD-05FC-C6B2-1AC6-E4AF27DEA17F}"/>
              </a:ext>
            </a:extLst>
          </p:cNvPr>
          <p:cNvPicPr>
            <a:picLocks noChangeAspect="1"/>
          </p:cNvPicPr>
          <p:nvPr/>
        </p:nvPicPr>
        <p:blipFill>
          <a:blip r:embed="rId3">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graphicFrame>
        <p:nvGraphicFramePr>
          <p:cNvPr id="7" name="Table 6">
            <a:extLst>
              <a:ext uri="{FF2B5EF4-FFF2-40B4-BE49-F238E27FC236}">
                <a16:creationId xmlns:a16="http://schemas.microsoft.com/office/drawing/2014/main" id="{327DA780-F5DC-996F-B15D-C91BEA78C3B5}"/>
              </a:ext>
            </a:extLst>
          </p:cNvPr>
          <p:cNvGraphicFramePr>
            <a:graphicFrameLocks noGrp="1"/>
          </p:cNvGraphicFramePr>
          <p:nvPr>
            <p:extLst>
              <p:ext uri="{D42A27DB-BD31-4B8C-83A1-F6EECF244321}">
                <p14:modId xmlns:p14="http://schemas.microsoft.com/office/powerpoint/2010/main" val="40591482"/>
              </p:ext>
            </p:extLst>
          </p:nvPr>
        </p:nvGraphicFramePr>
        <p:xfrm>
          <a:off x="2388321" y="533400"/>
          <a:ext cx="9553626" cy="5791200"/>
        </p:xfrm>
        <a:graphic>
          <a:graphicData uri="http://schemas.openxmlformats.org/drawingml/2006/table">
            <a:tbl>
              <a:tblPr firstRow="1" bandRow="1">
                <a:tableStyleId>{21E4AEA4-8DFA-4A89-87EB-49C32662AFE0}</a:tableStyleId>
              </a:tblPr>
              <a:tblGrid>
                <a:gridCol w="9553626">
                  <a:extLst>
                    <a:ext uri="{9D8B030D-6E8A-4147-A177-3AD203B41FA5}">
                      <a16:colId xmlns:a16="http://schemas.microsoft.com/office/drawing/2014/main" val="2343680752"/>
                    </a:ext>
                  </a:extLst>
                </a:gridCol>
              </a:tblGrid>
              <a:tr h="572519">
                <a:tc>
                  <a:txBody>
                    <a:bodyPr/>
                    <a:lstStyle/>
                    <a:p>
                      <a:pPr algn="ctr"/>
                      <a:r>
                        <a:rPr lang="en-GB" sz="4000" dirty="0">
                          <a:latin typeface="Times New Roman" panose="02020603050405020304" pitchFamily="18" charset="0"/>
                          <a:cs typeface="Times New Roman" panose="02020603050405020304" pitchFamily="18" charset="0"/>
                        </a:rPr>
                        <a:t>OTHER FACTORS INFLUENCING POLICY-MAKING</a:t>
                      </a:r>
                    </a:p>
                  </a:txBody>
                  <a:tcPr/>
                </a:tc>
                <a:extLst>
                  <a:ext uri="{0D108BD9-81ED-4DB2-BD59-A6C34878D82A}">
                    <a16:rowId xmlns:a16="http://schemas.microsoft.com/office/drawing/2014/main" val="3897506307"/>
                  </a:ext>
                </a:extLst>
              </a:tr>
              <a:tr h="464376">
                <a:tc>
                  <a:txBody>
                    <a:bodyPr/>
                    <a:lstStyle/>
                    <a:p>
                      <a:pPr algn="ctr"/>
                      <a:r>
                        <a:rPr lang="en-GB" sz="3600" dirty="0">
                          <a:latin typeface="Times New Roman" panose="02020603050405020304" pitchFamily="18" charset="0"/>
                          <a:cs typeface="Times New Roman" panose="02020603050405020304" pitchFamily="18" charset="0"/>
                        </a:rPr>
                        <a:t>Personal beliefs and experience</a:t>
                      </a:r>
                    </a:p>
                  </a:txBody>
                  <a:tcPr/>
                </a:tc>
                <a:extLst>
                  <a:ext uri="{0D108BD9-81ED-4DB2-BD59-A6C34878D82A}">
                    <a16:rowId xmlns:a16="http://schemas.microsoft.com/office/drawing/2014/main" val="418023058"/>
                  </a:ext>
                </a:extLst>
              </a:tr>
              <a:tr h="464376">
                <a:tc>
                  <a:txBody>
                    <a:bodyPr/>
                    <a:lstStyle/>
                    <a:p>
                      <a:pPr algn="ctr"/>
                      <a:r>
                        <a:rPr lang="en-GB" sz="3600" dirty="0">
                          <a:latin typeface="Times New Roman" panose="02020603050405020304" pitchFamily="18" charset="0"/>
                          <a:cs typeface="Times New Roman" panose="02020603050405020304" pitchFamily="18" charset="0"/>
                        </a:rPr>
                        <a:t>Ministerial priorities</a:t>
                      </a:r>
                    </a:p>
                  </a:txBody>
                  <a:tcPr/>
                </a:tc>
                <a:extLst>
                  <a:ext uri="{0D108BD9-81ED-4DB2-BD59-A6C34878D82A}">
                    <a16:rowId xmlns:a16="http://schemas.microsoft.com/office/drawing/2014/main" val="2336885126"/>
                  </a:ext>
                </a:extLst>
              </a:tr>
              <a:tr h="464376">
                <a:tc>
                  <a:txBody>
                    <a:bodyPr/>
                    <a:lstStyle/>
                    <a:p>
                      <a:pPr algn="ctr"/>
                      <a:r>
                        <a:rPr lang="en-GB" sz="3600" dirty="0">
                          <a:latin typeface="Times New Roman" panose="02020603050405020304" pitchFamily="18" charset="0"/>
                          <a:cs typeface="Times New Roman" panose="02020603050405020304" pitchFamily="18" charset="0"/>
                        </a:rPr>
                        <a:t>Policy legacies </a:t>
                      </a:r>
                    </a:p>
                  </a:txBody>
                  <a:tcPr/>
                </a:tc>
                <a:extLst>
                  <a:ext uri="{0D108BD9-81ED-4DB2-BD59-A6C34878D82A}">
                    <a16:rowId xmlns:a16="http://schemas.microsoft.com/office/drawing/2014/main" val="3918691521"/>
                  </a:ext>
                </a:extLst>
              </a:tr>
              <a:tr h="464376">
                <a:tc>
                  <a:txBody>
                    <a:bodyPr/>
                    <a:lstStyle/>
                    <a:p>
                      <a:pPr algn="ctr"/>
                      <a:r>
                        <a:rPr lang="en-GB" sz="3600" dirty="0">
                          <a:latin typeface="Times New Roman" panose="02020603050405020304" pitchFamily="18" charset="0"/>
                          <a:cs typeface="Times New Roman" panose="02020603050405020304" pitchFamily="18" charset="0"/>
                        </a:rPr>
                        <a:t>Unexpected events</a:t>
                      </a:r>
                    </a:p>
                  </a:txBody>
                  <a:tcPr/>
                </a:tc>
                <a:extLst>
                  <a:ext uri="{0D108BD9-81ED-4DB2-BD59-A6C34878D82A}">
                    <a16:rowId xmlns:a16="http://schemas.microsoft.com/office/drawing/2014/main" val="144936741"/>
                  </a:ext>
                </a:extLst>
              </a:tr>
              <a:tr h="464376">
                <a:tc>
                  <a:txBody>
                    <a:bodyPr/>
                    <a:lstStyle/>
                    <a:p>
                      <a:pPr algn="ctr"/>
                      <a:r>
                        <a:rPr lang="en-GB" sz="3600" dirty="0">
                          <a:latin typeface="Times New Roman" panose="02020603050405020304" pitchFamily="18" charset="0"/>
                          <a:cs typeface="Times New Roman" panose="02020603050405020304" pitchFamily="18" charset="0"/>
                        </a:rPr>
                        <a:t>Institutional constraints</a:t>
                      </a:r>
                    </a:p>
                  </a:txBody>
                  <a:tcPr/>
                </a:tc>
                <a:extLst>
                  <a:ext uri="{0D108BD9-81ED-4DB2-BD59-A6C34878D82A}">
                    <a16:rowId xmlns:a16="http://schemas.microsoft.com/office/drawing/2014/main" val="2416165176"/>
                  </a:ext>
                </a:extLst>
              </a:tr>
              <a:tr h="464376">
                <a:tc>
                  <a:txBody>
                    <a:bodyPr/>
                    <a:lstStyle/>
                    <a:p>
                      <a:pPr algn="ctr"/>
                      <a:r>
                        <a:rPr lang="en-GB" sz="3600" dirty="0">
                          <a:latin typeface="Times New Roman" panose="02020603050405020304" pitchFamily="18" charset="0"/>
                          <a:cs typeface="Times New Roman" panose="02020603050405020304" pitchFamily="18" charset="0"/>
                        </a:rPr>
                        <a:t>Financial limitations</a:t>
                      </a:r>
                    </a:p>
                  </a:txBody>
                  <a:tcPr/>
                </a:tc>
                <a:extLst>
                  <a:ext uri="{0D108BD9-81ED-4DB2-BD59-A6C34878D82A}">
                    <a16:rowId xmlns:a16="http://schemas.microsoft.com/office/drawing/2014/main" val="2051807326"/>
                  </a:ext>
                </a:extLst>
              </a:tr>
              <a:tr h="464376">
                <a:tc>
                  <a:txBody>
                    <a:bodyPr/>
                    <a:lstStyle/>
                    <a:p>
                      <a:pPr algn="ctr"/>
                      <a:r>
                        <a:rPr lang="en-GB" sz="3600" dirty="0">
                          <a:latin typeface="Times New Roman" panose="02020603050405020304" pitchFamily="18" charset="0"/>
                          <a:cs typeface="Times New Roman" panose="02020603050405020304" pitchFamily="18" charset="0"/>
                        </a:rPr>
                        <a:t>Stakeholder engagement</a:t>
                      </a:r>
                    </a:p>
                  </a:txBody>
                  <a:tcPr/>
                </a:tc>
                <a:extLst>
                  <a:ext uri="{0D108BD9-81ED-4DB2-BD59-A6C34878D82A}">
                    <a16:rowId xmlns:a16="http://schemas.microsoft.com/office/drawing/2014/main" val="990606602"/>
                  </a:ext>
                </a:extLst>
              </a:tr>
            </a:tbl>
          </a:graphicData>
        </a:graphic>
      </p:graphicFrame>
    </p:spTree>
    <p:extLst>
      <p:ext uri="{BB962C8B-B14F-4D97-AF65-F5344CB8AC3E}">
        <p14:creationId xmlns:p14="http://schemas.microsoft.com/office/powerpoint/2010/main" val="28110209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DBE92-E693-DA25-BD8E-3E077C0AF5E2}"/>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049D53D7-C133-7546-AB5B-0A9A00FF9745}"/>
              </a:ext>
            </a:extLst>
          </p:cNvPr>
          <p:cNvGraphicFramePr>
            <a:graphicFrameLocks/>
          </p:cNvGraphicFramePr>
          <p:nvPr>
            <p:extLst>
              <p:ext uri="{D42A27DB-BD31-4B8C-83A1-F6EECF244321}">
                <p14:modId xmlns:p14="http://schemas.microsoft.com/office/powerpoint/2010/main" val="167534988"/>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8508F7C-022B-EBE3-6C23-7E2AE02109D3}"/>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5979E7EB-51F1-6B9A-0B82-27906BC82106}"/>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sp>
        <p:nvSpPr>
          <p:cNvPr id="4" name="TextBox 3">
            <a:extLst>
              <a:ext uri="{FF2B5EF4-FFF2-40B4-BE49-F238E27FC236}">
                <a16:creationId xmlns:a16="http://schemas.microsoft.com/office/drawing/2014/main" id="{7EA8FD86-F875-C9D6-D7A5-DAB37C31A756}"/>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pic>
        <p:nvPicPr>
          <p:cNvPr id="8" name="Picture 7" descr="A white text on a blue background&#10;&#10;Description automatically generated">
            <a:extLst>
              <a:ext uri="{FF2B5EF4-FFF2-40B4-BE49-F238E27FC236}">
                <a16:creationId xmlns:a16="http://schemas.microsoft.com/office/drawing/2014/main" id="{AB12E806-0BD8-A4BA-07A4-66E88796D6F7}"/>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Rectangle: Rounded Corners 1">
            <a:extLst>
              <a:ext uri="{FF2B5EF4-FFF2-40B4-BE49-F238E27FC236}">
                <a16:creationId xmlns:a16="http://schemas.microsoft.com/office/drawing/2014/main" id="{9987261D-9C24-61D0-2B57-EA57FFA2961E}"/>
              </a:ext>
            </a:extLst>
          </p:cNvPr>
          <p:cNvSpPr/>
          <p:nvPr/>
        </p:nvSpPr>
        <p:spPr>
          <a:xfrm>
            <a:off x="2187555" y="1578799"/>
            <a:ext cx="5885236" cy="1543781"/>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indent="0" algn="ctr">
              <a:spcBef>
                <a:spcPts val="0"/>
              </a:spcBef>
              <a:buNone/>
            </a:pPr>
            <a:r>
              <a:rPr lang="en-GB" sz="1800" b="1" kern="100" noProof="1">
                <a:effectLst/>
                <a:latin typeface="Times New Roman" panose="02020603050405020304" pitchFamily="18" charset="0"/>
                <a:ea typeface="Aptos" panose="020B0004020202020204" pitchFamily="34" charset="0"/>
                <a:cs typeface="Times New Roman" panose="02020603050405020304" pitchFamily="18" charset="0"/>
              </a:rPr>
              <a:t>Responsibilities of the role</a:t>
            </a:r>
            <a:endParaRPr lang="en-GB" sz="1800" kern="100" noProof="1">
              <a:effectLst/>
              <a:latin typeface="Times New Roman" panose="02020603050405020304" pitchFamily="18" charset="0"/>
              <a:ea typeface="Aptos" panose="020B0004020202020204" pitchFamily="34" charset="0"/>
              <a:cs typeface="Times New Roman" panose="02020603050405020304" pitchFamily="18" charset="0"/>
            </a:endParaRPr>
          </a:p>
          <a:p>
            <a:pPr marL="400050" lvl="1" indent="0" algn="just">
              <a:spcBef>
                <a:spcPts val="0"/>
              </a:spcBef>
              <a:buNone/>
            </a:pPr>
            <a:r>
              <a:rPr lang="en-GB" sz="1800" kern="100" noProof="1">
                <a:effectLst/>
                <a:latin typeface="Times New Roman" panose="02020603050405020304" pitchFamily="18" charset="0"/>
                <a:ea typeface="Aptos" panose="020B0004020202020204" pitchFamily="34" charset="0"/>
                <a:cs typeface="Times New Roman" panose="02020603050405020304" pitchFamily="18" charset="0"/>
              </a:rPr>
              <a:t>‘</a:t>
            </a:r>
            <a:r>
              <a:rPr lang="en-GB" sz="1800" i="1" kern="100" noProof="1">
                <a:effectLst/>
                <a:latin typeface="Times New Roman" panose="02020603050405020304" pitchFamily="18" charset="0"/>
                <a:ea typeface="Aptos" panose="020B0004020202020204" pitchFamily="34" charset="0"/>
                <a:cs typeface="Times New Roman" panose="02020603050405020304" pitchFamily="18" charset="0"/>
              </a:rPr>
              <a:t>As policy makers, we do not let personal stance impact on the decision-making process - in line with the Civil Service Code values of integrity, honesty, objectivity and impartiality.</a:t>
            </a:r>
            <a:r>
              <a:rPr lang="en-GB" sz="1800" kern="100" noProof="1">
                <a:effectLst/>
                <a:latin typeface="Times New Roman" panose="02020603050405020304" pitchFamily="18" charset="0"/>
                <a:ea typeface="Aptos" panose="020B0004020202020204" pitchFamily="34" charset="0"/>
                <a:cs typeface="Times New Roman" panose="02020603050405020304" pitchFamily="18" charset="0"/>
              </a:rPr>
              <a:t>’ (S-P12-Inst.R.)</a:t>
            </a:r>
          </a:p>
        </p:txBody>
      </p:sp>
      <p:sp>
        <p:nvSpPr>
          <p:cNvPr id="9" name="TextBox 8">
            <a:extLst>
              <a:ext uri="{FF2B5EF4-FFF2-40B4-BE49-F238E27FC236}">
                <a16:creationId xmlns:a16="http://schemas.microsoft.com/office/drawing/2014/main" id="{29621367-9456-78CD-7BF1-0C210C65623A}"/>
              </a:ext>
            </a:extLst>
          </p:cNvPr>
          <p:cNvSpPr txBox="1"/>
          <p:nvPr/>
        </p:nvSpPr>
        <p:spPr>
          <a:xfrm>
            <a:off x="8138174" y="1452300"/>
            <a:ext cx="4098587" cy="1938992"/>
          </a:xfrm>
          <a:prstGeom prst="rect">
            <a:avLst/>
          </a:prstGeom>
          <a:solidFill>
            <a:schemeClr val="bg2"/>
          </a:solidFill>
        </p:spPr>
        <p:txBody>
          <a:bodyPr wrap="square">
            <a:spAutoFit/>
          </a:bodyPr>
          <a:lstStyle/>
          <a:p>
            <a:pPr algn="ctr"/>
            <a:r>
              <a:rPr lang="en-GB" sz="2400" noProof="0" dirty="0">
                <a:latin typeface="Times New Roman" panose="02020603050405020304" pitchFamily="18" charset="0"/>
                <a:cs typeface="Times New Roman" panose="02020603050405020304" pitchFamily="18" charset="0"/>
              </a:rPr>
              <a:t>Despite civil service codes of neutrality, evidence use reflects the </a:t>
            </a:r>
            <a:r>
              <a:rPr lang="en-GB" sz="2400" b="1" noProof="0" dirty="0">
                <a:latin typeface="Times New Roman" panose="02020603050405020304" pitchFamily="18" charset="0"/>
                <a:cs typeface="Times New Roman" panose="02020603050405020304" pitchFamily="18" charset="0"/>
              </a:rPr>
              <a:t>cognitive and experiential resources</a:t>
            </a:r>
            <a:r>
              <a:rPr lang="en-GB" sz="2400" noProof="0" dirty="0">
                <a:latin typeface="Times New Roman" panose="02020603050405020304" pitchFamily="18" charset="0"/>
                <a:cs typeface="Times New Roman" panose="02020603050405020304" pitchFamily="18" charset="0"/>
              </a:rPr>
              <a:t> individuals bring to policymaking.</a:t>
            </a:r>
          </a:p>
        </p:txBody>
      </p:sp>
      <p:sp>
        <p:nvSpPr>
          <p:cNvPr id="10" name="Rectangle: Rounded Corners 9">
            <a:extLst>
              <a:ext uri="{FF2B5EF4-FFF2-40B4-BE49-F238E27FC236}">
                <a16:creationId xmlns:a16="http://schemas.microsoft.com/office/drawing/2014/main" id="{E292E60D-A209-53C7-42AF-3E0B153F460D}"/>
              </a:ext>
            </a:extLst>
          </p:cNvPr>
          <p:cNvSpPr/>
          <p:nvPr/>
        </p:nvSpPr>
        <p:spPr>
          <a:xfrm>
            <a:off x="2242224" y="4976340"/>
            <a:ext cx="9722978" cy="1663645"/>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indent="0" algn="ctr">
              <a:spcBef>
                <a:spcPts val="0"/>
              </a:spcBef>
              <a:buNone/>
            </a:pPr>
            <a:r>
              <a:rPr lang="en-GB" sz="1800" b="1" kern="100" noProof="1">
                <a:effectLst/>
                <a:latin typeface="Times New Roman" panose="02020603050405020304" pitchFamily="18" charset="0"/>
                <a:ea typeface="Aptos" panose="020B0004020202020204" pitchFamily="34" charset="0"/>
                <a:cs typeface="Times New Roman" panose="02020603050405020304" pitchFamily="18" charset="0"/>
              </a:rPr>
              <a:t>Personal norms and beliefs</a:t>
            </a:r>
            <a:endParaRPr lang="en-GB" sz="1800" kern="100" noProof="1">
              <a:effectLst/>
              <a:latin typeface="Times New Roman" panose="02020603050405020304" pitchFamily="18" charset="0"/>
              <a:ea typeface="Aptos" panose="020B0004020202020204" pitchFamily="34" charset="0"/>
              <a:cs typeface="Times New Roman" panose="02020603050405020304" pitchFamily="18" charset="0"/>
            </a:endParaRPr>
          </a:p>
          <a:p>
            <a:pPr marL="400050" lvl="1" indent="0">
              <a:buNone/>
            </a:pPr>
            <a:r>
              <a:rPr lang="en-GB" sz="1800" i="1" dirty="0">
                <a:latin typeface="Times New Roman" panose="02020603050405020304" pitchFamily="18" charset="0"/>
                <a:cs typeface="Times New Roman" panose="02020603050405020304" pitchFamily="18" charset="0"/>
              </a:rPr>
              <a:t>‘For me, I think any policy or strategy should get whoever it is about.  So, if it’s an adult learning strategy, it should get the voice of the learners. So that’s always at the forefront of my mind. It shouldn’t just be written by a Scottish Government department. It needs to be out and speaking to the people who it’s actually affecting.’ </a:t>
            </a:r>
            <a:r>
              <a:rPr lang="en-GB" sz="1800" dirty="0">
                <a:latin typeface="Times New Roman" panose="02020603050405020304" pitchFamily="18" charset="0"/>
                <a:cs typeface="Times New Roman" panose="02020603050405020304" pitchFamily="18" charset="0"/>
              </a:rPr>
              <a:t>(S-P16)</a:t>
            </a:r>
          </a:p>
        </p:txBody>
      </p:sp>
      <p:sp>
        <p:nvSpPr>
          <p:cNvPr id="11" name="Rectangle: Rounded Corners 10">
            <a:extLst>
              <a:ext uri="{FF2B5EF4-FFF2-40B4-BE49-F238E27FC236}">
                <a16:creationId xmlns:a16="http://schemas.microsoft.com/office/drawing/2014/main" id="{F7A3A3D6-D99E-1F6C-9F24-24414F33C571}"/>
              </a:ext>
            </a:extLst>
          </p:cNvPr>
          <p:cNvSpPr/>
          <p:nvPr/>
        </p:nvSpPr>
        <p:spPr>
          <a:xfrm>
            <a:off x="2242224" y="3429000"/>
            <a:ext cx="9722978" cy="1378210"/>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indent="0" algn="ctr">
              <a:spcBef>
                <a:spcPts val="0"/>
              </a:spcBef>
              <a:buNone/>
            </a:pPr>
            <a:endParaRPr lang="en-GB" sz="1800" b="1" kern="100" noProof="1">
              <a:effectLst/>
              <a:latin typeface="Times New Roman" panose="02020603050405020304" pitchFamily="18" charset="0"/>
              <a:ea typeface="Aptos" panose="020B0004020202020204" pitchFamily="34" charset="0"/>
              <a:cs typeface="Times New Roman" panose="02020603050405020304" pitchFamily="18" charset="0"/>
            </a:endParaRPr>
          </a:p>
          <a:p>
            <a:pPr marL="400050" lvl="1" indent="0" algn="ctr">
              <a:spcBef>
                <a:spcPts val="0"/>
              </a:spcBef>
              <a:buNone/>
            </a:pPr>
            <a:r>
              <a:rPr lang="en-GB" sz="1800" b="1" kern="100" noProof="1">
                <a:effectLst/>
                <a:latin typeface="Times New Roman" panose="02020603050405020304" pitchFamily="18" charset="0"/>
                <a:ea typeface="Aptos" panose="020B0004020202020204" pitchFamily="34" charset="0"/>
                <a:cs typeface="Times New Roman" panose="02020603050405020304" pitchFamily="18" charset="0"/>
              </a:rPr>
              <a:t>Preferences for quantitative data</a:t>
            </a:r>
            <a:endParaRPr lang="en-GB" sz="1800" kern="100" noProof="1">
              <a:effectLst/>
              <a:latin typeface="Times New Roman" panose="02020603050405020304" pitchFamily="18" charset="0"/>
              <a:ea typeface="Aptos" panose="020B0004020202020204" pitchFamily="34" charset="0"/>
              <a:cs typeface="Times New Roman" panose="02020603050405020304" pitchFamily="18" charset="0"/>
            </a:endParaRPr>
          </a:p>
          <a:p>
            <a:pPr marL="400050" lvl="1" algn="just"/>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n-GB" sz="1800" i="1" kern="100" dirty="0">
                <a:effectLst/>
                <a:latin typeface="Times New Roman" panose="02020603050405020304" pitchFamily="18" charset="0"/>
                <a:ea typeface="Aptos" panose="020B0004020202020204" pitchFamily="34" charset="0"/>
                <a:cs typeface="Times New Roman" panose="02020603050405020304" pitchFamily="18" charset="0"/>
              </a:rPr>
              <a:t>I don’t think you’ll find too many civil servants who say they prefer qualitative data over quantitative data…</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GB" sz="1800" i="1" kern="100" dirty="0">
                <a:effectLst/>
                <a:latin typeface="Times New Roman" panose="02020603050405020304" pitchFamily="18" charset="0"/>
                <a:ea typeface="Aptos" panose="020B0004020202020204" pitchFamily="34" charset="0"/>
                <a:cs typeface="Times New Roman" panose="02020603050405020304" pitchFamily="18" charset="0"/>
              </a:rPr>
              <a:t>There is a comfort blanket in quantitative data because… Quantitative data’s black, it’s white, it’s right, it’s wrong. So, there is a natural preference for that.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(NI-P2)</a:t>
            </a:r>
            <a:endParaRPr lang="en-GB" sz="1800" i="1" dirty="0">
              <a:latin typeface="Times New Roman" panose="02020603050405020304" pitchFamily="18" charset="0"/>
              <a:cs typeface="Times New Roman" panose="02020603050405020304" pitchFamily="18" charset="0"/>
            </a:endParaRPr>
          </a:p>
          <a:p>
            <a:pPr marL="400050" lvl="1" indent="0" algn="just">
              <a:spcBef>
                <a:spcPts val="0"/>
              </a:spcBef>
              <a:buNone/>
            </a:pPr>
            <a:endParaRPr lang="en-GB" sz="1800" kern="100" noProof="1">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463485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B641B-C409-699D-D481-E68C05FA590B}"/>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B6F5EA94-9E14-8C89-B173-3567C3B10B71}"/>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4546B5E9-E498-8F24-9ABD-F659656F1A42}"/>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DA43FD95-6D89-FAF9-A37F-9643E10D13A1}"/>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sp>
        <p:nvSpPr>
          <p:cNvPr id="4" name="TextBox 3">
            <a:extLst>
              <a:ext uri="{FF2B5EF4-FFF2-40B4-BE49-F238E27FC236}">
                <a16:creationId xmlns:a16="http://schemas.microsoft.com/office/drawing/2014/main" id="{37A3BCD7-2588-21C7-5E97-E739AE719EE5}"/>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pic>
        <p:nvPicPr>
          <p:cNvPr id="8" name="Picture 7" descr="A white text on a blue background&#10;&#10;Description automatically generated">
            <a:extLst>
              <a:ext uri="{FF2B5EF4-FFF2-40B4-BE49-F238E27FC236}">
                <a16:creationId xmlns:a16="http://schemas.microsoft.com/office/drawing/2014/main" id="{70E8CE74-B9BE-BFF4-7075-7D22AD5084A0}"/>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Rectangle: Rounded Corners 1">
            <a:extLst>
              <a:ext uri="{FF2B5EF4-FFF2-40B4-BE49-F238E27FC236}">
                <a16:creationId xmlns:a16="http://schemas.microsoft.com/office/drawing/2014/main" id="{592F9EFC-D1AE-DCE6-1E18-E0D7E39D9344}"/>
              </a:ext>
            </a:extLst>
          </p:cNvPr>
          <p:cNvSpPr/>
          <p:nvPr/>
        </p:nvSpPr>
        <p:spPr>
          <a:xfrm>
            <a:off x="2660514" y="5777093"/>
            <a:ext cx="9414754" cy="970054"/>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sz="1800" b="1" kern="100" dirty="0">
                <a:latin typeface="Times New Roman" panose="02020603050405020304" pitchFamily="18" charset="0"/>
                <a:ea typeface="Aptos" panose="020B0004020202020204" pitchFamily="34" charset="0"/>
                <a:cs typeface="Times New Roman" panose="02020603050405020304" pitchFamily="18" charset="0"/>
              </a:rPr>
              <a:t>Disciplinary cultures among peers</a:t>
            </a:r>
          </a:p>
          <a:p>
            <a:pPr marL="400050" lvl="1" algn="ctr"/>
            <a:r>
              <a:rPr lang="en-GB" sz="1800" i="1" dirty="0">
                <a:latin typeface="Times New Roman" panose="02020603050405020304" pitchFamily="18" charset="0"/>
                <a:cs typeface="Times New Roman" panose="02020603050405020304" pitchFamily="18" charset="0"/>
              </a:rPr>
              <a:t>‘My previous boss was an economist… So, he’s probably shaped my thinking somewhat as regards the evidence side of things.’  </a:t>
            </a:r>
            <a:r>
              <a:rPr lang="en-GB" sz="1800" dirty="0">
                <a:latin typeface="Times New Roman" panose="02020603050405020304" pitchFamily="18" charset="0"/>
                <a:cs typeface="Times New Roman" panose="02020603050405020304" pitchFamily="18" charset="0"/>
              </a:rPr>
              <a:t>(NI-P2)</a:t>
            </a:r>
            <a:endParaRPr lang="en-GB" sz="1800" kern="100" noProof="1">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3E34080F-8707-1B66-3A40-917D2D80A02E}"/>
              </a:ext>
            </a:extLst>
          </p:cNvPr>
          <p:cNvSpPr/>
          <p:nvPr/>
        </p:nvSpPr>
        <p:spPr>
          <a:xfrm>
            <a:off x="2660515" y="3511686"/>
            <a:ext cx="9395118" cy="2081718"/>
          </a:xfrm>
          <a:prstGeom prst="roundRect">
            <a:avLst/>
          </a:prstGeom>
          <a:solidFill>
            <a:srgbClr val="F3FBF9"/>
          </a:solidFill>
        </p:spPr>
        <p:style>
          <a:lnRef idx="2">
            <a:schemeClr val="accent3"/>
          </a:lnRef>
          <a:fillRef idx="1">
            <a:schemeClr val="lt1"/>
          </a:fillRef>
          <a:effectRef idx="0">
            <a:schemeClr val="accent3"/>
          </a:effectRef>
          <a:fontRef idx="minor">
            <a:schemeClr val="dk1"/>
          </a:fontRef>
        </p:style>
        <p:txBody>
          <a:bodyPr rtlCol="0" anchor="ctr"/>
          <a:lstStyle/>
          <a:p>
            <a:pPr marL="400050" lvl="1" indent="0" algn="ctr">
              <a:buNone/>
            </a:pPr>
            <a:r>
              <a:rPr lang="en-GB" sz="1800" b="1" kern="100" noProof="1">
                <a:effectLst/>
                <a:latin typeface="Times New Roman" panose="02020603050405020304" pitchFamily="18" charset="0"/>
                <a:ea typeface="Aptos" panose="020B0004020202020204" pitchFamily="34" charset="0"/>
                <a:cs typeface="Times New Roman" panose="02020603050405020304" pitchFamily="18" charset="0"/>
              </a:rPr>
              <a:t>Background, skills and experience in research methods</a:t>
            </a:r>
          </a:p>
          <a:p>
            <a:pPr marL="400050" lvl="1" algn="ct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n-GB" sz="1800" i="1" kern="100" dirty="0">
                <a:effectLst/>
                <a:latin typeface="Times New Roman" panose="02020603050405020304" pitchFamily="18" charset="0"/>
                <a:ea typeface="Aptos" panose="020B0004020202020204" pitchFamily="34" charset="0"/>
                <a:cs typeface="Times New Roman" panose="02020603050405020304" pitchFamily="18" charset="0"/>
              </a:rPr>
              <a:t>Analytical Services branch are supposed to do this horizon scanning… but they don’t scan the horizon very well, because they don’t look at many academic journals because they either can’t access them or don’t have the time.  …The vast bulk of them are either statisticians or economists. So, anything that’s not written in economics, isn’t framed by the economics, they won’t read</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(E&amp;S-P15) </a:t>
            </a:r>
          </a:p>
        </p:txBody>
      </p:sp>
      <p:sp>
        <p:nvSpPr>
          <p:cNvPr id="9" name="TextBox 8">
            <a:extLst>
              <a:ext uri="{FF2B5EF4-FFF2-40B4-BE49-F238E27FC236}">
                <a16:creationId xmlns:a16="http://schemas.microsoft.com/office/drawing/2014/main" id="{DDDC09CB-9758-6D34-D8D5-B5ABD1087D8F}"/>
              </a:ext>
            </a:extLst>
          </p:cNvPr>
          <p:cNvSpPr txBox="1"/>
          <p:nvPr/>
        </p:nvSpPr>
        <p:spPr>
          <a:xfrm>
            <a:off x="2130355" y="1517523"/>
            <a:ext cx="4562275" cy="1938992"/>
          </a:xfrm>
          <a:prstGeom prst="rect">
            <a:avLst/>
          </a:prstGeom>
          <a:solidFill>
            <a:schemeClr val="bg2"/>
          </a:solidFill>
        </p:spPr>
        <p:txBody>
          <a:bodyPr wrap="square">
            <a:spAutoFit/>
          </a:bodyPr>
          <a:lstStyle/>
          <a:p>
            <a:pPr algn="ctr"/>
            <a:endParaRPr lang="en-GB" sz="2400" noProof="0" dirty="0">
              <a:latin typeface="Times New Roman" panose="02020603050405020304" pitchFamily="18" charset="0"/>
              <a:cs typeface="Times New Roman" panose="02020603050405020304" pitchFamily="18" charset="0"/>
            </a:endParaRPr>
          </a:p>
          <a:p>
            <a:pPr algn="ctr"/>
            <a:r>
              <a:rPr lang="en-GB" sz="2400" noProof="0" dirty="0">
                <a:latin typeface="Times New Roman" panose="02020603050405020304" pitchFamily="18" charset="0"/>
                <a:cs typeface="Times New Roman" panose="02020603050405020304" pitchFamily="18" charset="0"/>
              </a:rPr>
              <a:t>Interviewees bring different expertise and background in research skills</a:t>
            </a:r>
          </a:p>
          <a:p>
            <a:pPr algn="ctr"/>
            <a:endParaRPr lang="en-GB" sz="2400" noProof="0" dirty="0">
              <a:latin typeface="Times New Roman" panose="02020603050405020304" pitchFamily="18" charset="0"/>
              <a:cs typeface="Times New Roman" panose="02020603050405020304" pitchFamily="18" charset="0"/>
            </a:endParaRPr>
          </a:p>
        </p:txBody>
      </p:sp>
      <p:sp>
        <p:nvSpPr>
          <p:cNvPr id="10" name="Rectangle: Rounded Corners 9">
            <a:extLst>
              <a:ext uri="{FF2B5EF4-FFF2-40B4-BE49-F238E27FC236}">
                <a16:creationId xmlns:a16="http://schemas.microsoft.com/office/drawing/2014/main" id="{C7F5A5C4-9CA4-20DB-E1F2-97B36B6C9703}"/>
              </a:ext>
            </a:extLst>
          </p:cNvPr>
          <p:cNvSpPr/>
          <p:nvPr/>
        </p:nvSpPr>
        <p:spPr>
          <a:xfrm>
            <a:off x="6909593" y="1646043"/>
            <a:ext cx="5146039" cy="1681953"/>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sz="1800" b="1" kern="100" dirty="0">
                <a:latin typeface="Times New Roman" panose="02020603050405020304" pitchFamily="18" charset="0"/>
                <a:ea typeface="Aptos" panose="020B0004020202020204" pitchFamily="34" charset="0"/>
                <a:cs typeface="Times New Roman" panose="02020603050405020304" pitchFamily="18" charset="0"/>
              </a:rPr>
              <a:t>Background, skills and experience in research methods</a:t>
            </a:r>
          </a:p>
          <a:p>
            <a:pPr marL="400050" lvl="1" algn="ctr"/>
            <a:r>
              <a:rPr lang="en-GB" sz="1800" kern="100" dirty="0">
                <a:latin typeface="Times New Roman" panose="02020603050405020304" pitchFamily="18" charset="0"/>
                <a:ea typeface="Aptos" panose="020B0004020202020204" pitchFamily="34" charset="0"/>
                <a:cs typeface="Times New Roman" panose="02020603050405020304" pitchFamily="18" charset="0"/>
              </a:rPr>
              <a:t>‘</a:t>
            </a:r>
            <a:r>
              <a:rPr lang="en-GB" sz="1800" i="1" kern="100" dirty="0">
                <a:latin typeface="Times New Roman" panose="02020603050405020304" pitchFamily="18" charset="0"/>
                <a:ea typeface="Aptos" panose="020B0004020202020204" pitchFamily="34" charset="0"/>
                <a:cs typeface="Times New Roman" panose="02020603050405020304" pitchFamily="18" charset="0"/>
              </a:rPr>
              <a:t>Learner voice actually does involve some specialist skills, and I have not done it.’ </a:t>
            </a:r>
            <a:r>
              <a:rPr lang="en-GB" sz="1800" kern="100" dirty="0">
                <a:latin typeface="Times New Roman" panose="02020603050405020304" pitchFamily="18" charset="0"/>
                <a:ea typeface="Aptos" panose="020B0004020202020204" pitchFamily="34" charset="0"/>
                <a:cs typeface="Times New Roman" panose="02020603050405020304" pitchFamily="18" charset="0"/>
              </a:rPr>
              <a:t>(NI-P3)</a:t>
            </a:r>
          </a:p>
        </p:txBody>
      </p:sp>
    </p:spTree>
    <p:extLst>
      <p:ext uri="{BB962C8B-B14F-4D97-AF65-F5344CB8AC3E}">
        <p14:creationId xmlns:p14="http://schemas.microsoft.com/office/powerpoint/2010/main" val="1351737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1FE33-B2EF-E7AC-DEFA-97FFBA0C019B}"/>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7A865913-5222-926A-5F2C-315E8366B9B9}"/>
              </a:ext>
            </a:extLst>
          </p:cNvPr>
          <p:cNvGraphicFramePr>
            <a:graphicFrameLocks/>
          </p:cNvGraphicFramePr>
          <p:nvPr>
            <p:extLst>
              <p:ext uri="{D42A27DB-BD31-4B8C-83A1-F6EECF244321}">
                <p14:modId xmlns:p14="http://schemas.microsoft.com/office/powerpoint/2010/main" val="1141402748"/>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76DD784B-FB81-B739-44D1-9C9B3D05B9E1}"/>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7E60D2E8-3872-3C7C-4979-A71D2D7C94DB}"/>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2B4E31A6-9B62-2CBB-31D8-230D583FC9BE}"/>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4F675DDB-0C2F-9B91-7CA2-4BD9788552B5}"/>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sp>
        <p:nvSpPr>
          <p:cNvPr id="4" name="Rectangle: Rounded Corners 3">
            <a:extLst>
              <a:ext uri="{FF2B5EF4-FFF2-40B4-BE49-F238E27FC236}">
                <a16:creationId xmlns:a16="http://schemas.microsoft.com/office/drawing/2014/main" id="{4136331C-4EE6-C64D-3E56-4294CE424DAE}"/>
              </a:ext>
            </a:extLst>
          </p:cNvPr>
          <p:cNvSpPr/>
          <p:nvPr/>
        </p:nvSpPr>
        <p:spPr>
          <a:xfrm>
            <a:off x="2130355" y="963753"/>
            <a:ext cx="9944913" cy="2557660"/>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r>
              <a:rPr lang="en-GB" sz="1800" b="1" kern="100" dirty="0">
                <a:latin typeface="Times New Roman" panose="02020603050405020304" pitchFamily="18" charset="0"/>
                <a:ea typeface="Aptos" panose="020B0004020202020204" pitchFamily="34" charset="0"/>
                <a:cs typeface="Times New Roman" panose="02020603050405020304" pitchFamily="18" charset="0"/>
              </a:rPr>
              <a:t>Role of minister: Policy-based evidence-production rather than evidence-based policymaking</a:t>
            </a:r>
          </a:p>
          <a:p>
            <a:pPr marL="0" indent="0" algn="just">
              <a:lnSpc>
                <a:spcPct val="90000"/>
              </a:lnSpc>
              <a:buNone/>
            </a:pPr>
            <a:r>
              <a:rPr lang="en-GB" sz="1800" i="1" noProof="0" dirty="0">
                <a:latin typeface="Times New Roman" panose="02020603050405020304" pitchFamily="18" charset="0"/>
                <a:cs typeface="Times New Roman" panose="02020603050405020304" pitchFamily="18" charset="0"/>
              </a:rPr>
              <a:t>‘Ministers like to announce stuff, ministers like to do things, and ministers arrive with a priority. Everybody knows the last prime minister loved maths. He thought maths was the solution to most of the world problems, and therefore Multiply came along. …’</a:t>
            </a:r>
          </a:p>
          <a:p>
            <a:pPr marL="0" indent="0" algn="just">
              <a:lnSpc>
                <a:spcPct val="90000"/>
              </a:lnSpc>
              <a:buNone/>
            </a:pPr>
            <a:r>
              <a:rPr lang="en-GB" sz="1800" i="1" noProof="0" dirty="0">
                <a:latin typeface="Times New Roman" panose="02020603050405020304" pitchFamily="18" charset="0"/>
                <a:cs typeface="Times New Roman" panose="02020603050405020304" pitchFamily="18" charset="0"/>
              </a:rPr>
              <a:t>‘… part of what we’re looking to evidence is what ministers and decision makers have set out as their priorities at that point in time.’</a:t>
            </a:r>
          </a:p>
          <a:p>
            <a:pPr marL="0" indent="0" algn="just">
              <a:lnSpc>
                <a:spcPct val="90000"/>
              </a:lnSpc>
              <a:buNone/>
            </a:pPr>
            <a:r>
              <a:rPr lang="en-GB" i="1" dirty="0">
                <a:latin typeface="Times New Roman" panose="02020603050405020304" pitchFamily="18" charset="0"/>
                <a:cs typeface="Times New Roman" panose="02020603050405020304" pitchFamily="18" charset="0"/>
              </a:rPr>
              <a:t>If you had … a different set of decision makers that are saying, ‘actually our main priority for adult education is to reduce pressure on the health service’, then actually you quite substantially shift what evidence you’re trying to … build.’ </a:t>
            </a:r>
            <a:r>
              <a:rPr lang="en-GB" sz="1800" i="1" noProof="0" dirty="0">
                <a:latin typeface="Times New Roman" panose="02020603050405020304" pitchFamily="18" charset="0"/>
                <a:cs typeface="Times New Roman" panose="02020603050405020304" pitchFamily="18" charset="0"/>
              </a:rPr>
              <a:t>(</a:t>
            </a:r>
            <a:r>
              <a:rPr lang="en-GB" sz="1800" noProof="0" dirty="0">
                <a:latin typeface="Times New Roman" panose="02020603050405020304" pitchFamily="18" charset="0"/>
                <a:cs typeface="Times New Roman" panose="02020603050405020304" pitchFamily="18" charset="0"/>
              </a:rPr>
              <a:t>E-P5)</a:t>
            </a:r>
          </a:p>
        </p:txBody>
      </p:sp>
      <p:sp>
        <p:nvSpPr>
          <p:cNvPr id="7" name="Rectangle: Rounded Corners 6">
            <a:extLst>
              <a:ext uri="{FF2B5EF4-FFF2-40B4-BE49-F238E27FC236}">
                <a16:creationId xmlns:a16="http://schemas.microsoft.com/office/drawing/2014/main" id="{74121252-3564-0A6D-E428-AED6FFDD71AA}"/>
              </a:ext>
            </a:extLst>
          </p:cNvPr>
          <p:cNvSpPr/>
          <p:nvPr/>
        </p:nvSpPr>
        <p:spPr>
          <a:xfrm>
            <a:off x="2130355" y="3788172"/>
            <a:ext cx="4936789" cy="2851814"/>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b="1" kern="100" dirty="0">
                <a:latin typeface="Times New Roman" panose="02020603050405020304" pitchFamily="18" charset="0"/>
                <a:ea typeface="Aptos" panose="020B0004020202020204" pitchFamily="34" charset="0"/>
                <a:cs typeface="Times New Roman" panose="02020603050405020304" pitchFamily="18" charset="0"/>
              </a:rPr>
              <a:t>Minister-bound nature of policy cycles</a:t>
            </a:r>
          </a:p>
          <a:p>
            <a:pPr marL="400050" lvl="1" algn="ctr"/>
            <a:r>
              <a:rPr lang="en-GB" sz="1800" i="1" noProof="0" dirty="0">
                <a:latin typeface="Times New Roman" panose="02020603050405020304" pitchFamily="18" charset="0"/>
                <a:cs typeface="Times New Roman" panose="02020603050405020304" pitchFamily="18" charset="0"/>
              </a:rPr>
              <a:t>‘Most of the ministers are in post for two or three years maximum.  In Wales, occasionally we have one for five years, as we did with Kirsty Williams, but that’s unusual.  And in a UK context, it’s more typical that they’re there for two years</a:t>
            </a:r>
            <a:r>
              <a:rPr lang="en-GB" sz="1800" noProof="0" dirty="0">
                <a:latin typeface="Times New Roman" panose="02020603050405020304" pitchFamily="18" charset="0"/>
                <a:cs typeface="Times New Roman" panose="02020603050405020304" pitchFamily="18" charset="0"/>
              </a:rPr>
              <a:t>.’ (W-P18)</a:t>
            </a:r>
            <a:endParaRPr lang="en-GB" sz="1800" b="1" kern="100" dirty="0">
              <a:latin typeface="Times New Roman" panose="02020603050405020304" pitchFamily="18" charset="0"/>
              <a:ea typeface="Aptos" panose="020B0004020202020204" pitchFamily="34"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id="{1370ECCE-F172-141E-0D37-ED8263140788}"/>
              </a:ext>
            </a:extLst>
          </p:cNvPr>
          <p:cNvSpPr/>
          <p:nvPr/>
        </p:nvSpPr>
        <p:spPr>
          <a:xfrm>
            <a:off x="7179011" y="3770468"/>
            <a:ext cx="4896257" cy="2837546"/>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b="1" kern="100" dirty="0">
                <a:latin typeface="Times New Roman" panose="02020603050405020304" pitchFamily="18" charset="0"/>
                <a:ea typeface="Aptos" panose="020B0004020202020204" pitchFamily="34" charset="0"/>
                <a:cs typeface="Times New Roman" panose="02020603050405020304" pitchFamily="18" charset="0"/>
              </a:rPr>
              <a:t>Minister-bound nature of policy cycles</a:t>
            </a:r>
          </a:p>
          <a:p>
            <a:pPr marL="400050" lvl="1" algn="ctr"/>
            <a:r>
              <a:rPr lang="en-GB" sz="1800" i="1" noProof="0" dirty="0">
                <a:latin typeface="Times New Roman" panose="02020603050405020304" pitchFamily="18" charset="0"/>
                <a:cs typeface="Times New Roman" panose="02020603050405020304" pitchFamily="18" charset="0"/>
              </a:rPr>
              <a:t>‘…what often happens in those circumstances is when a minister leaves, mysteriously the policy disappears. …That’s what happens, a minister moves on ..’ </a:t>
            </a:r>
            <a:r>
              <a:rPr lang="en-GB" sz="1800" noProof="0" dirty="0">
                <a:latin typeface="Times New Roman" panose="02020603050405020304" pitchFamily="18" charset="0"/>
                <a:cs typeface="Times New Roman" panose="02020603050405020304" pitchFamily="18" charset="0"/>
              </a:rPr>
              <a:t>(S-P17-A former secretary of state)</a:t>
            </a:r>
          </a:p>
          <a:p>
            <a:pPr marL="400050" lvl="1" algn="ctr"/>
            <a:endParaRPr lang="en-GB" sz="1800" noProof="0" dirty="0">
              <a:latin typeface="Times New Roman" panose="02020603050405020304" pitchFamily="18" charset="0"/>
              <a:cs typeface="Times New Roman" panose="02020603050405020304" pitchFamily="18" charset="0"/>
            </a:endParaRPr>
          </a:p>
          <a:p>
            <a:pPr marL="400050" lvl="1" algn="ctr"/>
            <a:r>
              <a:rPr lang="en-GB" b="1" u="sng" dirty="0">
                <a:latin typeface="Times New Roman" panose="02020603050405020304" pitchFamily="18" charset="0"/>
                <a:cs typeface="Times New Roman" panose="02020603050405020304" pitchFamily="18" charset="0"/>
              </a:rPr>
              <a:t>MINI CASE 1 SCOTLAND</a:t>
            </a:r>
            <a:endParaRPr lang="en-GB" sz="1800" b="1" u="sng"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81866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7EA05-4264-9DE7-A624-D6B42F66DDB9}"/>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53DF9B0E-1DEA-007E-7CBA-10A68034BDB2}"/>
              </a:ext>
            </a:extLst>
          </p:cNvPr>
          <p:cNvGraphicFramePr>
            <a:graphicFrameLocks/>
          </p:cNvGraphicFramePr>
          <p:nvPr>
            <p:extLst>
              <p:ext uri="{D42A27DB-BD31-4B8C-83A1-F6EECF244321}">
                <p14:modId xmlns:p14="http://schemas.microsoft.com/office/powerpoint/2010/main" val="3150737812"/>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D502DC05-F375-2C94-5B1E-826DB9A99F97}"/>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84871320-ABBE-0A9C-AEF7-A70D6A532A1F}"/>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9CACC92F-98FC-31E1-7214-08B256B46C2B}"/>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43A6244F-8AC5-7957-8171-7943FD134AAE}"/>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sp>
        <p:nvSpPr>
          <p:cNvPr id="7" name="Content Placeholder 2">
            <a:extLst>
              <a:ext uri="{FF2B5EF4-FFF2-40B4-BE49-F238E27FC236}">
                <a16:creationId xmlns:a16="http://schemas.microsoft.com/office/drawing/2014/main" id="{97073621-5ACB-B2E8-D386-E29D2B51B43E}"/>
              </a:ext>
            </a:extLst>
          </p:cNvPr>
          <p:cNvSpPr txBox="1">
            <a:spLocks/>
          </p:cNvSpPr>
          <p:nvPr/>
        </p:nvSpPr>
        <p:spPr>
          <a:xfrm>
            <a:off x="2380410" y="1000904"/>
            <a:ext cx="9561537" cy="5857096"/>
          </a:xfrm>
          <a:prstGeom prst="rect">
            <a:avLst/>
          </a:prstGeom>
          <a:solidFill>
            <a:srgbClr val="75BDA7">
              <a:lumMod val="20000"/>
              <a:lumOff val="80000"/>
            </a:srgbClr>
          </a:solidFill>
          <a:ln>
            <a:solidFill>
              <a:srgbClr val="75BDA7">
                <a:lumMod val="40000"/>
                <a:lumOff val="60000"/>
              </a:srgbClr>
            </a:solid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GB"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Mini Case 4: ‘Access to Success’ in NI</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GB"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initiative began as a follow-up to the Access to Success (AS) strategy. Although AS had reached the end of its intended timeframe, its legacy continued to shape future policy directions. Before any formal review could commence, however, the Covid-19 pandemic redirected departmental resources and delayed the policy development process. Once activity resumed, an external evaluation, the CFE Report, was commissioned to assess the effectiveness and to generate evidence-based recommendations for the future.</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Based on the CFE Report, Widening Access and Participation Forum was created, which brought together representatives from various </a:t>
            </a:r>
            <a:r>
              <a:rPr kumimoji="0" lang="en-GB" sz="1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gov.dept.s</a:t>
            </a: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FEs, universities, and others. This forum exemplified the collaborative dimension of policymaking, with stakeholder input informing the direction of policy review and design from an early stage. To operationalise the forum’s work, five task and finish groups were established, each focusing on themes such as evidence, collaboration, and target populations.</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department actively sought broader stakeholder input through regional events and the creation of a wider stakeholder network. Innovative engagement methods – including daytime and evening online sessions, in-person events across regions, and dedicated forums for employers – allowed the department to gather diverse perspectives and feed these into the working groups.</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Although evidence was intended to be central to the process, NI-P1 acknowledged that much of what emerged from the working groups was anecdotal or rooted in personal experience. To strengthen the evidentiary base, </a:t>
            </a:r>
            <a:r>
              <a:rPr kumimoji="0" lang="en-GB" sz="1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Stranmillis</a:t>
            </a:r>
            <a:r>
              <a:rPr kumimoji="0" lang="en-GB"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University College</a:t>
            </a: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was commissioned to assess the robustness and relevance of the available evidence. Rather than launch a new overarching strategy, the department opted to produce a </a:t>
            </a:r>
            <a:r>
              <a:rPr kumimoji="0" lang="en-GB"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policy position accompanied by a strategic implementation plan</a:t>
            </a: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GB"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co-designed with key stakeholders</a:t>
            </a: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 further formal consultation will follow to ensure transparency and completeness before final adoption.</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4463274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28CC2-6189-D2EA-F926-0842969ED1D4}"/>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080312A8-DA40-D25A-6A34-A6ECB567FB78}"/>
              </a:ext>
            </a:extLst>
          </p:cNvPr>
          <p:cNvGraphicFramePr>
            <a:graphicFrameLocks/>
          </p:cNvGraphicFramePr>
          <p:nvPr>
            <p:extLst>
              <p:ext uri="{D42A27DB-BD31-4B8C-83A1-F6EECF244321}">
                <p14:modId xmlns:p14="http://schemas.microsoft.com/office/powerpoint/2010/main" val="2380291266"/>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939513B-2259-6468-C2D0-80E891733F40}"/>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AB0D3B65-F784-96C3-AF83-CD3B916972A5}"/>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11DFC808-BFAE-96CD-8920-05A72DD82CA5}"/>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DE515BC1-9F75-13D5-B574-C5AF2CF48369}"/>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sp>
        <p:nvSpPr>
          <p:cNvPr id="4" name="Rectangle: Rounded Corners 3">
            <a:extLst>
              <a:ext uri="{FF2B5EF4-FFF2-40B4-BE49-F238E27FC236}">
                <a16:creationId xmlns:a16="http://schemas.microsoft.com/office/drawing/2014/main" id="{F288D181-8F95-07FD-4344-C18285DDD40D}"/>
              </a:ext>
            </a:extLst>
          </p:cNvPr>
          <p:cNvSpPr/>
          <p:nvPr/>
        </p:nvSpPr>
        <p:spPr>
          <a:xfrm>
            <a:off x="2239701" y="1557139"/>
            <a:ext cx="9559949" cy="2586852"/>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sz="1800" b="1" kern="100" dirty="0">
                <a:latin typeface="Times New Roman" panose="02020603050405020304" pitchFamily="18" charset="0"/>
                <a:ea typeface="Aptos" panose="020B0004020202020204" pitchFamily="34" charset="0"/>
                <a:cs typeface="Times New Roman" panose="02020603050405020304" pitchFamily="18" charset="0"/>
              </a:rPr>
              <a:t>Systems and infrastructures in place can impede delivering what evidence suggests</a:t>
            </a:r>
          </a:p>
          <a:p>
            <a:pPr marL="400050" lvl="1"/>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marL="400050" lvl="1"/>
            <a:r>
              <a:rPr lang="en-GB" sz="1800" i="1" noProof="0" dirty="0">
                <a:latin typeface="Times New Roman" panose="02020603050405020304" pitchFamily="18" charset="0"/>
                <a:cs typeface="Times New Roman" panose="02020603050405020304" pitchFamily="18" charset="0"/>
              </a:rPr>
              <a:t>‘</a:t>
            </a:r>
            <a:r>
              <a:rPr lang="en-GB" sz="1800" i="1" dirty="0">
                <a:latin typeface="Times New Roman" panose="02020603050405020304" pitchFamily="18" charset="0"/>
                <a:cs typeface="Times New Roman" panose="02020603050405020304" pitchFamily="18" charset="0"/>
              </a:rPr>
              <a:t>E</a:t>
            </a:r>
            <a:r>
              <a:rPr lang="en-GB" sz="1800" i="1" noProof="0" dirty="0" err="1">
                <a:latin typeface="Times New Roman" panose="02020603050405020304" pitchFamily="18" charset="0"/>
                <a:cs typeface="Times New Roman" panose="02020603050405020304" pitchFamily="18" charset="0"/>
              </a:rPr>
              <a:t>mployers</a:t>
            </a:r>
            <a:r>
              <a:rPr lang="en-GB" sz="1800" i="1" noProof="0" dirty="0">
                <a:latin typeface="Times New Roman" panose="02020603050405020304" pitchFamily="18" charset="0"/>
                <a:cs typeface="Times New Roman" panose="02020603050405020304" pitchFamily="18" charset="0"/>
              </a:rPr>
              <a:t> say that we’re not as responsive as we should be. </a:t>
            </a:r>
            <a:r>
              <a:rPr lang="en-GB" sz="1800" i="1" dirty="0">
                <a:latin typeface="Times New Roman" panose="02020603050405020304" pitchFamily="18" charset="0"/>
                <a:cs typeface="Times New Roman" panose="02020603050405020304" pitchFamily="18" charset="0"/>
              </a:rPr>
              <a:t>T</a:t>
            </a:r>
            <a:r>
              <a:rPr lang="en-GB" sz="1800" i="1" noProof="0" dirty="0">
                <a:latin typeface="Times New Roman" panose="02020603050405020304" pitchFamily="18" charset="0"/>
                <a:cs typeface="Times New Roman" panose="02020603050405020304" pitchFamily="18" charset="0"/>
              </a:rPr>
              <a:t>hey want programmes to upskill people and retrain people, and they think our system is too slow. They don’t understand that programmes need to be developed, they don’t understand that programmes need to be quality assured, they don’t understand that sometimes you have to then find the people to deliver that programme, fund it, all of those things.  And then they’re like, well that’s too slow for us.  …Bureaucratic systems aren’t fast in general.’ </a:t>
            </a:r>
            <a:r>
              <a:rPr lang="en-GB" sz="1800" noProof="0" dirty="0">
                <a:latin typeface="Times New Roman" panose="02020603050405020304" pitchFamily="18" charset="0"/>
                <a:cs typeface="Times New Roman" panose="02020603050405020304" pitchFamily="18" charset="0"/>
              </a:rPr>
              <a:t>(ROI-P11)</a:t>
            </a:r>
          </a:p>
          <a:p>
            <a:pPr marL="400050" lvl="1"/>
            <a:endParaRPr lang="en-GB" sz="1800" b="1" kern="100" dirty="0">
              <a:latin typeface="Times New Roman" panose="02020603050405020304" pitchFamily="18"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CAA5B32-5613-2CF9-6786-20FC5F390C6C}"/>
              </a:ext>
            </a:extLst>
          </p:cNvPr>
          <p:cNvSpPr txBox="1"/>
          <p:nvPr/>
        </p:nvSpPr>
        <p:spPr>
          <a:xfrm>
            <a:off x="4012735" y="4481648"/>
            <a:ext cx="5952531" cy="1938992"/>
          </a:xfrm>
          <a:prstGeom prst="rect">
            <a:avLst/>
          </a:prstGeom>
          <a:solidFill>
            <a:schemeClr val="bg2"/>
          </a:solidFill>
        </p:spPr>
        <p:txBody>
          <a:bodyPr wrap="square">
            <a:spAutoFit/>
          </a:bodyPr>
          <a:lstStyle/>
          <a:p>
            <a:pPr algn="ctr"/>
            <a:endParaRPr lang="en-GB" sz="2400" noProof="0" dirty="0">
              <a:latin typeface="Times New Roman" panose="02020603050405020304" pitchFamily="18" charset="0"/>
              <a:cs typeface="Times New Roman" panose="02020603050405020304" pitchFamily="18" charset="0"/>
            </a:endParaRPr>
          </a:p>
          <a:p>
            <a:pPr algn="ctr"/>
            <a:r>
              <a:rPr lang="en-GB" sz="2400" dirty="0">
                <a:latin typeface="Times New Roman" panose="02020603050405020304" pitchFamily="18" charset="0"/>
                <a:cs typeface="Times New Roman" panose="02020603050405020304" pitchFamily="18" charset="0"/>
              </a:rPr>
              <a:t>Infrastructures do not change overnight, and future progress builds on previous legacies and systems that are already in place</a:t>
            </a:r>
          </a:p>
          <a:p>
            <a:pPr algn="ctr"/>
            <a:endParaRPr lang="en-GB" sz="2400"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1205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D6E66-111D-2E1D-A435-28A5E46360C2}"/>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56E62827-CC52-80C1-634A-5B88BAD6773F}"/>
              </a:ext>
            </a:extLst>
          </p:cNvPr>
          <p:cNvGraphicFramePr>
            <a:graphicFrameLocks/>
          </p:cNvGraphicFramePr>
          <p:nvPr>
            <p:extLst>
              <p:ext uri="{D42A27DB-BD31-4B8C-83A1-F6EECF244321}">
                <p14:modId xmlns:p14="http://schemas.microsoft.com/office/powerpoint/2010/main" val="1397661671"/>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13EABB1A-28AF-E933-B26A-6C79052AB043}"/>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373F5072-43B4-158B-AE8A-5C71760B8C87}"/>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990530E0-31B1-A24A-9BCD-DAC256D3B87E}"/>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5A1B0E95-664C-5363-EC3E-847379A9DA1C}"/>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sp>
        <p:nvSpPr>
          <p:cNvPr id="4" name="TextBox 3">
            <a:extLst>
              <a:ext uri="{FF2B5EF4-FFF2-40B4-BE49-F238E27FC236}">
                <a16:creationId xmlns:a16="http://schemas.microsoft.com/office/drawing/2014/main" id="{030B17F3-09BC-D0D3-F158-986CB32CCCB4}"/>
              </a:ext>
            </a:extLst>
          </p:cNvPr>
          <p:cNvSpPr txBox="1"/>
          <p:nvPr/>
        </p:nvSpPr>
        <p:spPr>
          <a:xfrm>
            <a:off x="2151809" y="982176"/>
            <a:ext cx="10040191" cy="2308324"/>
          </a:xfrm>
          <a:prstGeom prst="rect">
            <a:avLst/>
          </a:prstGeom>
          <a:solidFill>
            <a:schemeClr val="bg2"/>
          </a:solidFill>
        </p:spPr>
        <p:txBody>
          <a:bodyPr wrap="square">
            <a:spAutoFit/>
          </a:bodyPr>
          <a:lstStyle/>
          <a:p>
            <a:pPr marL="342900" indent="-342900">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Unexpected events (e.g. Covid-19, refugee arrivals) disrupt planned evidence-informed processes</a:t>
            </a:r>
          </a:p>
          <a:p>
            <a:pPr marL="342900" indent="-342900">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Rapid response needs → reliance on institutional memory, practitioner insight, stakeholder voice rather than robust evidence</a:t>
            </a:r>
          </a:p>
          <a:p>
            <a:pPr marL="342900" indent="-342900">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Evidence often unavailable in real-time → plans adapted without robust data</a:t>
            </a:r>
          </a:p>
          <a:p>
            <a:pPr marL="342900" indent="-342900">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Policymaking = non-linear, adaptive, contingent</a:t>
            </a:r>
          </a:p>
        </p:txBody>
      </p:sp>
      <p:sp>
        <p:nvSpPr>
          <p:cNvPr id="7" name="Rectangle: Rounded Corners 6">
            <a:extLst>
              <a:ext uri="{FF2B5EF4-FFF2-40B4-BE49-F238E27FC236}">
                <a16:creationId xmlns:a16="http://schemas.microsoft.com/office/drawing/2014/main" id="{5C209E74-1C7A-E689-432A-DCEB6FF0EA60}"/>
              </a:ext>
            </a:extLst>
          </p:cNvPr>
          <p:cNvSpPr/>
          <p:nvPr/>
        </p:nvSpPr>
        <p:spPr>
          <a:xfrm>
            <a:off x="2130355" y="3429000"/>
            <a:ext cx="10040191" cy="3210985"/>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marL="400050" lvl="1"/>
            <a:r>
              <a:rPr lang="en-GB" sz="1800" i="1" noProof="0" dirty="0">
                <a:latin typeface="Times New Roman" panose="02020603050405020304" pitchFamily="18" charset="0"/>
                <a:cs typeface="Times New Roman" panose="02020603050405020304" pitchFamily="18" charset="0"/>
              </a:rPr>
              <a:t>‘Our strategy… It started in 2018… and then with the Pandemic, it wasn’t published until maybe quarter two of 2020.  So, the Pandemic couldn’t have actually … just before the strategy got implemented, kind of upended where we were going.  There was a huge shift to ‘oh my God we’re going to have this unemployment crisis, so we have to create an initiative. What are we going to do?’  We had challenges in our apprenticeship system, and the Ukraine situation… There’s 100,000 or more Ukrainians live in Ireland that need English language training, and that created a huge amount of pressure on the literacy services mainly in the ETBs, which has other unintended consequences, and that’s something we’re working through now.  So, all I’m saying is you can have a really nice plan, but ask us next January what our priorities are… Every day is different, every time you open a newspaper, there’s a different type of crisis emerging, so we’ll see what happens next week.’ (ROI-P11)</a:t>
            </a:r>
          </a:p>
          <a:p>
            <a:pPr marL="400050" lvl="1"/>
            <a:endParaRPr lang="en-GB" sz="1800" b="1" kern="100" dirty="0">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981374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470A1-AAB1-AAF1-2183-E29164053F39}"/>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9E06302F-C1D8-4D18-8958-4469729E3FAB}"/>
              </a:ext>
            </a:extLst>
          </p:cNvPr>
          <p:cNvGraphicFramePr>
            <a:graphicFrameLocks/>
          </p:cNvGraphicFramePr>
          <p:nvPr>
            <p:extLst>
              <p:ext uri="{D42A27DB-BD31-4B8C-83A1-F6EECF244321}">
                <p14:modId xmlns:p14="http://schemas.microsoft.com/office/powerpoint/2010/main" val="2268745879"/>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6F8ACF2E-2E2D-8BE7-4F15-0B70F905EDAF}"/>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BF9B23AF-E0E7-6A64-2BB3-3A3F632327F3}"/>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81654198-52FA-A930-C042-CA555B594FDF}"/>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902BFD0A-CA6F-82B2-00DE-AE2D4CF7E31A}"/>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sp>
        <p:nvSpPr>
          <p:cNvPr id="4" name="Rectangle: Rounded Corners 3">
            <a:extLst>
              <a:ext uri="{FF2B5EF4-FFF2-40B4-BE49-F238E27FC236}">
                <a16:creationId xmlns:a16="http://schemas.microsoft.com/office/drawing/2014/main" id="{09165561-3917-663E-9972-78665B1F887B}"/>
              </a:ext>
            </a:extLst>
          </p:cNvPr>
          <p:cNvSpPr/>
          <p:nvPr/>
        </p:nvSpPr>
        <p:spPr>
          <a:xfrm>
            <a:off x="2185931" y="1042843"/>
            <a:ext cx="4970836" cy="3210985"/>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r>
              <a:rPr lang="en-GB" b="1" dirty="0">
                <a:latin typeface="Times New Roman" panose="02020603050405020304" pitchFamily="18" charset="0"/>
                <a:cs typeface="Times New Roman" panose="02020603050405020304" pitchFamily="18" charset="0"/>
              </a:rPr>
              <a:t>P</a:t>
            </a:r>
            <a:r>
              <a:rPr lang="en-GB" sz="1800" b="1" noProof="0" dirty="0">
                <a:latin typeface="Times New Roman" panose="02020603050405020304" pitchFamily="18" charset="0"/>
                <a:cs typeface="Times New Roman" panose="02020603050405020304" pitchFamily="18" charset="0"/>
              </a:rPr>
              <a:t>reference for fast, accessible evidence</a:t>
            </a:r>
            <a:endParaRPr lang="en-GB" sz="1800" b="1" dirty="0">
              <a:latin typeface="Times New Roman" panose="02020603050405020304" pitchFamily="18" charset="0"/>
              <a:cs typeface="Times New Roman" panose="02020603050405020304" pitchFamily="18" charset="0"/>
            </a:endParaRPr>
          </a:p>
          <a:p>
            <a:pPr marL="400050" lvl="1"/>
            <a:r>
              <a:rPr lang="en-GB" sz="1800" dirty="0">
                <a:latin typeface="Times New Roman" panose="02020603050405020304" pitchFamily="18" charset="0"/>
                <a:cs typeface="Times New Roman" panose="02020603050405020304" pitchFamily="18" charset="0"/>
              </a:rPr>
              <a:t>‘(Policymakers) </a:t>
            </a:r>
            <a:r>
              <a:rPr lang="en-GB" sz="1800" i="1" dirty="0">
                <a:latin typeface="Times New Roman" panose="02020603050405020304" pitchFamily="18" charset="0"/>
                <a:cs typeface="Times New Roman" panose="02020603050405020304" pitchFamily="18" charset="0"/>
              </a:rPr>
              <a:t>are incredibly busy people who don’t have much time to go searching for anything, but even when they find it, they don’t have much time to read it. … I think researchers need to think much more about ‘if I want it to make a difference, who are these people?  How much time have they got?  What skills have they got to pick it up?’ (E-P7) </a:t>
            </a:r>
            <a:endParaRPr lang="en-GB" sz="1800" b="1" kern="100" dirty="0">
              <a:latin typeface="Times New Roman" panose="02020603050405020304" pitchFamily="18" charset="0"/>
              <a:ea typeface="Aptos" panose="020B0004020202020204" pitchFamily="34"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763093BF-5743-272D-26D8-AA774D2D059F}"/>
              </a:ext>
            </a:extLst>
          </p:cNvPr>
          <p:cNvSpPr/>
          <p:nvPr/>
        </p:nvSpPr>
        <p:spPr>
          <a:xfrm>
            <a:off x="7212158" y="1042842"/>
            <a:ext cx="4863110" cy="5815158"/>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r>
              <a:rPr lang="en-GB" b="1" dirty="0">
                <a:latin typeface="Times New Roman" panose="02020603050405020304" pitchFamily="18" charset="0"/>
                <a:cs typeface="Times New Roman" panose="02020603050405020304" pitchFamily="18" charset="0"/>
              </a:rPr>
              <a:t>P</a:t>
            </a:r>
            <a:r>
              <a:rPr lang="en-GB" sz="1800" b="1" noProof="0" dirty="0">
                <a:latin typeface="Times New Roman" panose="02020603050405020304" pitchFamily="18" charset="0"/>
                <a:cs typeface="Times New Roman" panose="02020603050405020304" pitchFamily="18" charset="0"/>
              </a:rPr>
              <a:t>reference for fast, accessible evidence</a:t>
            </a:r>
          </a:p>
          <a:p>
            <a:pPr marL="400050" lvl="1"/>
            <a:r>
              <a:rPr lang="en-GB" sz="1800" i="1" dirty="0">
                <a:latin typeface="Times New Roman" panose="02020603050405020304" pitchFamily="18" charset="0"/>
                <a:cs typeface="Times New Roman" panose="02020603050405020304" pitchFamily="18" charset="0"/>
              </a:rPr>
              <a:t>‘I don’t have that time…  My own colleagues, they don’t have time either.  So, there is just a like trawling through ….And then the timeline stuff is … is just purely a function of working in a very pressurised environment, where the expectations are we turn around things quite quickly, – and this is just a description of reality rather than defence – </a:t>
            </a:r>
            <a:r>
              <a:rPr lang="en-GB" sz="1800" i="1" u="sng" dirty="0">
                <a:latin typeface="Times New Roman" panose="02020603050405020304" pitchFamily="18" charset="0"/>
                <a:cs typeface="Times New Roman" panose="02020603050405020304" pitchFamily="18" charset="0"/>
              </a:rPr>
              <a:t>we tend to reach for the evidence that is nearby</a:t>
            </a:r>
            <a:r>
              <a:rPr lang="en-GB" sz="1800" i="1" dirty="0">
                <a:latin typeface="Times New Roman" panose="02020603050405020304" pitchFamily="18" charset="0"/>
                <a:cs typeface="Times New Roman" panose="02020603050405020304" pitchFamily="18" charset="0"/>
              </a:rPr>
              <a:t>.  So, if the OECD are doing something, or if I know that UK has done something or France, that’s easier to read and easier to understand rather than having to initiate an engagement out </a:t>
            </a:r>
            <a:r>
              <a:rPr lang="en-GB" sz="1800" dirty="0">
                <a:latin typeface="Times New Roman" panose="02020603050405020304" pitchFamily="18" charset="0"/>
                <a:cs typeface="Times New Roman" panose="02020603050405020304" pitchFamily="18" charset="0"/>
              </a:rPr>
              <a:t>(with academics or academic publications)</a:t>
            </a:r>
            <a:r>
              <a:rPr lang="en-GB" sz="1800" i="1" dirty="0">
                <a:latin typeface="Times New Roman" panose="02020603050405020304" pitchFamily="18" charset="0"/>
                <a:cs typeface="Times New Roman" panose="02020603050405020304" pitchFamily="18" charset="0"/>
              </a:rPr>
              <a:t>’  </a:t>
            </a:r>
            <a:r>
              <a:rPr lang="en-GB" sz="1800" dirty="0">
                <a:latin typeface="Times New Roman" panose="02020603050405020304" pitchFamily="18" charset="0"/>
                <a:cs typeface="Times New Roman" panose="02020603050405020304" pitchFamily="18" charset="0"/>
              </a:rPr>
              <a:t>(ROI-P9)</a:t>
            </a:r>
            <a:endParaRPr lang="en-GB" sz="1800" i="1" dirty="0">
              <a:latin typeface="Times New Roman" panose="02020603050405020304" pitchFamily="18" charset="0"/>
              <a:cs typeface="Times New Roman" panose="02020603050405020304" pitchFamily="18" charset="0"/>
            </a:endParaRPr>
          </a:p>
          <a:p>
            <a:pPr marL="400050" lvl="1"/>
            <a:endParaRPr lang="en-GB" sz="1800" b="1"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id="{31FA8587-AD26-17AC-D2D5-B085D6E7E0CC}"/>
              </a:ext>
            </a:extLst>
          </p:cNvPr>
          <p:cNvSpPr/>
          <p:nvPr/>
        </p:nvSpPr>
        <p:spPr>
          <a:xfrm>
            <a:off x="2129453" y="4209665"/>
            <a:ext cx="4970836" cy="2648336"/>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b="1" dirty="0">
                <a:latin typeface="Times New Roman" panose="02020603050405020304" pitchFamily="18" charset="0"/>
                <a:cs typeface="Times New Roman" panose="02020603050405020304" pitchFamily="18" charset="0"/>
              </a:rPr>
              <a:t>Limited research capacity in MCAs</a:t>
            </a:r>
            <a:endParaRPr lang="en-GB" sz="1800" b="1" noProof="0" dirty="0">
              <a:latin typeface="Times New Roman" panose="02020603050405020304" pitchFamily="18" charset="0"/>
              <a:cs typeface="Times New Roman" panose="02020603050405020304" pitchFamily="18" charset="0"/>
            </a:endParaRPr>
          </a:p>
          <a:p>
            <a:pPr marL="400050" lvl="1"/>
            <a:r>
              <a:rPr lang="en-GB" sz="1800" i="1" dirty="0">
                <a:latin typeface="Times New Roman" panose="02020603050405020304" pitchFamily="18" charset="0"/>
                <a:cs typeface="Times New Roman" panose="02020603050405020304" pitchFamily="18" charset="0"/>
              </a:rPr>
              <a:t>‘(PMs)…in a government department, with a team of analysts around them… That is just not how MCAs are! There isn’t big research and analytical capability.  There are now ten, fifteen of them, all in different places, with actually quite small budgets, and therefore this is a tiny fraction of what they think about.’</a:t>
            </a:r>
            <a:r>
              <a:rPr lang="en-GB" sz="1800" dirty="0">
                <a:latin typeface="Times New Roman" panose="02020603050405020304" pitchFamily="18" charset="0"/>
                <a:cs typeface="Times New Roman" panose="02020603050405020304" pitchFamily="18" charset="0"/>
              </a:rPr>
              <a:t> (E-P7)</a:t>
            </a:r>
            <a:endParaRPr lang="en-GB" sz="1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54191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1B84B-D49E-EA85-D5F5-27B55CE17C7C}"/>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249CEA3-6B5F-D62D-FAC3-0E1E9EEB482D}"/>
              </a:ext>
            </a:extLst>
          </p:cNvPr>
          <p:cNvGraphicFramePr>
            <a:graphicFrameLocks/>
          </p:cNvGraphicFramePr>
          <p:nvPr>
            <p:extLst>
              <p:ext uri="{D42A27DB-BD31-4B8C-83A1-F6EECF244321}">
                <p14:modId xmlns:p14="http://schemas.microsoft.com/office/powerpoint/2010/main" val="3290164113"/>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020B0175-3224-9389-7D99-18AABDB2BBEC}"/>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507149DC-B69D-A5CE-32D0-E77154AD513B}"/>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1C5D27A6-A870-8E06-3190-66146E0B18F6}"/>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73C73703-5590-1422-AA10-99B94F0C2FC8}"/>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sp>
        <p:nvSpPr>
          <p:cNvPr id="10" name="Rectangle: Rounded Corners 9">
            <a:extLst>
              <a:ext uri="{FF2B5EF4-FFF2-40B4-BE49-F238E27FC236}">
                <a16:creationId xmlns:a16="http://schemas.microsoft.com/office/drawing/2014/main" id="{E00D9B71-0253-5992-C459-8A2FBE96AC9F}"/>
              </a:ext>
            </a:extLst>
          </p:cNvPr>
          <p:cNvSpPr/>
          <p:nvPr/>
        </p:nvSpPr>
        <p:spPr>
          <a:xfrm>
            <a:off x="2185930" y="1042844"/>
            <a:ext cx="7186851" cy="2260809"/>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b="1" dirty="0">
                <a:latin typeface="Times New Roman" panose="02020603050405020304" pitchFamily="18" charset="0"/>
                <a:cs typeface="Times New Roman" panose="02020603050405020304" pitchFamily="18" charset="0"/>
              </a:rPr>
              <a:t>Need for capacity building in terms of analytical skills</a:t>
            </a:r>
          </a:p>
          <a:p>
            <a:pPr marL="400050" lvl="1" algn="ctr"/>
            <a:r>
              <a:rPr lang="en-GB" sz="1800" i="1" dirty="0">
                <a:latin typeface="Times New Roman" panose="02020603050405020304" pitchFamily="18" charset="0"/>
                <a:cs typeface="Times New Roman" panose="02020603050405020304" pitchFamily="18" charset="0"/>
              </a:rPr>
              <a:t>‘My other problem is that most stakeholders have very limited analytical capacity to read. I mean part of the problem is there’s a blizzard of stuff, you know I could (laughs) cease to do anything else and just look at journals!  Which I don’t! I actually very rarely read now.  There’s just so much volume of stuff being produced. ’</a:t>
            </a:r>
            <a:endParaRPr lang="en-GB" sz="1800" b="1" kern="100" dirty="0">
              <a:latin typeface="Times New Roman" panose="02020603050405020304" pitchFamily="18" charset="0"/>
              <a:ea typeface="Aptos" panose="020B0004020202020204" pitchFamily="34" charset="0"/>
              <a:cs typeface="Times New Roman" panose="02020603050405020304" pitchFamily="18" charset="0"/>
            </a:endParaRPr>
          </a:p>
          <a:p>
            <a:pPr marL="400050" lvl="1" algn="ctr"/>
            <a:r>
              <a:rPr lang="en-GB" sz="1800" i="1" dirty="0">
                <a:latin typeface="Times New Roman" panose="02020603050405020304" pitchFamily="18" charset="0"/>
                <a:cs typeface="Times New Roman" panose="02020603050405020304" pitchFamily="18" charset="0"/>
              </a:rPr>
              <a:t>’ </a:t>
            </a:r>
            <a:r>
              <a:rPr lang="en-GB" sz="1800" dirty="0">
                <a:latin typeface="Times New Roman" panose="02020603050405020304" pitchFamily="18" charset="0"/>
                <a:cs typeface="Times New Roman" panose="02020603050405020304" pitchFamily="18" charset="0"/>
              </a:rPr>
              <a:t>(E&amp;S-P15)</a:t>
            </a:r>
          </a:p>
        </p:txBody>
      </p:sp>
      <p:sp>
        <p:nvSpPr>
          <p:cNvPr id="11" name="Rectangle: Rounded Corners 10">
            <a:extLst>
              <a:ext uri="{FF2B5EF4-FFF2-40B4-BE49-F238E27FC236}">
                <a16:creationId xmlns:a16="http://schemas.microsoft.com/office/drawing/2014/main" id="{78441D1C-6D8B-A8D9-FBF7-175BE2EA4CD3}"/>
              </a:ext>
            </a:extLst>
          </p:cNvPr>
          <p:cNvSpPr/>
          <p:nvPr/>
        </p:nvSpPr>
        <p:spPr>
          <a:xfrm>
            <a:off x="4928421" y="3503593"/>
            <a:ext cx="7186851" cy="2945496"/>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0" indent="0" algn="ctr">
              <a:buNone/>
            </a:pPr>
            <a:r>
              <a:rPr lang="en-GB" sz="1800" b="1" dirty="0">
                <a:latin typeface="Times New Roman" panose="02020603050405020304" pitchFamily="18" charset="0"/>
                <a:cs typeface="Times New Roman" panose="02020603050405020304" pitchFamily="18" charset="0"/>
              </a:rPr>
              <a:t>Need for capacity building in terms of analytical skills</a:t>
            </a:r>
          </a:p>
          <a:p>
            <a:pPr marL="0" indent="0">
              <a:buNone/>
            </a:pPr>
            <a:r>
              <a:rPr lang="en-GB" sz="1800" i="1" dirty="0">
                <a:latin typeface="Times New Roman" panose="02020603050405020304" pitchFamily="18" charset="0"/>
                <a:cs typeface="Times New Roman" panose="02020603050405020304" pitchFamily="18" charset="0"/>
              </a:rPr>
              <a:t>‘Everyone in the civil service is a journalist. We don’t promote or run our recruitment systems on the base of specific skills. It is competence based as to what a civil servant needs to do.  If there were more emphasis on the capacity for policy research… but there’s certainly, there’s a culture has developed in the absence of that. I can’t think of anyone that works in my sort of direct orbit that would be inclined to go and read a journal, to try and to find evidence that will support a policy decision.’ </a:t>
            </a:r>
            <a:r>
              <a:rPr lang="en-GB" sz="1800" dirty="0">
                <a:latin typeface="Times New Roman" panose="02020603050405020304" pitchFamily="18" charset="0"/>
                <a:cs typeface="Times New Roman" panose="02020603050405020304" pitchFamily="18" charset="0"/>
              </a:rPr>
              <a:t>(NI-P4)</a:t>
            </a:r>
          </a:p>
        </p:txBody>
      </p:sp>
      <p:sp>
        <p:nvSpPr>
          <p:cNvPr id="12" name="TextBox 11">
            <a:extLst>
              <a:ext uri="{FF2B5EF4-FFF2-40B4-BE49-F238E27FC236}">
                <a16:creationId xmlns:a16="http://schemas.microsoft.com/office/drawing/2014/main" id="{F8E7F59C-EEF2-352F-8038-19EF2CDD8909}"/>
              </a:ext>
            </a:extLst>
          </p:cNvPr>
          <p:cNvSpPr txBox="1"/>
          <p:nvPr/>
        </p:nvSpPr>
        <p:spPr>
          <a:xfrm>
            <a:off x="2309044" y="3554348"/>
            <a:ext cx="2507508" cy="3046988"/>
          </a:xfrm>
          <a:prstGeom prst="rect">
            <a:avLst/>
          </a:prstGeom>
          <a:solidFill>
            <a:schemeClr val="bg2"/>
          </a:solidFill>
        </p:spPr>
        <p:txBody>
          <a:bodyPr wrap="square">
            <a:spAutoFit/>
          </a:bodyPr>
          <a:lstStyle/>
          <a:p>
            <a:pPr algn="ctr"/>
            <a:endParaRPr lang="en-GB" sz="2400" noProof="0" dirty="0">
              <a:latin typeface="Times New Roman" panose="02020603050405020304" pitchFamily="18" charset="0"/>
              <a:cs typeface="Times New Roman" panose="02020603050405020304" pitchFamily="18" charset="0"/>
            </a:endParaRPr>
          </a:p>
          <a:p>
            <a:pPr algn="ctr"/>
            <a:r>
              <a:rPr lang="en-GB" sz="2400" dirty="0">
                <a:latin typeface="Times New Roman" panose="02020603050405020304" pitchFamily="18" charset="0"/>
                <a:cs typeface="Times New Roman" panose="02020603050405020304" pitchFamily="18" charset="0"/>
              </a:rPr>
              <a:t>Need for research literacy among civil service</a:t>
            </a:r>
          </a:p>
          <a:p>
            <a:pPr algn="ctr"/>
            <a:endParaRPr lang="en-GB" sz="2400" dirty="0">
              <a:latin typeface="Times New Roman" panose="02020603050405020304" pitchFamily="18" charset="0"/>
              <a:cs typeface="Times New Roman" panose="02020603050405020304" pitchFamily="18" charset="0"/>
            </a:endParaRPr>
          </a:p>
          <a:p>
            <a:pPr algn="ctr"/>
            <a:r>
              <a:rPr lang="en-GB" sz="2400" dirty="0">
                <a:latin typeface="Times New Roman" panose="02020603050405020304" pitchFamily="18" charset="0"/>
                <a:cs typeface="Times New Roman" panose="02020603050405020304" pitchFamily="18" charset="0"/>
              </a:rPr>
              <a:t>Need for enhanced research syntheses</a:t>
            </a:r>
          </a:p>
          <a:p>
            <a:pPr algn="ctr"/>
            <a:endParaRPr lang="en-GB" sz="2400"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9137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512FE-F7E5-FBBA-E3C8-21207B65D171}"/>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943BAADE-947D-D7D7-3117-8E506B064EA5}"/>
              </a:ext>
            </a:extLst>
          </p:cNvPr>
          <p:cNvGraphicFramePr>
            <a:graphicFrameLocks/>
          </p:cNvGraphicFramePr>
          <p:nvPr>
            <p:extLst>
              <p:ext uri="{D42A27DB-BD31-4B8C-83A1-F6EECF244321}">
                <p14:modId xmlns:p14="http://schemas.microsoft.com/office/powerpoint/2010/main" val="1573507436"/>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7F713A20-FA66-ABA2-3359-724486031F61}"/>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56411D66-1FF5-D3AB-6F8E-78370A87D78D}"/>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068F540E-0747-740A-D38A-94A8D6D102B9}"/>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BF9CF707-510F-1836-2B08-A0C89F5F1D92}"/>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sp>
        <p:nvSpPr>
          <p:cNvPr id="4" name="Rectangle: Rounded Corners 3">
            <a:extLst>
              <a:ext uri="{FF2B5EF4-FFF2-40B4-BE49-F238E27FC236}">
                <a16:creationId xmlns:a16="http://schemas.microsoft.com/office/drawing/2014/main" id="{52C8DD6E-796B-B830-D718-ACA7BF99DB2F}"/>
              </a:ext>
            </a:extLst>
          </p:cNvPr>
          <p:cNvSpPr/>
          <p:nvPr/>
        </p:nvSpPr>
        <p:spPr>
          <a:xfrm>
            <a:off x="2511530" y="1437387"/>
            <a:ext cx="9401255" cy="4523362"/>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GB" b="1" dirty="0">
                <a:latin typeface="Times New Roman" panose="02020603050405020304" pitchFamily="18" charset="0"/>
                <a:cs typeface="Times New Roman" panose="02020603050405020304" pitchFamily="18" charset="0"/>
              </a:rPr>
              <a:t>Working in a siloed and fragmented sector </a:t>
            </a:r>
          </a:p>
          <a:p>
            <a:pPr algn="ctr"/>
            <a:endParaRPr lang="en-GB" sz="1800" i="1" dirty="0">
              <a:latin typeface="Times New Roman" panose="02020603050405020304" pitchFamily="18" charset="0"/>
              <a:cs typeface="Times New Roman" panose="02020603050405020304" pitchFamily="18" charset="0"/>
            </a:endParaRPr>
          </a:p>
          <a:p>
            <a:pPr algn="ctr"/>
            <a:r>
              <a:rPr lang="en-GB" sz="1800" i="1" dirty="0">
                <a:latin typeface="Times New Roman" panose="02020603050405020304" pitchFamily="18" charset="0"/>
                <a:cs typeface="Times New Roman" panose="02020603050405020304" pitchFamily="18" charset="0"/>
              </a:rPr>
              <a:t>‘The other complexity just when you’re on the budget… our budget for education is split across Department for Education and Department for the Economy. So, that’s really challenging for us, because when people talk about ring-fenced funding for education, they’re talking about schools. So, our colleges and our higher education institutions take a hit because they’ve ring-fenced education. The other issue that we have is that some of the decisions made in DE will impact us, and vice versa. And some of the budgeting challenges, when they’re spread across two departments can be very difficult to resolve especially when there’s two different ministers from two different parties.  …It’s obviously DE and DfE are servicing young people in that age group (fourteen to nineteen), but a lot of the remit is split. …Even sharing data between the two departments can be a challenge. Because they’ve gathered data for a specific purpose, but we maybe need it for a different purpose.’ </a:t>
            </a:r>
            <a:r>
              <a:rPr lang="en-GB" sz="1800" dirty="0">
                <a:latin typeface="Times New Roman" panose="02020603050405020304" pitchFamily="18" charset="0"/>
                <a:cs typeface="Times New Roman" panose="02020603050405020304" pitchFamily="18" charset="0"/>
              </a:rPr>
              <a:t>(NI-P1)</a:t>
            </a:r>
          </a:p>
          <a:p>
            <a:pPr marL="0" indent="0" algn="ctr">
              <a:buNone/>
            </a:pPr>
            <a:endParaRPr lang="en-GB"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05332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85CAD-77AE-183F-3BD2-A5F2269DE97B}"/>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571A1906-D329-5BEC-6CC1-153DF9A03D57}"/>
              </a:ext>
            </a:extLst>
          </p:cNvPr>
          <p:cNvGraphicFramePr>
            <a:graphicFrameLocks/>
          </p:cNvGraphicFramePr>
          <p:nvPr>
            <p:extLst>
              <p:ext uri="{D42A27DB-BD31-4B8C-83A1-F6EECF244321}">
                <p14:modId xmlns:p14="http://schemas.microsoft.com/office/powerpoint/2010/main" val="1586223907"/>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BD86288B-EE5C-84BC-CB50-B6D112A9963D}"/>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F5DFE29C-059A-0616-3537-EC7BC92F4745}"/>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525A977B-D66E-EE44-8E82-697F00756C96}"/>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1231DA5C-6EB2-3859-3A7B-32AFA4B962FF}"/>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sp>
        <p:nvSpPr>
          <p:cNvPr id="4" name="Rectangle: Rounded Corners 3">
            <a:extLst>
              <a:ext uri="{FF2B5EF4-FFF2-40B4-BE49-F238E27FC236}">
                <a16:creationId xmlns:a16="http://schemas.microsoft.com/office/drawing/2014/main" id="{8915C9D1-DAE3-2CFB-C86A-5C901FE3910C}"/>
              </a:ext>
            </a:extLst>
          </p:cNvPr>
          <p:cNvSpPr/>
          <p:nvPr/>
        </p:nvSpPr>
        <p:spPr>
          <a:xfrm>
            <a:off x="2393750" y="1174166"/>
            <a:ext cx="3727219" cy="4970834"/>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b="1" dirty="0">
                <a:latin typeface="Times New Roman" panose="02020603050405020304" pitchFamily="18" charset="0"/>
                <a:cs typeface="Times New Roman" panose="02020603050405020304" pitchFamily="18" charset="0"/>
              </a:rPr>
              <a:t>Data gathering dependent on budget availability</a:t>
            </a:r>
          </a:p>
          <a:p>
            <a:pPr marL="400050" lvl="1" algn="ctr"/>
            <a:endParaRPr lang="en-GB" b="1" dirty="0">
              <a:latin typeface="Times New Roman" panose="02020603050405020304" pitchFamily="18" charset="0"/>
              <a:cs typeface="Times New Roman" panose="02020603050405020304" pitchFamily="18" charset="0"/>
            </a:endParaRPr>
          </a:p>
          <a:p>
            <a:pPr marL="400050" lvl="1" indent="0" algn="just">
              <a:spcAft>
                <a:spcPts val="600"/>
              </a:spcAft>
              <a:buNone/>
            </a:pPr>
            <a:r>
              <a:rPr lang="en-GB" sz="1800" i="1" dirty="0">
                <a:latin typeface="Times New Roman" panose="02020603050405020304" pitchFamily="18" charset="0"/>
                <a:cs typeface="Times New Roman" panose="02020603050405020304" pitchFamily="18" charset="0"/>
              </a:rPr>
              <a:t>‘(If) we think there’s a gap in the evidence base that a survey could fill, we see if there’s a budget for it, and if it’s a priority within the fiscal constraints we have for research spending, and then if it’s a goer, then we can commission it and then get it out in the field and gather the data in.’ </a:t>
            </a:r>
            <a:r>
              <a:rPr lang="en-GB" sz="1800" dirty="0">
                <a:latin typeface="Times New Roman" panose="02020603050405020304" pitchFamily="18" charset="0"/>
                <a:cs typeface="Times New Roman" panose="02020603050405020304" pitchFamily="18" charset="0"/>
              </a:rPr>
              <a:t>(E-P6)</a:t>
            </a:r>
          </a:p>
        </p:txBody>
      </p:sp>
      <p:sp>
        <p:nvSpPr>
          <p:cNvPr id="7" name="Rectangle: Rounded Corners 6">
            <a:extLst>
              <a:ext uri="{FF2B5EF4-FFF2-40B4-BE49-F238E27FC236}">
                <a16:creationId xmlns:a16="http://schemas.microsoft.com/office/drawing/2014/main" id="{B1CCB711-E804-4B09-CA84-3EBAEB2BC5F9}"/>
              </a:ext>
            </a:extLst>
          </p:cNvPr>
          <p:cNvSpPr/>
          <p:nvPr/>
        </p:nvSpPr>
        <p:spPr>
          <a:xfrm>
            <a:off x="6385958" y="1174166"/>
            <a:ext cx="5219140" cy="4970834"/>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b="1" dirty="0">
                <a:latin typeface="Times New Roman" panose="02020603050405020304" pitchFamily="18" charset="0"/>
                <a:cs typeface="Times New Roman" panose="02020603050405020304" pitchFamily="18" charset="0"/>
              </a:rPr>
              <a:t>Data infrastructures need financial support</a:t>
            </a:r>
          </a:p>
          <a:p>
            <a:pPr marL="400050" lvl="1" algn="ctr"/>
            <a:endParaRPr lang="en-GB" b="1" dirty="0">
              <a:latin typeface="Times New Roman" panose="02020603050405020304" pitchFamily="18" charset="0"/>
              <a:cs typeface="Times New Roman" panose="02020603050405020304" pitchFamily="18" charset="0"/>
            </a:endParaRPr>
          </a:p>
          <a:p>
            <a:pPr marL="400050" lvl="1" indent="0" algn="just">
              <a:spcAft>
                <a:spcPts val="600"/>
              </a:spcAft>
              <a:buNone/>
            </a:pPr>
            <a:r>
              <a:rPr lang="en-GB" sz="1800" dirty="0">
                <a:latin typeface="Times New Roman" panose="02020603050405020304" pitchFamily="18" charset="0"/>
                <a:cs typeface="Times New Roman" panose="02020603050405020304" pitchFamily="18" charset="0"/>
              </a:rPr>
              <a:t>‘</a:t>
            </a:r>
            <a:r>
              <a:rPr lang="en-GB" sz="1800" i="1" dirty="0">
                <a:latin typeface="Times New Roman" panose="02020603050405020304" pitchFamily="18" charset="0"/>
                <a:cs typeface="Times New Roman" panose="02020603050405020304" pitchFamily="18" charset="0"/>
              </a:rPr>
              <a:t>It would be better if we had one system that could comparatively …like a dashboard, and I know they do have that in England, but we don’t have that here. … but to do that, there’s significant cost. So, whenever we’re putting up our policy recommendations, we could say …this is something maybe we could consider in future, there’s a cost involved… We would still put up the recommendation but it’s hard to say, given the constrained financial that Northern Ireland, in fact the wider UK is in.</a:t>
            </a:r>
            <a:r>
              <a:rPr lang="en-GB" sz="1800" dirty="0">
                <a:latin typeface="Times New Roman" panose="02020603050405020304" pitchFamily="18" charset="0"/>
                <a:cs typeface="Times New Roman" panose="02020603050405020304" pitchFamily="18" charset="0"/>
              </a:rPr>
              <a:t>’ (NI-P1)</a:t>
            </a:r>
          </a:p>
        </p:txBody>
      </p:sp>
      <p:sp>
        <p:nvSpPr>
          <p:cNvPr id="9" name="TextBox 8">
            <a:extLst>
              <a:ext uri="{FF2B5EF4-FFF2-40B4-BE49-F238E27FC236}">
                <a16:creationId xmlns:a16="http://schemas.microsoft.com/office/drawing/2014/main" id="{97C6364C-4827-F396-D6FA-E8EFA081A911}"/>
              </a:ext>
            </a:extLst>
          </p:cNvPr>
          <p:cNvSpPr txBox="1"/>
          <p:nvPr/>
        </p:nvSpPr>
        <p:spPr>
          <a:xfrm>
            <a:off x="2130356" y="6361672"/>
            <a:ext cx="10061643" cy="461665"/>
          </a:xfrm>
          <a:prstGeom prst="rect">
            <a:avLst/>
          </a:prstGeom>
          <a:solidFill>
            <a:schemeClr val="bg2"/>
          </a:solidFill>
        </p:spPr>
        <p:txBody>
          <a:bodyPr wrap="square">
            <a:spAutoFit/>
          </a:bodyPr>
          <a:lstStyle/>
          <a:p>
            <a:pPr algn="ctr"/>
            <a:r>
              <a:rPr lang="en-GB" sz="2400" b="1" dirty="0">
                <a:latin typeface="Times New Roman" panose="02020603050405020304" pitchFamily="18" charset="0"/>
                <a:cs typeface="Times New Roman" panose="02020603050405020304" pitchFamily="18" charset="0"/>
              </a:rPr>
              <a:t>Building sustainable data infrastructures requires strategic investment</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52094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D9BD1-1DB8-C3D9-251F-755ACCFCF71D}"/>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EFE6D4D0-A33B-DC02-DB0E-C9399F3B3137}"/>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DDED2131-2C07-6615-4D52-E414093BFAEA}"/>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58D0D54F-8BFF-36A4-FCD2-0AF7A9C2875D}"/>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0930892B-0AAD-2403-8F47-A147619AEA10}"/>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9701782F-F9E6-1D24-50B1-885844EE53D7}"/>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sp>
        <p:nvSpPr>
          <p:cNvPr id="4" name="Rectangle: Rounded Corners 3">
            <a:extLst>
              <a:ext uri="{FF2B5EF4-FFF2-40B4-BE49-F238E27FC236}">
                <a16:creationId xmlns:a16="http://schemas.microsoft.com/office/drawing/2014/main" id="{B451F476-CC3D-0AAF-FFBF-2F1688CC5EC6}"/>
              </a:ext>
            </a:extLst>
          </p:cNvPr>
          <p:cNvSpPr/>
          <p:nvPr/>
        </p:nvSpPr>
        <p:spPr>
          <a:xfrm>
            <a:off x="2185931" y="1042844"/>
            <a:ext cx="5917210" cy="2945496"/>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b="1" dirty="0">
                <a:latin typeface="Times New Roman" panose="02020603050405020304" pitchFamily="18" charset="0"/>
                <a:cs typeface="Times New Roman" panose="02020603050405020304" pitchFamily="18" charset="0"/>
              </a:rPr>
              <a:t>Funding constraints policy delivery</a:t>
            </a:r>
          </a:p>
          <a:p>
            <a:pPr marL="0" indent="0" algn="just">
              <a:spcAft>
                <a:spcPts val="600"/>
              </a:spcAft>
              <a:buNone/>
            </a:pPr>
            <a:r>
              <a:rPr lang="en-GB" sz="1800" dirty="0">
                <a:latin typeface="Times New Roman" panose="02020603050405020304" pitchFamily="18" charset="0"/>
                <a:cs typeface="Times New Roman" panose="02020603050405020304" pitchFamily="18" charset="0"/>
              </a:rPr>
              <a:t>‘</a:t>
            </a:r>
            <a:r>
              <a:rPr lang="en-GB" sz="1800" i="1" dirty="0">
                <a:latin typeface="Times New Roman" panose="02020603050405020304" pitchFamily="18" charset="0"/>
                <a:cs typeface="Times New Roman" panose="02020603050405020304" pitchFamily="18" charset="0"/>
              </a:rPr>
              <a:t>That early interest in lifelong learning that you can see during the period of Jane Davidson’s</a:t>
            </a:r>
            <a:r>
              <a:rPr lang="en-GB" sz="1800" dirty="0">
                <a:latin typeface="Times New Roman" panose="02020603050405020304" pitchFamily="18" charset="0"/>
                <a:cs typeface="Times New Roman" panose="02020603050405020304" pitchFamily="18" charset="0"/>
              </a:rPr>
              <a:t> (Minister for Education, Lifelong Learning and Skills between 2000-2007) </a:t>
            </a:r>
            <a:r>
              <a:rPr lang="en-GB" sz="1800" i="1" dirty="0">
                <a:latin typeface="Times New Roman" panose="02020603050405020304" pitchFamily="18" charset="0"/>
                <a:cs typeface="Times New Roman" panose="02020603050405020304" pitchFamily="18" charset="0"/>
              </a:rPr>
              <a:t>role, when she had a strategy on basically kindergarten to old age, that became truncated because the funding wasn’t there. …In my job, the budget for lifelong learning, adult education, reduced to something like one million a year.</a:t>
            </a:r>
            <a:r>
              <a:rPr lang="en-GB" sz="1800" dirty="0">
                <a:latin typeface="Times New Roman" panose="02020603050405020304" pitchFamily="18" charset="0"/>
                <a:cs typeface="Times New Roman" panose="02020603050405020304" pitchFamily="18" charset="0"/>
              </a:rPr>
              <a:t>’ (W-P18)</a:t>
            </a:r>
          </a:p>
        </p:txBody>
      </p:sp>
      <p:sp>
        <p:nvSpPr>
          <p:cNvPr id="7" name="Rectangle: Rounded Corners 6">
            <a:extLst>
              <a:ext uri="{FF2B5EF4-FFF2-40B4-BE49-F238E27FC236}">
                <a16:creationId xmlns:a16="http://schemas.microsoft.com/office/drawing/2014/main" id="{D6F77189-A896-B3B1-F986-0B8E46BF974F}"/>
              </a:ext>
            </a:extLst>
          </p:cNvPr>
          <p:cNvSpPr/>
          <p:nvPr/>
        </p:nvSpPr>
        <p:spPr>
          <a:xfrm>
            <a:off x="2242224" y="4280176"/>
            <a:ext cx="8980155" cy="2260809"/>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b="1" dirty="0">
                <a:latin typeface="Times New Roman" panose="02020603050405020304" pitchFamily="18" charset="0"/>
                <a:cs typeface="Times New Roman" panose="02020603050405020304" pitchFamily="18" charset="0"/>
              </a:rPr>
              <a:t>Funding constraints policy delivery</a:t>
            </a:r>
          </a:p>
          <a:p>
            <a:pPr marL="0" indent="0" algn="just">
              <a:spcAft>
                <a:spcPts val="600"/>
              </a:spcAft>
              <a:buNone/>
            </a:pPr>
            <a:r>
              <a:rPr lang="en-GB" sz="1800" dirty="0">
                <a:latin typeface="Times New Roman" panose="02020603050405020304" pitchFamily="18" charset="0"/>
                <a:cs typeface="Times New Roman" panose="02020603050405020304" pitchFamily="18" charset="0"/>
              </a:rPr>
              <a:t>‘</a:t>
            </a:r>
            <a:r>
              <a:rPr lang="en-GB" sz="1800" i="1" dirty="0">
                <a:latin typeface="Times New Roman" panose="02020603050405020304" pitchFamily="18" charset="0"/>
                <a:cs typeface="Times New Roman" panose="02020603050405020304" pitchFamily="18" charset="0"/>
              </a:rPr>
              <a:t>It is as brutal as that, if you’ve no money… there’s not much point in trying to have policies… Because …we don’t have any mechanisms to force employers to do much, we don’t involve the broader social partners, we don’t involve stakeholders. So, basically policy is what Government can control and what Government can control is what Government can fund.’ </a:t>
            </a:r>
            <a:r>
              <a:rPr lang="en-GB" sz="1800" dirty="0">
                <a:latin typeface="Times New Roman" panose="02020603050405020304" pitchFamily="18" charset="0"/>
                <a:cs typeface="Times New Roman" panose="02020603050405020304" pitchFamily="18" charset="0"/>
              </a:rPr>
              <a:t>(E&amp;S-P15)</a:t>
            </a:r>
          </a:p>
        </p:txBody>
      </p:sp>
      <p:sp>
        <p:nvSpPr>
          <p:cNvPr id="9" name="TextBox 8">
            <a:extLst>
              <a:ext uri="{FF2B5EF4-FFF2-40B4-BE49-F238E27FC236}">
                <a16:creationId xmlns:a16="http://schemas.microsoft.com/office/drawing/2014/main" id="{D77C29DF-52F5-82C7-2044-C64D3D577BFC}"/>
              </a:ext>
            </a:extLst>
          </p:cNvPr>
          <p:cNvSpPr txBox="1"/>
          <p:nvPr/>
        </p:nvSpPr>
        <p:spPr>
          <a:xfrm>
            <a:off x="8453336" y="1087270"/>
            <a:ext cx="3457903" cy="3046988"/>
          </a:xfrm>
          <a:prstGeom prst="rect">
            <a:avLst/>
          </a:prstGeom>
          <a:solidFill>
            <a:schemeClr val="bg2"/>
          </a:solidFill>
        </p:spPr>
        <p:txBody>
          <a:bodyPr wrap="square">
            <a:spAutoFit/>
          </a:bodyPr>
          <a:lstStyle/>
          <a:p>
            <a:pPr algn="ctr"/>
            <a:endParaRPr lang="en-GB" sz="2400" noProof="0"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Resourcing</a:t>
            </a:r>
            <a:r>
              <a:rPr lang="en-GB" sz="2400" dirty="0">
                <a:latin typeface="Times New Roman" panose="02020603050405020304" pitchFamily="18" charset="0"/>
                <a:cs typeface="Times New Roman" panose="02020603050405020304" pitchFamily="18" charset="0"/>
              </a:rPr>
              <a:t> is a prerequisite to open policy windows </a:t>
            </a:r>
          </a:p>
          <a:p>
            <a:pPr algn="ctr"/>
            <a:r>
              <a:rPr lang="en-GB" sz="2400" dirty="0">
                <a:latin typeface="Times New Roman" panose="02020603050405020304" pitchFamily="18" charset="0"/>
                <a:cs typeface="Times New Roman" panose="02020603050405020304" pitchFamily="18" charset="0"/>
              </a:rPr>
              <a:t>(problem, policy, politics streams need money to enable policy change)</a:t>
            </a:r>
          </a:p>
          <a:p>
            <a:pPr algn="ctr"/>
            <a:endParaRPr lang="en-GB" sz="2400"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21207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1B2DE-F8C0-81FF-9C74-AC4CBDC04949}"/>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8868D37F-18CD-7BDC-699F-DB50DAFDF850}"/>
              </a:ext>
            </a:extLst>
          </p:cNvPr>
          <p:cNvGraphicFramePr>
            <a:graphicFrameLocks/>
          </p:cNvGraphicFramePr>
          <p:nvPr>
            <p:extLst>
              <p:ext uri="{D42A27DB-BD31-4B8C-83A1-F6EECF244321}">
                <p14:modId xmlns:p14="http://schemas.microsoft.com/office/powerpoint/2010/main" val="731314837"/>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2BD49E5-0DBD-412C-2D90-FEAAEDC26336}"/>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9EA07724-3991-A63E-D244-7B4890B54AF6}"/>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6BD6FE4E-549A-A1E5-2A29-4D2BB8D30FE5}"/>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E07379AA-D8BD-7A51-C0CF-D8C2D99CCFC2}"/>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Other factors</a:t>
            </a:r>
          </a:p>
        </p:txBody>
      </p:sp>
      <p:sp>
        <p:nvSpPr>
          <p:cNvPr id="4" name="Rectangle: Rounded Corners 3">
            <a:extLst>
              <a:ext uri="{FF2B5EF4-FFF2-40B4-BE49-F238E27FC236}">
                <a16:creationId xmlns:a16="http://schemas.microsoft.com/office/drawing/2014/main" id="{C151FDEA-7F74-CCC1-B768-1D62F2557A28}"/>
              </a:ext>
            </a:extLst>
          </p:cNvPr>
          <p:cNvSpPr/>
          <p:nvPr/>
        </p:nvSpPr>
        <p:spPr>
          <a:xfrm>
            <a:off x="2185930" y="1042844"/>
            <a:ext cx="9889337" cy="2945496"/>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b="1" dirty="0">
                <a:latin typeface="Times New Roman" panose="02020603050405020304" pitchFamily="18" charset="0"/>
                <a:cs typeface="Times New Roman" panose="02020603050405020304" pitchFamily="18" charset="0"/>
              </a:rPr>
              <a:t>Uneven chances to stakeholder engagement</a:t>
            </a:r>
          </a:p>
          <a:p>
            <a:pPr marL="57150"/>
            <a:r>
              <a:rPr lang="en-GB" kern="100" noProof="1">
                <a:latin typeface="Times New Roman" panose="02020603050405020304" pitchFamily="18" charset="0"/>
                <a:ea typeface="Aptos" panose="020B0004020202020204" pitchFamily="34" charset="0"/>
                <a:cs typeface="Times New Roman" panose="02020603050405020304" pitchFamily="18" charset="0"/>
              </a:rPr>
              <a:t>‘</a:t>
            </a:r>
            <a:r>
              <a:rPr lang="en-GB" i="1" dirty="0">
                <a:effectLst/>
                <a:latin typeface="Times New Roman" panose="02020603050405020304" pitchFamily="18" charset="0"/>
                <a:ea typeface="Aptos" panose="020B0004020202020204" pitchFamily="34" charset="0"/>
                <a:cs typeface="Times New Roman" panose="02020603050405020304" pitchFamily="18" charset="0"/>
              </a:rPr>
              <a:t>Now my frustration with all of that, and it’s a bit like the consultations as well. So, we would put out questions or we would put out policy documents and ask for people to respond. </a:t>
            </a:r>
            <a:r>
              <a:rPr lang="en-GB" i="1" u="sng" dirty="0">
                <a:effectLst/>
                <a:latin typeface="Times New Roman" panose="02020603050405020304" pitchFamily="18" charset="0"/>
                <a:ea typeface="Aptos" panose="020B0004020202020204" pitchFamily="34" charset="0"/>
                <a:cs typeface="Times New Roman" panose="02020603050405020304" pitchFamily="18" charset="0"/>
              </a:rPr>
              <a:t>The people with the deepest pockets </a:t>
            </a:r>
            <a:r>
              <a:rPr lang="en-GB" i="1" dirty="0">
                <a:effectLst/>
                <a:latin typeface="Times New Roman" panose="02020603050405020304" pitchFamily="18" charset="0"/>
                <a:ea typeface="Aptos" panose="020B0004020202020204" pitchFamily="34" charset="0"/>
                <a:cs typeface="Times New Roman" panose="02020603050405020304" pitchFamily="18" charset="0"/>
              </a:rPr>
              <a:t>had the most amount of time to provide a response.  So rich people get to influence, and poor people don’t. The universities would spend fortunes.  They would also arrange dinner parties for ministers. But …</a:t>
            </a:r>
            <a:r>
              <a:rPr lang="en-GB" i="1" dirty="0">
                <a:latin typeface="Times New Roman" panose="02020603050405020304" pitchFamily="18" charset="0"/>
                <a:ea typeface="Aptos" panose="020B0004020202020204" pitchFamily="34" charset="0"/>
                <a:cs typeface="Times New Roman" panose="02020603050405020304" pitchFamily="18" charset="0"/>
              </a:rPr>
              <a:t>x… (a small organisation) </a:t>
            </a:r>
            <a:r>
              <a:rPr lang="en-GB" i="1" dirty="0">
                <a:effectLst/>
                <a:latin typeface="Times New Roman" panose="02020603050405020304" pitchFamily="18" charset="0"/>
                <a:ea typeface="Aptos" panose="020B0004020202020204" pitchFamily="34" charset="0"/>
                <a:cs typeface="Times New Roman" panose="02020603050405020304" pitchFamily="18" charset="0"/>
              </a:rPr>
              <a:t>would have no influence because they had no money, and that would mean that they were given less money, because some of these other bodies were able to lobby and also threaten to brief the opposition or to brief the media, or to organise some political disruption, which they did regularly threaten to do.</a:t>
            </a:r>
            <a:r>
              <a:rPr lang="en-GB" i="1" kern="100" noProof="1">
                <a:latin typeface="Times New Roman" panose="02020603050405020304" pitchFamily="18" charset="0"/>
                <a:ea typeface="Aptos" panose="020B0004020202020204" pitchFamily="34" charset="0"/>
                <a:cs typeface="Times New Roman" panose="02020603050405020304" pitchFamily="18" charset="0"/>
              </a:rPr>
              <a:t>’</a:t>
            </a:r>
            <a:r>
              <a:rPr lang="en-GB" kern="100" noProof="1">
                <a:latin typeface="Times New Roman" panose="02020603050405020304" pitchFamily="18" charset="0"/>
                <a:ea typeface="Aptos" panose="020B0004020202020204" pitchFamily="34" charset="0"/>
                <a:cs typeface="Times New Roman" panose="02020603050405020304" pitchFamily="18" charset="0"/>
              </a:rPr>
              <a:t> (W-P18)</a:t>
            </a:r>
          </a:p>
        </p:txBody>
      </p:sp>
      <p:sp>
        <p:nvSpPr>
          <p:cNvPr id="7" name="Rectangle: Rounded Corners 6">
            <a:extLst>
              <a:ext uri="{FF2B5EF4-FFF2-40B4-BE49-F238E27FC236}">
                <a16:creationId xmlns:a16="http://schemas.microsoft.com/office/drawing/2014/main" id="{581C4A88-183F-3D8B-A28F-877E82A25988}"/>
              </a:ext>
            </a:extLst>
          </p:cNvPr>
          <p:cNvSpPr/>
          <p:nvPr/>
        </p:nvSpPr>
        <p:spPr>
          <a:xfrm>
            <a:off x="2241503" y="4153711"/>
            <a:ext cx="4165963" cy="2626468"/>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r>
              <a:rPr lang="en-GB" b="1" dirty="0">
                <a:latin typeface="Times New Roman" panose="02020603050405020304" pitchFamily="18" charset="0"/>
                <a:cs typeface="Times New Roman" panose="02020603050405020304" pitchFamily="18" charset="0"/>
              </a:rPr>
              <a:t>Small country setting can limit circulation of ideas</a:t>
            </a:r>
          </a:p>
          <a:p>
            <a:pPr marL="57150"/>
            <a:r>
              <a:rPr lang="en-GB" i="1" kern="100" noProof="1">
                <a:latin typeface="Times New Roman" panose="02020603050405020304" pitchFamily="18" charset="0"/>
                <a:ea typeface="Aptos" panose="020B0004020202020204" pitchFamily="34" charset="0"/>
                <a:cs typeface="Times New Roman" panose="02020603050405020304" pitchFamily="18" charset="0"/>
              </a:rPr>
              <a:t>‘…but sometimes it’s a bit circular. You know, because Scotland’s quite small, so there’s the same organisations kind of having policy discussions!’ </a:t>
            </a:r>
            <a:r>
              <a:rPr lang="en-GB" kern="100" noProof="1">
                <a:latin typeface="Times New Roman" panose="02020603050405020304" pitchFamily="18" charset="0"/>
                <a:ea typeface="Aptos" panose="020B0004020202020204" pitchFamily="34" charset="0"/>
                <a:cs typeface="Times New Roman" panose="02020603050405020304" pitchFamily="18" charset="0"/>
              </a:rPr>
              <a:t>(S-P14)</a:t>
            </a:r>
          </a:p>
        </p:txBody>
      </p:sp>
      <p:sp>
        <p:nvSpPr>
          <p:cNvPr id="9" name="Rectangle: Rounded Corners 8">
            <a:extLst>
              <a:ext uri="{FF2B5EF4-FFF2-40B4-BE49-F238E27FC236}">
                <a16:creationId xmlns:a16="http://schemas.microsoft.com/office/drawing/2014/main" id="{49C61B71-BE1C-59D8-C455-FA335621A216}"/>
              </a:ext>
            </a:extLst>
          </p:cNvPr>
          <p:cNvSpPr/>
          <p:nvPr/>
        </p:nvSpPr>
        <p:spPr>
          <a:xfrm>
            <a:off x="6643992" y="4131013"/>
            <a:ext cx="5431276" cy="2649166"/>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marL="400050" lvl="1" algn="ctr"/>
            <a:endParaRPr lang="en-GB" sz="1800" i="1" kern="100" noProof="1">
              <a:latin typeface="Times New Roman" panose="02020603050405020304" pitchFamily="18" charset="0"/>
              <a:ea typeface="Aptos" panose="020B0004020202020204" pitchFamily="34" charset="0"/>
              <a:cs typeface="Times New Roman" panose="02020603050405020304" pitchFamily="18" charset="0"/>
            </a:endParaRPr>
          </a:p>
          <a:p>
            <a:pPr marL="400050" lvl="1" algn="ctr"/>
            <a:r>
              <a:rPr lang="en-GB" sz="1800" b="1" kern="100" noProof="1">
                <a:latin typeface="Times New Roman" panose="02020603050405020304" pitchFamily="18" charset="0"/>
                <a:ea typeface="Aptos" panose="020B0004020202020204" pitchFamily="34" charset="0"/>
                <a:cs typeface="Times New Roman" panose="02020603050405020304" pitchFamily="18" charset="0"/>
              </a:rPr>
              <a:t>New perspectives on evidence</a:t>
            </a:r>
          </a:p>
          <a:p>
            <a:pPr indent="-57150" algn="ctr"/>
            <a:r>
              <a:rPr lang="en-GB" i="1" kern="100" noProof="1">
                <a:latin typeface="Times New Roman" panose="02020603050405020304" pitchFamily="18" charset="0"/>
                <a:ea typeface="Aptos" panose="020B0004020202020204" pitchFamily="34" charset="0"/>
                <a:cs typeface="Times New Roman" panose="02020603050405020304" pitchFamily="18" charset="0"/>
              </a:rPr>
              <a:t> They (AONTAS) ’re very big in trying to raise the learner voice ….  When I started this job, I sort of … very heavy on the statistics around the strategic goals.  But certainly, when you get talking to learners and hear some of the stories, you sort of think, aye, there’s more to this than that. We can’t just keep that </a:t>
            </a:r>
            <a:r>
              <a:rPr lang="en-GB" kern="100" noProof="1">
                <a:latin typeface="Times New Roman" panose="02020603050405020304" pitchFamily="18" charset="0"/>
                <a:ea typeface="Aptos" panose="020B0004020202020204" pitchFamily="34" charset="0"/>
                <a:cs typeface="Times New Roman" panose="02020603050405020304" pitchFamily="18" charset="0"/>
              </a:rPr>
              <a:t>(quantitative)</a:t>
            </a:r>
            <a:r>
              <a:rPr lang="en-GB" i="1" kern="100" noProof="1">
                <a:latin typeface="Times New Roman" panose="02020603050405020304" pitchFamily="18" charset="0"/>
                <a:ea typeface="Aptos" panose="020B0004020202020204" pitchFamily="34" charset="0"/>
                <a:cs typeface="Times New Roman" panose="02020603050405020304" pitchFamily="18" charset="0"/>
              </a:rPr>
              <a:t> focus.</a:t>
            </a:r>
            <a:r>
              <a:rPr lang="en-GB" kern="100" noProof="1">
                <a:latin typeface="Times New Roman" panose="02020603050405020304" pitchFamily="18" charset="0"/>
                <a:ea typeface="Aptos" panose="020B0004020202020204" pitchFamily="34"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NI-P2</a:t>
            </a:r>
            <a:r>
              <a:rPr lang="en-GB" kern="100" noProof="1">
                <a:latin typeface="Times New Roman" panose="02020603050405020304" pitchFamily="18" charset="0"/>
                <a:ea typeface="Aptos" panose="020B0004020202020204" pitchFamily="34" charset="0"/>
                <a:cs typeface="Times New Roman" panose="02020603050405020304" pitchFamily="18" charset="0"/>
              </a:rPr>
              <a:t>)</a:t>
            </a:r>
          </a:p>
          <a:p>
            <a:pPr marL="400050" lvl="1" algn="ct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42129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7BD16-1B37-AD0A-78DC-42A83CF24D72}"/>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CECF157A-7FF0-99DB-028A-29766CD4C6C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35F5199E-5510-EC95-29F6-49E34D4851A2}"/>
              </a:ext>
            </a:extLst>
          </p:cNvPr>
          <p:cNvSpPr/>
          <p:nvPr/>
        </p:nvSpPr>
        <p:spPr>
          <a:xfrm>
            <a:off x="0" y="0"/>
            <a:ext cx="2018995"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rPr>
              <a:t>Policy-makers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rPr>
              <a:t>Types of Evidence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endParaRPr>
          </a:p>
        </p:txBody>
      </p:sp>
      <p:pic>
        <p:nvPicPr>
          <p:cNvPr id="5" name="Picture 4" descr="A white text on a blue background&#10;&#10;Description automatically generated">
            <a:extLst>
              <a:ext uri="{FF2B5EF4-FFF2-40B4-BE49-F238E27FC236}">
                <a16:creationId xmlns:a16="http://schemas.microsoft.com/office/drawing/2014/main" id="{0E76F165-3058-1598-C78A-99D171CF8B42}"/>
              </a:ext>
            </a:extLst>
          </p:cNvPr>
          <p:cNvPicPr>
            <a:picLocks noChangeAspect="1"/>
          </p:cNvPicPr>
          <p:nvPr/>
        </p:nvPicPr>
        <p:blipFill>
          <a:blip r:embed="rId3">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graphicFrame>
        <p:nvGraphicFramePr>
          <p:cNvPr id="12" name="Tablo 4">
            <a:extLst>
              <a:ext uri="{FF2B5EF4-FFF2-40B4-BE49-F238E27FC236}">
                <a16:creationId xmlns:a16="http://schemas.microsoft.com/office/drawing/2014/main" id="{7B82EA1A-74D5-E10C-1E99-34A244938A67}"/>
              </a:ext>
            </a:extLst>
          </p:cNvPr>
          <p:cNvGraphicFramePr>
            <a:graphicFrameLocks noGrp="1"/>
          </p:cNvGraphicFramePr>
          <p:nvPr>
            <p:extLst>
              <p:ext uri="{D42A27DB-BD31-4B8C-83A1-F6EECF244321}">
                <p14:modId xmlns:p14="http://schemas.microsoft.com/office/powerpoint/2010/main" val="563959094"/>
              </p:ext>
            </p:extLst>
          </p:nvPr>
        </p:nvGraphicFramePr>
        <p:xfrm>
          <a:off x="2018995" y="1368209"/>
          <a:ext cx="10173007" cy="4332199"/>
        </p:xfrm>
        <a:graphic>
          <a:graphicData uri="http://schemas.openxmlformats.org/drawingml/2006/table">
            <a:tbl>
              <a:tblPr firstRow="1" firstCol="1" bandRow="1">
                <a:tableStyleId>{5C22544A-7EE6-4342-B048-85BDC9FD1C3A}</a:tableStyleId>
              </a:tblPr>
              <a:tblGrid>
                <a:gridCol w="1452973">
                  <a:extLst>
                    <a:ext uri="{9D8B030D-6E8A-4147-A177-3AD203B41FA5}">
                      <a16:colId xmlns:a16="http://schemas.microsoft.com/office/drawing/2014/main" val="3357643919"/>
                    </a:ext>
                  </a:extLst>
                </a:gridCol>
                <a:gridCol w="1452973">
                  <a:extLst>
                    <a:ext uri="{9D8B030D-6E8A-4147-A177-3AD203B41FA5}">
                      <a16:colId xmlns:a16="http://schemas.microsoft.com/office/drawing/2014/main" val="2322668893"/>
                    </a:ext>
                  </a:extLst>
                </a:gridCol>
                <a:gridCol w="1453705">
                  <a:extLst>
                    <a:ext uri="{9D8B030D-6E8A-4147-A177-3AD203B41FA5}">
                      <a16:colId xmlns:a16="http://schemas.microsoft.com/office/drawing/2014/main" val="4003068894"/>
                    </a:ext>
                  </a:extLst>
                </a:gridCol>
                <a:gridCol w="1452973">
                  <a:extLst>
                    <a:ext uri="{9D8B030D-6E8A-4147-A177-3AD203B41FA5}">
                      <a16:colId xmlns:a16="http://schemas.microsoft.com/office/drawing/2014/main" val="2369348215"/>
                    </a:ext>
                  </a:extLst>
                </a:gridCol>
                <a:gridCol w="1453705">
                  <a:extLst>
                    <a:ext uri="{9D8B030D-6E8A-4147-A177-3AD203B41FA5}">
                      <a16:colId xmlns:a16="http://schemas.microsoft.com/office/drawing/2014/main" val="4240566203"/>
                    </a:ext>
                  </a:extLst>
                </a:gridCol>
                <a:gridCol w="1452973">
                  <a:extLst>
                    <a:ext uri="{9D8B030D-6E8A-4147-A177-3AD203B41FA5}">
                      <a16:colId xmlns:a16="http://schemas.microsoft.com/office/drawing/2014/main" val="3323902038"/>
                    </a:ext>
                  </a:extLst>
                </a:gridCol>
                <a:gridCol w="1453705">
                  <a:extLst>
                    <a:ext uri="{9D8B030D-6E8A-4147-A177-3AD203B41FA5}">
                      <a16:colId xmlns:a16="http://schemas.microsoft.com/office/drawing/2014/main" val="1433443390"/>
                    </a:ext>
                  </a:extLst>
                </a:gridCol>
              </a:tblGrid>
              <a:tr h="450128">
                <a:tc>
                  <a:txBody>
                    <a:bodyPr/>
                    <a:lstStyle/>
                    <a:p>
                      <a:pPr algn="ctr">
                        <a:buNone/>
                      </a:pPr>
                      <a:endParaRPr lang="tr-TR"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400" kern="100" dirty="0">
                          <a:effectLst/>
                          <a:latin typeface="Times New Roman" panose="02020603050405020304" pitchFamily="18" charset="0"/>
                          <a:cs typeface="Times New Roman" panose="02020603050405020304" pitchFamily="18" charset="0"/>
                        </a:rPr>
                        <a:t>England - Central</a:t>
                      </a:r>
                      <a:endParaRPr lang="tr-TR"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400" kern="100" dirty="0">
                          <a:effectLst/>
                          <a:latin typeface="Times New Roman" panose="02020603050405020304" pitchFamily="18" charset="0"/>
                          <a:cs typeface="Times New Roman" panose="02020603050405020304" pitchFamily="18" charset="0"/>
                        </a:rPr>
                        <a:t>England - MCAs</a:t>
                      </a:r>
                      <a:endParaRPr lang="tr-TR"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400" kern="100" dirty="0">
                          <a:effectLst/>
                          <a:latin typeface="Times New Roman" panose="02020603050405020304" pitchFamily="18" charset="0"/>
                          <a:cs typeface="Times New Roman" panose="02020603050405020304" pitchFamily="18" charset="0"/>
                        </a:rPr>
                        <a:t>Scotland</a:t>
                      </a:r>
                      <a:endParaRPr lang="tr-TR"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400" kern="100" dirty="0">
                          <a:effectLst/>
                          <a:latin typeface="Times New Roman" panose="02020603050405020304" pitchFamily="18" charset="0"/>
                          <a:cs typeface="Times New Roman" panose="02020603050405020304" pitchFamily="18" charset="0"/>
                        </a:rPr>
                        <a:t>Wales</a:t>
                      </a:r>
                      <a:endParaRPr lang="tr-TR"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400" kern="100">
                          <a:effectLst/>
                          <a:latin typeface="Times New Roman" panose="02020603050405020304" pitchFamily="18" charset="0"/>
                          <a:cs typeface="Times New Roman" panose="02020603050405020304" pitchFamily="18" charset="0"/>
                        </a:rPr>
                        <a:t>N.Ireland</a:t>
                      </a:r>
                      <a:endParaRPr lang="tr-TR"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400" kern="100" dirty="0">
                          <a:effectLst/>
                          <a:latin typeface="Times New Roman" panose="02020603050405020304" pitchFamily="18" charset="0"/>
                          <a:cs typeface="Times New Roman" panose="02020603050405020304" pitchFamily="18" charset="0"/>
                        </a:rPr>
                        <a:t>Ireland</a:t>
                      </a:r>
                      <a:endParaRPr lang="tr-TR"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extLst>
                  <a:ext uri="{0D108BD9-81ED-4DB2-BD59-A6C34878D82A}">
                    <a16:rowId xmlns:a16="http://schemas.microsoft.com/office/drawing/2014/main" val="3932378779"/>
                  </a:ext>
                </a:extLst>
              </a:tr>
              <a:tr h="631785">
                <a:tc>
                  <a:txBody>
                    <a:bodyPr/>
                    <a:lstStyle/>
                    <a:p>
                      <a:pPr>
                        <a:buNone/>
                      </a:pPr>
                      <a:r>
                        <a:rPr lang="en-GB" sz="1400" kern="100">
                          <a:effectLst/>
                          <a:latin typeface="Times New Roman" panose="02020603050405020304" pitchFamily="18" charset="0"/>
                          <a:cs typeface="Times New Roman" panose="02020603050405020304" pitchFamily="18" charset="0"/>
                        </a:rPr>
                        <a:t>Data type </a:t>
                      </a:r>
                      <a:endParaRPr lang="tr-TR"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dirty="0">
                          <a:effectLst/>
                          <a:latin typeface="Times New Roman" panose="02020603050405020304" pitchFamily="18" charset="0"/>
                          <a:cs typeface="Times New Roman" panose="02020603050405020304" pitchFamily="18" charset="0"/>
                        </a:rPr>
                        <a:t>Heavy reliance on quantitative</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dirty="0">
                          <a:effectLst/>
                          <a:latin typeface="Times New Roman" panose="02020603050405020304" pitchFamily="18" charset="0"/>
                          <a:cs typeface="Times New Roman" panose="02020603050405020304" pitchFamily="18" charset="0"/>
                        </a:rPr>
                        <a:t>Quantitative - Mixed</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dirty="0">
                          <a:effectLst/>
                          <a:latin typeface="Times New Roman" panose="02020603050405020304" pitchFamily="18" charset="0"/>
                          <a:cs typeface="Times New Roman" panose="02020603050405020304" pitchFamily="18" charset="0"/>
                        </a:rPr>
                        <a:t>More reliance on qualitative</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dirty="0">
                          <a:effectLst/>
                          <a:latin typeface="Times New Roman" panose="02020603050405020304" pitchFamily="18" charset="0"/>
                          <a:cs typeface="Times New Roman" panose="02020603050405020304" pitchFamily="18" charset="0"/>
                        </a:rPr>
                        <a:t>Quantitative - Mixed</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dirty="0">
                          <a:effectLst/>
                          <a:latin typeface="Times New Roman" panose="02020603050405020304" pitchFamily="18" charset="0"/>
                          <a:cs typeface="Times New Roman" panose="02020603050405020304" pitchFamily="18" charset="0"/>
                        </a:rPr>
                        <a:t>Quantitative - Mixed</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dirty="0">
                          <a:effectLst/>
                          <a:latin typeface="Times New Roman" panose="02020603050405020304" pitchFamily="18" charset="0"/>
                          <a:cs typeface="Times New Roman" panose="02020603050405020304" pitchFamily="18" charset="0"/>
                        </a:rPr>
                        <a:t>Quantitative - Mixed</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extLst>
                  <a:ext uri="{0D108BD9-81ED-4DB2-BD59-A6C34878D82A}">
                    <a16:rowId xmlns:a16="http://schemas.microsoft.com/office/drawing/2014/main" val="1026301636"/>
                  </a:ext>
                </a:extLst>
              </a:tr>
              <a:tr h="450128">
                <a:tc>
                  <a:txBody>
                    <a:bodyPr/>
                    <a:lstStyle/>
                    <a:p>
                      <a:pPr>
                        <a:buNone/>
                      </a:pPr>
                      <a:r>
                        <a:rPr lang="en-GB" sz="1400" kern="100">
                          <a:effectLst/>
                          <a:latin typeface="Times New Roman" panose="02020603050405020304" pitchFamily="18" charset="0"/>
                          <a:cs typeface="Times New Roman" panose="02020603050405020304" pitchFamily="18" charset="0"/>
                        </a:rPr>
                        <a:t>Learner voice</a:t>
                      </a:r>
                      <a:endParaRPr lang="tr-TR"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a:effectLst/>
                          <a:latin typeface="Times New Roman" panose="02020603050405020304" pitchFamily="18" charset="0"/>
                          <a:cs typeface="Times New Roman" panose="02020603050405020304" pitchFamily="18" charset="0"/>
                        </a:rPr>
                        <a:t>Scepticism</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dirty="0">
                          <a:effectLst/>
                          <a:latin typeface="Times New Roman" panose="02020603050405020304" pitchFamily="18" charset="0"/>
                          <a:cs typeface="Times New Roman" panose="02020603050405020304" pitchFamily="18" charset="0"/>
                        </a:rPr>
                        <a:t>Prioritised</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dirty="0">
                          <a:effectLst/>
                          <a:latin typeface="Times New Roman" panose="02020603050405020304" pitchFamily="18" charset="0"/>
                          <a:cs typeface="Times New Roman" panose="02020603050405020304" pitchFamily="18" charset="0"/>
                        </a:rPr>
                        <a:t>Heavily prioritised</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a:effectLst/>
                          <a:latin typeface="Times New Roman" panose="02020603050405020304" pitchFamily="18" charset="0"/>
                          <a:cs typeface="Times New Roman" panose="02020603050405020304" pitchFamily="18" charset="0"/>
                        </a:rPr>
                        <a:t>Mixed findings</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dirty="0">
                          <a:effectLst/>
                          <a:latin typeface="Times New Roman" panose="02020603050405020304" pitchFamily="18" charset="0"/>
                          <a:cs typeface="Times New Roman" panose="02020603050405020304" pitchFamily="18" charset="0"/>
                        </a:rPr>
                        <a:t>Prioritised</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dirty="0">
                          <a:effectLst/>
                          <a:latin typeface="Times New Roman" panose="02020603050405020304" pitchFamily="18" charset="0"/>
                          <a:cs typeface="Times New Roman" panose="02020603050405020304" pitchFamily="18" charset="0"/>
                        </a:rPr>
                        <a:t>Prioritised</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extLst>
                  <a:ext uri="{0D108BD9-81ED-4DB2-BD59-A6C34878D82A}">
                    <a16:rowId xmlns:a16="http://schemas.microsoft.com/office/drawing/2014/main" val="2682398869"/>
                  </a:ext>
                </a:extLst>
              </a:tr>
              <a:tr h="449989">
                <a:tc>
                  <a:txBody>
                    <a:bodyPr/>
                    <a:lstStyle/>
                    <a:p>
                      <a:pPr>
                        <a:buNone/>
                      </a:pPr>
                      <a:r>
                        <a:rPr lang="en-GB" sz="1400" kern="100" dirty="0">
                          <a:effectLst/>
                          <a:latin typeface="Times New Roman" panose="02020603050405020304" pitchFamily="18" charset="0"/>
                          <a:cs typeface="Times New Roman" panose="02020603050405020304" pitchFamily="18" charset="0"/>
                        </a:rPr>
                        <a:t>Strong focus on evaluations</a:t>
                      </a:r>
                      <a:endParaRPr lang="tr-TR"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a:effectLst/>
                          <a:latin typeface="Times New Roman" panose="02020603050405020304" pitchFamily="18" charset="0"/>
                          <a:cs typeface="Times New Roman" panose="02020603050405020304" pitchFamily="18" charset="0"/>
                        </a:rPr>
                        <a:t>-</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Mixed findings</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Inconclusive</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Inconclusive</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extLst>
                  <a:ext uri="{0D108BD9-81ED-4DB2-BD59-A6C34878D82A}">
                    <a16:rowId xmlns:a16="http://schemas.microsoft.com/office/drawing/2014/main" val="1357016374"/>
                  </a:ext>
                </a:extLst>
              </a:tr>
              <a:tr h="1125317">
                <a:tc>
                  <a:txBody>
                    <a:bodyPr/>
                    <a:lstStyle/>
                    <a:p>
                      <a:pPr>
                        <a:buNone/>
                      </a:pPr>
                      <a:r>
                        <a:rPr lang="en-GB" sz="1400" kern="100" dirty="0">
                          <a:effectLst/>
                          <a:latin typeface="Times New Roman" panose="02020603050405020304" pitchFamily="18" charset="0"/>
                          <a:cs typeface="Times New Roman" panose="02020603050405020304" pitchFamily="18" charset="0"/>
                        </a:rPr>
                        <a:t>Expert curation and filtering via analytical divisions</a:t>
                      </a:r>
                      <a:endParaRPr lang="tr-TR"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Inconclusive data</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a:effectLst/>
                          <a:latin typeface="Times New Roman" panose="02020603050405020304" pitchFamily="18" charset="0"/>
                          <a:cs typeface="Times New Roman" panose="02020603050405020304" pitchFamily="18" charset="0"/>
                        </a:rPr>
                        <a:t>Inconclusive data</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Heavy reliance</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Heavy reliance</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extLst>
                  <a:ext uri="{0D108BD9-81ED-4DB2-BD59-A6C34878D82A}">
                    <a16:rowId xmlns:a16="http://schemas.microsoft.com/office/drawing/2014/main" val="545852925"/>
                  </a:ext>
                </a:extLst>
              </a:tr>
              <a:tr h="737172">
                <a:tc>
                  <a:txBody>
                    <a:bodyPr/>
                    <a:lstStyle/>
                    <a:p>
                      <a:pPr>
                        <a:buNone/>
                      </a:pPr>
                      <a:r>
                        <a:rPr lang="en-GB" sz="1400" kern="100" dirty="0">
                          <a:effectLst/>
                          <a:latin typeface="Times New Roman" panose="02020603050405020304" pitchFamily="18" charset="0"/>
                          <a:cs typeface="Times New Roman" panose="02020603050405020304" pitchFamily="18" charset="0"/>
                        </a:rPr>
                        <a:t>Need for longitudinal data</a:t>
                      </a:r>
                      <a:endParaRPr lang="tr-TR"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a:effectLst/>
                          <a:latin typeface="Times New Roman" panose="02020603050405020304" pitchFamily="18" charset="0"/>
                          <a:cs typeface="Times New Roman" panose="02020603050405020304" pitchFamily="18" charset="0"/>
                        </a:rPr>
                        <a:t>✓</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a:effectLst/>
                          <a:latin typeface="Times New Roman" panose="02020603050405020304" pitchFamily="18" charset="0"/>
                          <a:cs typeface="Times New Roman" panose="02020603050405020304" pitchFamily="18" charset="0"/>
                        </a:rPr>
                        <a:t>✓</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extLst>
                  <a:ext uri="{0D108BD9-81ED-4DB2-BD59-A6C34878D82A}">
                    <a16:rowId xmlns:a16="http://schemas.microsoft.com/office/drawing/2014/main" val="164065155"/>
                  </a:ext>
                </a:extLst>
              </a:tr>
              <a:tr h="450128">
                <a:tc>
                  <a:txBody>
                    <a:bodyPr/>
                    <a:lstStyle/>
                    <a:p>
                      <a:pPr>
                        <a:buNone/>
                      </a:pPr>
                      <a:r>
                        <a:rPr lang="en-GB" sz="1400" kern="100" dirty="0">
                          <a:effectLst/>
                          <a:latin typeface="Times New Roman" panose="02020603050405020304" pitchFamily="18" charset="0"/>
                          <a:cs typeface="Times New Roman" panose="02020603050405020304" pitchFamily="18" charset="0"/>
                        </a:rPr>
                        <a:t>Need for more granular data</a:t>
                      </a:r>
                      <a:endParaRPr lang="tr-TR"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GB" sz="1600" kern="100">
                          <a:effectLst/>
                          <a:latin typeface="Times New Roman" panose="02020603050405020304" pitchFamily="18" charset="0"/>
                          <a:cs typeface="Times New Roman" panose="02020603050405020304" pitchFamily="18" charset="0"/>
                        </a:rPr>
                        <a:t>-</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a:effectLst/>
                          <a:latin typeface="Times New Roman" panose="02020603050405020304" pitchFamily="18" charset="0"/>
                          <a:cs typeface="Times New Roman" panose="02020603050405020304" pitchFamily="18" charset="0"/>
                        </a:rPr>
                        <a:t>Strongly needed</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tc>
                  <a:txBody>
                    <a:bodyPr/>
                    <a:lstStyle/>
                    <a:p>
                      <a:pPr algn="ctr">
                        <a:buNone/>
                      </a:pPr>
                      <a:r>
                        <a:rPr lang="en-US" sz="1600" kern="100" dirty="0">
                          <a:effectLst/>
                          <a:latin typeface="Times New Roman" panose="02020603050405020304" pitchFamily="18" charset="0"/>
                          <a:cs typeface="Times New Roman" panose="02020603050405020304" pitchFamily="18" charset="0"/>
                        </a:rPr>
                        <a:t>✓</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772" marR="37772" marT="0" marB="0"/>
                </a:tc>
                <a:extLst>
                  <a:ext uri="{0D108BD9-81ED-4DB2-BD59-A6C34878D82A}">
                    <a16:rowId xmlns:a16="http://schemas.microsoft.com/office/drawing/2014/main" val="2343930687"/>
                  </a:ext>
                </a:extLst>
              </a:tr>
            </a:tbl>
          </a:graphicData>
        </a:graphic>
      </p:graphicFrame>
    </p:spTree>
    <p:extLst>
      <p:ext uri="{BB962C8B-B14F-4D97-AF65-F5344CB8AC3E}">
        <p14:creationId xmlns:p14="http://schemas.microsoft.com/office/powerpoint/2010/main" val="25470955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2AF06-0EFC-5AC8-B25D-86A581A9C579}"/>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0BDA0C16-E50D-032E-B462-7475E374A761}"/>
              </a:ext>
            </a:extLst>
          </p:cNvPr>
          <p:cNvGraphicFramePr>
            <a:graphicFrameLocks/>
          </p:cNvGraphicFramePr>
          <p:nvPr>
            <p:extLst>
              <p:ext uri="{D42A27DB-BD31-4B8C-83A1-F6EECF244321}">
                <p14:modId xmlns:p14="http://schemas.microsoft.com/office/powerpoint/2010/main" val="1832192237"/>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A474506C-D627-8A41-9205-5812E9F5CB14}"/>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D3FDC21E-7C4B-9326-3BD2-E85C614920ED}"/>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C4E93AF3-2449-F6CD-1128-EF368B4A79FF}"/>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13EF3216-476E-62F7-1EF1-27100FD96DE8}"/>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Sample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graphicFrame>
        <p:nvGraphicFramePr>
          <p:cNvPr id="7" name="Table 6">
            <a:extLst>
              <a:ext uri="{FF2B5EF4-FFF2-40B4-BE49-F238E27FC236}">
                <a16:creationId xmlns:a16="http://schemas.microsoft.com/office/drawing/2014/main" id="{C0DEB793-0ABC-7E1F-47BA-C9FD15BB16A1}"/>
              </a:ext>
            </a:extLst>
          </p:cNvPr>
          <p:cNvGraphicFramePr>
            <a:graphicFrameLocks noGrp="1"/>
          </p:cNvGraphicFramePr>
          <p:nvPr>
            <p:extLst>
              <p:ext uri="{D42A27DB-BD31-4B8C-83A1-F6EECF244321}">
                <p14:modId xmlns:p14="http://schemas.microsoft.com/office/powerpoint/2010/main" val="810299638"/>
              </p:ext>
            </p:extLst>
          </p:nvPr>
        </p:nvGraphicFramePr>
        <p:xfrm>
          <a:off x="2263678" y="70471"/>
          <a:ext cx="9811589" cy="6304280"/>
        </p:xfrm>
        <a:graphic>
          <a:graphicData uri="http://schemas.openxmlformats.org/drawingml/2006/table">
            <a:tbl>
              <a:tblPr firstRow="1" bandRow="1">
                <a:tableStyleId>{21E4AEA4-8DFA-4A89-87EB-49C32662AFE0}</a:tableStyleId>
              </a:tblPr>
              <a:tblGrid>
                <a:gridCol w="928970">
                  <a:extLst>
                    <a:ext uri="{9D8B030D-6E8A-4147-A177-3AD203B41FA5}">
                      <a16:colId xmlns:a16="http://schemas.microsoft.com/office/drawing/2014/main" val="3366216112"/>
                    </a:ext>
                  </a:extLst>
                </a:gridCol>
                <a:gridCol w="1155616">
                  <a:extLst>
                    <a:ext uri="{9D8B030D-6E8A-4147-A177-3AD203B41FA5}">
                      <a16:colId xmlns:a16="http://schemas.microsoft.com/office/drawing/2014/main" val="2782126686"/>
                    </a:ext>
                  </a:extLst>
                </a:gridCol>
                <a:gridCol w="2821209">
                  <a:extLst>
                    <a:ext uri="{9D8B030D-6E8A-4147-A177-3AD203B41FA5}">
                      <a16:colId xmlns:a16="http://schemas.microsoft.com/office/drawing/2014/main" val="3908504915"/>
                    </a:ext>
                  </a:extLst>
                </a:gridCol>
                <a:gridCol w="739114">
                  <a:extLst>
                    <a:ext uri="{9D8B030D-6E8A-4147-A177-3AD203B41FA5}">
                      <a16:colId xmlns:a16="http://schemas.microsoft.com/office/drawing/2014/main" val="2816702869"/>
                    </a:ext>
                  </a:extLst>
                </a:gridCol>
                <a:gridCol w="1322962">
                  <a:extLst>
                    <a:ext uri="{9D8B030D-6E8A-4147-A177-3AD203B41FA5}">
                      <a16:colId xmlns:a16="http://schemas.microsoft.com/office/drawing/2014/main" val="2874188257"/>
                    </a:ext>
                  </a:extLst>
                </a:gridCol>
                <a:gridCol w="2843718">
                  <a:extLst>
                    <a:ext uri="{9D8B030D-6E8A-4147-A177-3AD203B41FA5}">
                      <a16:colId xmlns:a16="http://schemas.microsoft.com/office/drawing/2014/main" val="2020359945"/>
                    </a:ext>
                  </a:extLst>
                </a:gridCol>
              </a:tblGrid>
              <a:tr h="370840">
                <a:tc>
                  <a:txBody>
                    <a:bodyPr/>
                    <a:lstStyle/>
                    <a:p>
                      <a:r>
                        <a:rPr lang="en-GB" dirty="0">
                          <a:latin typeface="Times New Roman" panose="02020603050405020304" pitchFamily="18" charset="0"/>
                          <a:cs typeface="Times New Roman" panose="02020603050405020304" pitchFamily="18" charset="0"/>
                        </a:rPr>
                        <a:t>No.</a:t>
                      </a:r>
                    </a:p>
                  </a:txBody>
                  <a:tcPr/>
                </a:tc>
                <a:tc>
                  <a:txBody>
                    <a:bodyPr/>
                    <a:lstStyle/>
                    <a:p>
                      <a:r>
                        <a:rPr lang="en-GB" dirty="0">
                          <a:latin typeface="Times New Roman" panose="02020603050405020304" pitchFamily="18" charset="0"/>
                          <a:cs typeface="Times New Roman" panose="02020603050405020304" pitchFamily="18" charset="0"/>
                        </a:rPr>
                        <a:t>Country</a:t>
                      </a:r>
                    </a:p>
                  </a:txBody>
                  <a:tcPr/>
                </a:tc>
                <a:tc>
                  <a:txBody>
                    <a:bodyPr/>
                    <a:lstStyle/>
                    <a:p>
                      <a:endParaRPr lang="en-GB" dirty="0">
                        <a:latin typeface="Times New Roman" panose="02020603050405020304" pitchFamily="18" charset="0"/>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No.</a:t>
                      </a:r>
                    </a:p>
                  </a:txBody>
                  <a:tcPr/>
                </a:tc>
                <a:tc>
                  <a:txBody>
                    <a:bodyPr/>
                    <a:lstStyle/>
                    <a:p>
                      <a:r>
                        <a:rPr lang="en-GB" dirty="0">
                          <a:latin typeface="Times New Roman" panose="02020603050405020304" pitchFamily="18" charset="0"/>
                          <a:cs typeface="Times New Roman" panose="02020603050405020304" pitchFamily="18" charset="0"/>
                        </a:rPr>
                        <a:t>Country</a:t>
                      </a:r>
                    </a:p>
                  </a:txBody>
                  <a:tcPr/>
                </a:tc>
                <a:tc>
                  <a:txBody>
                    <a:bodyPr/>
                    <a:lstStyle/>
                    <a:p>
                      <a:endParaRPr lang="en-GB">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17123553"/>
                  </a:ext>
                </a:extLst>
              </a:tr>
              <a:tr h="370840">
                <a:tc>
                  <a:txBody>
                    <a:bodyPr/>
                    <a:lstStyle/>
                    <a:p>
                      <a:r>
                        <a:rPr lang="en-GB" b="1" dirty="0">
                          <a:latin typeface="Times New Roman" panose="02020603050405020304" pitchFamily="18" charset="0"/>
                          <a:cs typeface="Times New Roman" panose="02020603050405020304" pitchFamily="18" charset="0"/>
                        </a:rPr>
                        <a:t>E1</a:t>
                      </a:r>
                    </a:p>
                  </a:txBody>
                  <a:tcPr/>
                </a:tc>
                <a:tc>
                  <a:txBody>
                    <a:bodyPr/>
                    <a:lstStyle/>
                    <a:p>
                      <a:r>
                        <a:rPr lang="en-GB" dirty="0">
                          <a:latin typeface="Times New Roman" panose="02020603050405020304" pitchFamily="18" charset="0"/>
                          <a:cs typeface="Times New Roman" panose="02020603050405020304" pitchFamily="18" charset="0"/>
                        </a:rPr>
                        <a:t>England</a:t>
                      </a:r>
                    </a:p>
                  </a:txBody>
                  <a:tcPr/>
                </a:tc>
                <a:tc>
                  <a:txBody>
                    <a:bodyPr/>
                    <a:lstStyle/>
                    <a:p>
                      <a:r>
                        <a:rPr lang="en-GB" dirty="0">
                          <a:latin typeface="Times New Roman" panose="02020603050405020304" pitchFamily="18" charset="0"/>
                          <a:cs typeface="Times New Roman" panose="02020603050405020304" pitchFamily="18" charset="0"/>
                        </a:rPr>
                        <a:t>Think Thank</a:t>
                      </a:r>
                    </a:p>
                  </a:txBody>
                  <a:tcPr/>
                </a:tc>
                <a:tc>
                  <a:txBody>
                    <a:bodyPr/>
                    <a:lstStyle/>
                    <a:p>
                      <a:r>
                        <a:rPr lang="en-GB" b="1" dirty="0">
                          <a:latin typeface="Times New Roman" panose="02020603050405020304" pitchFamily="18" charset="0"/>
                          <a:cs typeface="Times New Roman" panose="02020603050405020304" pitchFamily="18" charset="0"/>
                        </a:rPr>
                        <a:t>S6</a:t>
                      </a:r>
                    </a:p>
                  </a:txBody>
                  <a:tcPr/>
                </a:tc>
                <a:tc>
                  <a:txBody>
                    <a:bodyPr/>
                    <a:lstStyle/>
                    <a:p>
                      <a:r>
                        <a:rPr lang="en-GB" dirty="0">
                          <a:latin typeface="Times New Roman" panose="02020603050405020304" pitchFamily="18" charset="0"/>
                          <a:cs typeface="Times New Roman" panose="02020603050405020304" pitchFamily="18" charset="0"/>
                        </a:rPr>
                        <a:t>Scotland</a:t>
                      </a:r>
                    </a:p>
                  </a:txBody>
                  <a:tcPr/>
                </a:tc>
                <a:tc>
                  <a:txBody>
                    <a:bodyPr/>
                    <a:lstStyle/>
                    <a:p>
                      <a:r>
                        <a:rPr lang="en-GB" dirty="0">
                          <a:latin typeface="Times New Roman" panose="02020603050405020304" pitchFamily="18" charset="0"/>
                          <a:cs typeface="Times New Roman" panose="02020603050405020304" pitchFamily="18" charset="0"/>
                        </a:rPr>
                        <a:t>Adult and Comm Learning</a:t>
                      </a:r>
                    </a:p>
                  </a:txBody>
                  <a:tcPr/>
                </a:tc>
                <a:extLst>
                  <a:ext uri="{0D108BD9-81ED-4DB2-BD59-A6C34878D82A}">
                    <a16:rowId xmlns:a16="http://schemas.microsoft.com/office/drawing/2014/main" val="460642611"/>
                  </a:ext>
                </a:extLst>
              </a:tr>
              <a:tr h="370840">
                <a:tc>
                  <a:txBody>
                    <a:bodyPr/>
                    <a:lstStyle/>
                    <a:p>
                      <a:r>
                        <a:rPr lang="en-GB" b="1" dirty="0">
                          <a:latin typeface="Times New Roman" panose="02020603050405020304" pitchFamily="18" charset="0"/>
                          <a:cs typeface="Times New Roman" panose="02020603050405020304" pitchFamily="18" charset="0"/>
                        </a:rPr>
                        <a:t>E2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England</a:t>
                      </a:r>
                      <a:endParaRPr kumimoji="0" lang="en-GB"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College</a:t>
                      </a:r>
                    </a:p>
                  </a:txBody>
                  <a:tcPr/>
                </a:tc>
                <a:tc>
                  <a:txBody>
                    <a:bodyPr/>
                    <a:lstStyle/>
                    <a:p>
                      <a:r>
                        <a:rPr lang="en-GB" b="1" dirty="0">
                          <a:latin typeface="Times New Roman" panose="02020603050405020304" pitchFamily="18" charset="0"/>
                          <a:cs typeface="Times New Roman" panose="02020603050405020304" pitchFamily="18" charset="0"/>
                        </a:rPr>
                        <a:t>S7</a:t>
                      </a:r>
                    </a:p>
                  </a:txBody>
                  <a:tcPr/>
                </a:tc>
                <a:tc>
                  <a:txBody>
                    <a:bodyPr/>
                    <a:lstStyle/>
                    <a:p>
                      <a:r>
                        <a:rPr lang="en-GB" dirty="0">
                          <a:latin typeface="Times New Roman" panose="02020603050405020304" pitchFamily="18" charset="0"/>
                          <a:cs typeface="Times New Roman" panose="02020603050405020304" pitchFamily="18" charset="0"/>
                        </a:rPr>
                        <a:t>Scotland</a:t>
                      </a:r>
                    </a:p>
                  </a:txBody>
                  <a:tcPr/>
                </a:tc>
                <a:tc>
                  <a:txBody>
                    <a:bodyPr/>
                    <a:lstStyle/>
                    <a:p>
                      <a:r>
                        <a:rPr lang="en-GB" dirty="0">
                          <a:latin typeface="Times New Roman" panose="02020603050405020304" pitchFamily="18" charset="0"/>
                          <a:cs typeface="Times New Roman" panose="02020603050405020304" pitchFamily="18" charset="0"/>
                        </a:rPr>
                        <a:t>College / University</a:t>
                      </a:r>
                    </a:p>
                  </a:txBody>
                  <a:tcPr/>
                </a:tc>
                <a:extLst>
                  <a:ext uri="{0D108BD9-81ED-4DB2-BD59-A6C34878D82A}">
                    <a16:rowId xmlns:a16="http://schemas.microsoft.com/office/drawing/2014/main" val="3454954346"/>
                  </a:ext>
                </a:extLst>
              </a:tr>
              <a:tr h="370840">
                <a:tc>
                  <a:txBody>
                    <a:bodyPr/>
                    <a:lstStyle/>
                    <a:p>
                      <a:r>
                        <a:rPr lang="en-GB" b="1" dirty="0">
                          <a:latin typeface="Times New Roman" panose="02020603050405020304" pitchFamily="18" charset="0"/>
                          <a:cs typeface="Times New Roman" panose="02020603050405020304" pitchFamily="18" charset="0"/>
                        </a:rPr>
                        <a:t>E3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England</a:t>
                      </a:r>
                      <a:endParaRPr kumimoji="0" lang="en-GB"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Adult and Comm Learning</a:t>
                      </a:r>
                    </a:p>
                  </a:txBody>
                  <a:tcPr/>
                </a:tc>
                <a:tc>
                  <a:txBody>
                    <a:bodyPr/>
                    <a:lstStyle/>
                    <a:p>
                      <a:r>
                        <a:rPr lang="en-GB" b="1" dirty="0">
                          <a:latin typeface="Times New Roman" panose="02020603050405020304" pitchFamily="18" charset="0"/>
                          <a:cs typeface="Times New Roman" panose="02020603050405020304" pitchFamily="18" charset="0"/>
                        </a:rPr>
                        <a:t>S8</a:t>
                      </a:r>
                    </a:p>
                  </a:txBody>
                  <a:tcPr/>
                </a:tc>
                <a:tc>
                  <a:txBody>
                    <a:bodyPr/>
                    <a:lstStyle/>
                    <a:p>
                      <a:r>
                        <a:rPr lang="en-GB" dirty="0">
                          <a:latin typeface="Times New Roman" panose="02020603050405020304" pitchFamily="18" charset="0"/>
                          <a:cs typeface="Times New Roman" panose="02020603050405020304" pitchFamily="18" charset="0"/>
                        </a:rPr>
                        <a:t>Scotland</a:t>
                      </a:r>
                    </a:p>
                  </a:txBody>
                  <a:tcPr/>
                </a:tc>
                <a:tc>
                  <a:txBody>
                    <a:bodyPr/>
                    <a:lstStyle/>
                    <a:p>
                      <a:r>
                        <a:rPr lang="en-GB" dirty="0">
                          <a:latin typeface="Times New Roman" panose="02020603050405020304" pitchFamily="18" charset="0"/>
                          <a:cs typeface="Times New Roman" panose="02020603050405020304" pitchFamily="18" charset="0"/>
                        </a:rPr>
                        <a:t>Qualifications Framework</a:t>
                      </a:r>
                    </a:p>
                  </a:txBody>
                  <a:tcPr/>
                </a:tc>
                <a:extLst>
                  <a:ext uri="{0D108BD9-81ED-4DB2-BD59-A6C34878D82A}">
                    <a16:rowId xmlns:a16="http://schemas.microsoft.com/office/drawing/2014/main" val="1303009605"/>
                  </a:ext>
                </a:extLst>
              </a:tr>
              <a:tr h="370840">
                <a:tc>
                  <a:txBody>
                    <a:bodyPr/>
                    <a:lstStyle/>
                    <a:p>
                      <a:r>
                        <a:rPr lang="en-GB" b="1" dirty="0">
                          <a:latin typeface="Times New Roman" panose="02020603050405020304" pitchFamily="18" charset="0"/>
                          <a:cs typeface="Times New Roman" panose="02020603050405020304" pitchFamily="18" charset="0"/>
                        </a:rPr>
                        <a:t>E4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England</a:t>
                      </a:r>
                      <a:endParaRPr kumimoji="0" lang="en-GB"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University</a:t>
                      </a:r>
                    </a:p>
                  </a:txBody>
                  <a:tcPr/>
                </a:tc>
                <a:tc>
                  <a:txBody>
                    <a:bodyPr/>
                    <a:lstStyle/>
                    <a:p>
                      <a:r>
                        <a:rPr lang="en-GB" b="1" dirty="0">
                          <a:latin typeface="Times New Roman" panose="02020603050405020304" pitchFamily="18" charset="0"/>
                          <a:cs typeface="Times New Roman" panose="02020603050405020304" pitchFamily="18" charset="0"/>
                        </a:rPr>
                        <a:t>S9</a:t>
                      </a:r>
                    </a:p>
                  </a:txBody>
                  <a:tcPr/>
                </a:tc>
                <a:tc>
                  <a:txBody>
                    <a:bodyPr/>
                    <a:lstStyle/>
                    <a:p>
                      <a:r>
                        <a:rPr lang="en-GB" dirty="0">
                          <a:latin typeface="Times New Roman" panose="02020603050405020304" pitchFamily="18" charset="0"/>
                          <a:cs typeface="Times New Roman" panose="02020603050405020304" pitchFamily="18" charset="0"/>
                        </a:rPr>
                        <a:t>Scotland</a:t>
                      </a:r>
                    </a:p>
                  </a:txBody>
                  <a:tcPr/>
                </a:tc>
                <a:tc>
                  <a:txBody>
                    <a:bodyPr/>
                    <a:lstStyle/>
                    <a:p>
                      <a:r>
                        <a:rPr lang="en-GB" dirty="0">
                          <a:latin typeface="Times New Roman" panose="02020603050405020304" pitchFamily="18" charset="0"/>
                          <a:cs typeface="Times New Roman" panose="02020603050405020304" pitchFamily="18" charset="0"/>
                        </a:rPr>
                        <a:t>Adult and Comm Learning</a:t>
                      </a:r>
                    </a:p>
                  </a:txBody>
                  <a:tcPr/>
                </a:tc>
                <a:extLst>
                  <a:ext uri="{0D108BD9-81ED-4DB2-BD59-A6C34878D82A}">
                    <a16:rowId xmlns:a16="http://schemas.microsoft.com/office/drawing/2014/main" val="197092940"/>
                  </a:ext>
                </a:extLst>
              </a:tr>
              <a:tr h="370840">
                <a:tc>
                  <a:txBody>
                    <a:bodyPr/>
                    <a:lstStyle/>
                    <a:p>
                      <a:r>
                        <a:rPr lang="en-GB" b="1" dirty="0">
                          <a:latin typeface="Times New Roman" panose="02020603050405020304" pitchFamily="18" charset="0"/>
                          <a:cs typeface="Times New Roman" panose="02020603050405020304" pitchFamily="18" charset="0"/>
                        </a:rPr>
                        <a:t>E5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England</a:t>
                      </a:r>
                      <a:endParaRPr kumimoji="0" lang="en-GB"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Think Thank</a:t>
                      </a:r>
                    </a:p>
                  </a:txBody>
                  <a:tcPr/>
                </a:tc>
                <a:tc>
                  <a:txBody>
                    <a:bodyPr/>
                    <a:lstStyle/>
                    <a:p>
                      <a:r>
                        <a:rPr lang="en-GB" b="1" dirty="0">
                          <a:latin typeface="Times New Roman" panose="02020603050405020304" pitchFamily="18" charset="0"/>
                          <a:cs typeface="Times New Roman" panose="02020603050405020304" pitchFamily="18" charset="0"/>
                        </a:rPr>
                        <a:t>W1</a:t>
                      </a:r>
                    </a:p>
                  </a:txBody>
                  <a:tcPr/>
                </a:tc>
                <a:tc>
                  <a:txBody>
                    <a:bodyPr/>
                    <a:lstStyle/>
                    <a:p>
                      <a:r>
                        <a:rPr lang="en-GB" dirty="0">
                          <a:latin typeface="Times New Roman" panose="02020603050405020304" pitchFamily="18" charset="0"/>
                          <a:cs typeface="Times New Roman" panose="02020603050405020304" pitchFamily="18" charset="0"/>
                        </a:rPr>
                        <a:t>Wales</a:t>
                      </a:r>
                    </a:p>
                  </a:txBody>
                  <a:tcPr/>
                </a:tc>
                <a:tc>
                  <a:txBody>
                    <a:bodyPr/>
                    <a:lstStyle/>
                    <a:p>
                      <a:r>
                        <a:rPr lang="en-GB" dirty="0">
                          <a:latin typeface="Times New Roman" panose="02020603050405020304" pitchFamily="18" charset="0"/>
                          <a:cs typeface="Times New Roman" panose="02020603050405020304" pitchFamily="18" charset="0"/>
                        </a:rPr>
                        <a:t>Adult and Comm Learning </a:t>
                      </a:r>
                    </a:p>
                  </a:txBody>
                  <a:tcPr/>
                </a:tc>
                <a:extLst>
                  <a:ext uri="{0D108BD9-81ED-4DB2-BD59-A6C34878D82A}">
                    <a16:rowId xmlns:a16="http://schemas.microsoft.com/office/drawing/2014/main" val="1097563560"/>
                  </a:ext>
                </a:extLst>
              </a:tr>
              <a:tr h="370840">
                <a:tc>
                  <a:txBody>
                    <a:bodyPr/>
                    <a:lstStyle/>
                    <a:p>
                      <a:r>
                        <a:rPr lang="en-GB" b="1" dirty="0">
                          <a:latin typeface="Times New Roman" panose="02020603050405020304" pitchFamily="18" charset="0"/>
                          <a:cs typeface="Times New Roman" panose="02020603050405020304" pitchFamily="18" charset="0"/>
                        </a:rPr>
                        <a:t>E6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England</a:t>
                      </a:r>
                      <a:endParaRPr kumimoji="0" lang="en-GB"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Think Thank</a:t>
                      </a:r>
                    </a:p>
                  </a:txBody>
                  <a:tcPr/>
                </a:tc>
                <a:tc>
                  <a:txBody>
                    <a:bodyPr/>
                    <a:lstStyle/>
                    <a:p>
                      <a:r>
                        <a:rPr lang="en-GB" b="1" dirty="0">
                          <a:latin typeface="Times New Roman" panose="02020603050405020304" pitchFamily="18" charset="0"/>
                          <a:cs typeface="Times New Roman" panose="02020603050405020304" pitchFamily="18" charset="0"/>
                        </a:rPr>
                        <a:t>W2</a:t>
                      </a:r>
                    </a:p>
                  </a:txBody>
                  <a:tcPr/>
                </a:tc>
                <a:tc>
                  <a:txBody>
                    <a:bodyPr/>
                    <a:lstStyle/>
                    <a:p>
                      <a:r>
                        <a:rPr lang="en-GB" dirty="0">
                          <a:latin typeface="Times New Roman" panose="02020603050405020304" pitchFamily="18" charset="0"/>
                          <a:cs typeface="Times New Roman" panose="02020603050405020304" pitchFamily="18" charset="0"/>
                        </a:rPr>
                        <a:t>Wales</a:t>
                      </a:r>
                    </a:p>
                  </a:txBody>
                  <a:tcPr/>
                </a:tc>
                <a:tc>
                  <a:txBody>
                    <a:bodyPr/>
                    <a:lstStyle/>
                    <a:p>
                      <a:r>
                        <a:rPr lang="en-GB" dirty="0">
                          <a:latin typeface="Times New Roman" panose="02020603050405020304" pitchFamily="18" charset="0"/>
                          <a:cs typeface="Times New Roman" panose="02020603050405020304" pitchFamily="18" charset="0"/>
                        </a:rPr>
                        <a:t>Adult and Comm Learning</a:t>
                      </a:r>
                    </a:p>
                  </a:txBody>
                  <a:tcPr/>
                </a:tc>
                <a:extLst>
                  <a:ext uri="{0D108BD9-81ED-4DB2-BD59-A6C34878D82A}">
                    <a16:rowId xmlns:a16="http://schemas.microsoft.com/office/drawing/2014/main" val="3629579140"/>
                  </a:ext>
                </a:extLst>
              </a:tr>
              <a:tr h="370840">
                <a:tc>
                  <a:txBody>
                    <a:bodyPr/>
                    <a:lstStyle/>
                    <a:p>
                      <a:r>
                        <a:rPr lang="en-GB" b="1" dirty="0">
                          <a:latin typeface="Times New Roman" panose="02020603050405020304" pitchFamily="18" charset="0"/>
                          <a:cs typeface="Times New Roman" panose="02020603050405020304" pitchFamily="18" charset="0"/>
                        </a:rPr>
                        <a:t>E7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England</a:t>
                      </a:r>
                      <a:endParaRPr kumimoji="0" lang="en-GB"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Trade Union</a:t>
                      </a:r>
                    </a:p>
                  </a:txBody>
                  <a:tcPr/>
                </a:tc>
                <a:tc>
                  <a:txBody>
                    <a:bodyPr/>
                    <a:lstStyle/>
                    <a:p>
                      <a:r>
                        <a:rPr lang="en-GB" b="1" dirty="0">
                          <a:latin typeface="Times New Roman" panose="02020603050405020304" pitchFamily="18" charset="0"/>
                          <a:cs typeface="Times New Roman" panose="02020603050405020304" pitchFamily="18" charset="0"/>
                        </a:rPr>
                        <a:t>W3</a:t>
                      </a:r>
                    </a:p>
                  </a:txBody>
                  <a:tcPr/>
                </a:tc>
                <a:tc>
                  <a:txBody>
                    <a:bodyPr/>
                    <a:lstStyle/>
                    <a:p>
                      <a:r>
                        <a:rPr lang="en-GB" dirty="0">
                          <a:latin typeface="Times New Roman" panose="02020603050405020304" pitchFamily="18" charset="0"/>
                          <a:cs typeface="Times New Roman" panose="02020603050405020304" pitchFamily="18" charset="0"/>
                        </a:rPr>
                        <a:t>Wales</a:t>
                      </a:r>
                    </a:p>
                  </a:txBody>
                  <a:tcPr/>
                </a:tc>
                <a:tc>
                  <a:txBody>
                    <a:bodyPr/>
                    <a:lstStyle/>
                    <a:p>
                      <a:r>
                        <a:rPr lang="en-GB" dirty="0">
                          <a:latin typeface="Times New Roman" panose="02020603050405020304" pitchFamily="18" charset="0"/>
                          <a:cs typeface="Times New Roman" panose="02020603050405020304" pitchFamily="18" charset="0"/>
                        </a:rPr>
                        <a:t>College</a:t>
                      </a:r>
                    </a:p>
                  </a:txBody>
                  <a:tcPr/>
                </a:tc>
                <a:extLst>
                  <a:ext uri="{0D108BD9-81ED-4DB2-BD59-A6C34878D82A}">
                    <a16:rowId xmlns:a16="http://schemas.microsoft.com/office/drawing/2014/main" val="1466720201"/>
                  </a:ext>
                </a:extLst>
              </a:tr>
              <a:tr h="370840">
                <a:tc>
                  <a:txBody>
                    <a:bodyPr/>
                    <a:lstStyle/>
                    <a:p>
                      <a:r>
                        <a:rPr lang="en-GB" b="1" dirty="0">
                          <a:latin typeface="Times New Roman" panose="02020603050405020304" pitchFamily="18" charset="0"/>
                          <a:cs typeface="Times New Roman" panose="02020603050405020304" pitchFamily="18" charset="0"/>
                        </a:rPr>
                        <a:t>E8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England</a:t>
                      </a:r>
                      <a:endParaRPr kumimoji="0" lang="en-GB"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Trade Union</a:t>
                      </a:r>
                    </a:p>
                  </a:txBody>
                  <a:tcPr/>
                </a:tc>
                <a:tc>
                  <a:txBody>
                    <a:bodyPr/>
                    <a:lstStyle/>
                    <a:p>
                      <a:r>
                        <a:rPr lang="en-GB" b="1" dirty="0">
                          <a:latin typeface="Times New Roman" panose="02020603050405020304" pitchFamily="18" charset="0"/>
                          <a:cs typeface="Times New Roman" panose="02020603050405020304" pitchFamily="18" charset="0"/>
                        </a:rPr>
                        <a:t>W4</a:t>
                      </a:r>
                    </a:p>
                  </a:txBody>
                  <a:tcPr/>
                </a:tc>
                <a:tc>
                  <a:txBody>
                    <a:bodyPr/>
                    <a:lstStyle/>
                    <a:p>
                      <a:r>
                        <a:rPr lang="en-GB" dirty="0">
                          <a:latin typeface="Times New Roman" panose="02020603050405020304" pitchFamily="18" charset="0"/>
                          <a:cs typeface="Times New Roman" panose="02020603050405020304" pitchFamily="18" charset="0"/>
                        </a:rPr>
                        <a:t>Wales</a:t>
                      </a:r>
                    </a:p>
                  </a:txBody>
                  <a:tcPr/>
                </a:tc>
                <a:tc>
                  <a:txBody>
                    <a:bodyPr/>
                    <a:lstStyle/>
                    <a:p>
                      <a:r>
                        <a:rPr lang="en-GB" dirty="0">
                          <a:latin typeface="Times New Roman" panose="02020603050405020304" pitchFamily="18" charset="0"/>
                          <a:cs typeface="Times New Roman" panose="02020603050405020304" pitchFamily="18" charset="0"/>
                        </a:rPr>
                        <a:t>Trade Union</a:t>
                      </a:r>
                    </a:p>
                  </a:txBody>
                  <a:tcPr/>
                </a:tc>
                <a:extLst>
                  <a:ext uri="{0D108BD9-81ED-4DB2-BD59-A6C34878D82A}">
                    <a16:rowId xmlns:a16="http://schemas.microsoft.com/office/drawing/2014/main" val="1474951367"/>
                  </a:ext>
                </a:extLst>
              </a:tr>
              <a:tr h="370840">
                <a:tc>
                  <a:txBody>
                    <a:bodyPr/>
                    <a:lstStyle/>
                    <a:p>
                      <a:r>
                        <a:rPr lang="en-GB" b="1" dirty="0">
                          <a:latin typeface="Times New Roman" panose="02020603050405020304" pitchFamily="18" charset="0"/>
                          <a:cs typeface="Times New Roman" panose="02020603050405020304" pitchFamily="18" charset="0"/>
                        </a:rPr>
                        <a:t>E9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England</a:t>
                      </a:r>
                      <a:endParaRPr kumimoji="0" lang="en-GB"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Trade Union</a:t>
                      </a:r>
                    </a:p>
                  </a:txBody>
                  <a:tcPr/>
                </a:tc>
                <a:tc>
                  <a:txBody>
                    <a:bodyPr/>
                    <a:lstStyle/>
                    <a:p>
                      <a:r>
                        <a:rPr lang="en-GB" b="1" dirty="0">
                          <a:latin typeface="Times New Roman" panose="02020603050405020304" pitchFamily="18" charset="0"/>
                          <a:cs typeface="Times New Roman" panose="02020603050405020304" pitchFamily="18" charset="0"/>
                        </a:rPr>
                        <a:t>W5</a:t>
                      </a:r>
                    </a:p>
                  </a:txBody>
                  <a:tcPr/>
                </a:tc>
                <a:tc>
                  <a:txBody>
                    <a:bodyPr/>
                    <a:lstStyle/>
                    <a:p>
                      <a:r>
                        <a:rPr lang="en-GB" dirty="0">
                          <a:latin typeface="Times New Roman" panose="02020603050405020304" pitchFamily="18" charset="0"/>
                          <a:cs typeface="Times New Roman" panose="02020603050405020304" pitchFamily="18" charset="0"/>
                        </a:rPr>
                        <a:t>Wales</a:t>
                      </a:r>
                    </a:p>
                  </a:txBody>
                  <a:tcPr/>
                </a:tc>
                <a:tc>
                  <a:txBody>
                    <a:bodyPr/>
                    <a:lstStyle/>
                    <a:p>
                      <a:r>
                        <a:rPr lang="en-GB" dirty="0">
                          <a:latin typeface="Times New Roman" panose="02020603050405020304" pitchFamily="18" charset="0"/>
                          <a:cs typeface="Times New Roman" panose="02020603050405020304" pitchFamily="18" charset="0"/>
                        </a:rPr>
                        <a:t>Trade Union</a:t>
                      </a:r>
                    </a:p>
                  </a:txBody>
                  <a:tcPr/>
                </a:tc>
                <a:extLst>
                  <a:ext uri="{0D108BD9-81ED-4DB2-BD59-A6C34878D82A}">
                    <a16:rowId xmlns:a16="http://schemas.microsoft.com/office/drawing/2014/main" val="1831289718"/>
                  </a:ext>
                </a:extLst>
              </a:tr>
              <a:tr h="370840">
                <a:tc>
                  <a:txBody>
                    <a:bodyPr/>
                    <a:lstStyle/>
                    <a:p>
                      <a:r>
                        <a:rPr lang="en-GB" b="1" dirty="0">
                          <a:latin typeface="Times New Roman" panose="02020603050405020304" pitchFamily="18" charset="0"/>
                          <a:cs typeface="Times New Roman" panose="02020603050405020304" pitchFamily="18" charset="0"/>
                        </a:rPr>
                        <a:t>E10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England</a:t>
                      </a:r>
                      <a:endParaRPr kumimoji="0" lang="en-GB"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Adult and Comm Learning</a:t>
                      </a:r>
                    </a:p>
                  </a:txBody>
                  <a:tcPr/>
                </a:tc>
                <a:tc>
                  <a:txBody>
                    <a:bodyPr/>
                    <a:lstStyle/>
                    <a:p>
                      <a:r>
                        <a:rPr lang="en-GB" b="1" dirty="0">
                          <a:latin typeface="Times New Roman" panose="02020603050405020304" pitchFamily="18" charset="0"/>
                          <a:cs typeface="Times New Roman" panose="02020603050405020304" pitchFamily="18" charset="0"/>
                        </a:rPr>
                        <a:t>W6</a:t>
                      </a:r>
                    </a:p>
                  </a:txBody>
                  <a:tcPr/>
                </a:tc>
                <a:tc>
                  <a:txBody>
                    <a:bodyPr/>
                    <a:lstStyle/>
                    <a:p>
                      <a:r>
                        <a:rPr lang="en-GB" dirty="0">
                          <a:latin typeface="Times New Roman" panose="02020603050405020304" pitchFamily="18" charset="0"/>
                          <a:cs typeface="Times New Roman" panose="02020603050405020304" pitchFamily="18" charset="0"/>
                        </a:rPr>
                        <a:t>Wales</a:t>
                      </a:r>
                    </a:p>
                  </a:txBody>
                  <a:tcPr/>
                </a:tc>
                <a:tc>
                  <a:txBody>
                    <a:bodyPr/>
                    <a:lstStyle/>
                    <a:p>
                      <a:r>
                        <a:rPr lang="en-GB" dirty="0">
                          <a:latin typeface="Times New Roman" panose="02020603050405020304" pitchFamily="18" charset="0"/>
                          <a:cs typeface="Times New Roman" panose="02020603050405020304" pitchFamily="18" charset="0"/>
                        </a:rPr>
                        <a:t>Trade Union</a:t>
                      </a:r>
                    </a:p>
                  </a:txBody>
                  <a:tcPr/>
                </a:tc>
                <a:extLst>
                  <a:ext uri="{0D108BD9-81ED-4DB2-BD59-A6C34878D82A}">
                    <a16:rowId xmlns:a16="http://schemas.microsoft.com/office/drawing/2014/main" val="1013545499"/>
                  </a:ext>
                </a:extLst>
              </a:tr>
              <a:tr h="370840">
                <a:tc>
                  <a:txBody>
                    <a:bodyPr/>
                    <a:lstStyle/>
                    <a:p>
                      <a:r>
                        <a:rPr lang="en-GB" b="1" dirty="0">
                          <a:latin typeface="Times New Roman" panose="02020603050405020304" pitchFamily="18" charset="0"/>
                          <a:cs typeface="Times New Roman" panose="02020603050405020304" pitchFamily="18" charset="0"/>
                        </a:rPr>
                        <a:t>E11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England</a:t>
                      </a:r>
                      <a:endParaRPr kumimoji="0" lang="en-GB"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Adult and Comm Learning</a:t>
                      </a:r>
                    </a:p>
                  </a:txBody>
                  <a:tcPr/>
                </a:tc>
                <a:tc>
                  <a:txBody>
                    <a:bodyPr/>
                    <a:lstStyle/>
                    <a:p>
                      <a:r>
                        <a:rPr lang="en-GB" b="1" dirty="0">
                          <a:latin typeface="Times New Roman" panose="02020603050405020304" pitchFamily="18" charset="0"/>
                          <a:cs typeface="Times New Roman" panose="02020603050405020304" pitchFamily="18" charset="0"/>
                        </a:rPr>
                        <a:t>W7</a:t>
                      </a:r>
                    </a:p>
                  </a:txBody>
                  <a:tcPr/>
                </a:tc>
                <a:tc>
                  <a:txBody>
                    <a:bodyPr/>
                    <a:lstStyle/>
                    <a:p>
                      <a:r>
                        <a:rPr lang="en-GB" dirty="0">
                          <a:latin typeface="Times New Roman" panose="02020603050405020304" pitchFamily="18" charset="0"/>
                          <a:cs typeface="Times New Roman" panose="02020603050405020304" pitchFamily="18" charset="0"/>
                        </a:rPr>
                        <a:t>Wales</a:t>
                      </a:r>
                    </a:p>
                  </a:txBody>
                  <a:tcPr/>
                </a:tc>
                <a:tc>
                  <a:txBody>
                    <a:bodyPr/>
                    <a:lstStyle/>
                    <a:p>
                      <a:r>
                        <a:rPr lang="en-GB" dirty="0">
                          <a:latin typeface="Times New Roman" panose="02020603050405020304" pitchFamily="18" charset="0"/>
                          <a:cs typeface="Times New Roman" panose="02020603050405020304" pitchFamily="18" charset="0"/>
                        </a:rPr>
                        <a:t>Trade Union</a:t>
                      </a:r>
                    </a:p>
                  </a:txBody>
                  <a:tcPr/>
                </a:tc>
                <a:extLst>
                  <a:ext uri="{0D108BD9-81ED-4DB2-BD59-A6C34878D82A}">
                    <a16:rowId xmlns:a16="http://schemas.microsoft.com/office/drawing/2014/main" val="4085745817"/>
                  </a:ext>
                </a:extLst>
              </a:tr>
              <a:tr h="370840">
                <a:tc>
                  <a:txBody>
                    <a:bodyPr/>
                    <a:lstStyle/>
                    <a:p>
                      <a:r>
                        <a:rPr lang="en-GB" b="1" dirty="0">
                          <a:latin typeface="Times New Roman" panose="02020603050405020304" pitchFamily="18" charset="0"/>
                          <a:cs typeface="Times New Roman" panose="02020603050405020304" pitchFamily="18" charset="0"/>
                        </a:rPr>
                        <a:t>S1</a:t>
                      </a:r>
                    </a:p>
                  </a:txBody>
                  <a:tcPr/>
                </a:tc>
                <a:tc>
                  <a:txBody>
                    <a:bodyPr/>
                    <a:lstStyle/>
                    <a:p>
                      <a:r>
                        <a:rPr lang="en-GB" dirty="0">
                          <a:latin typeface="Times New Roman" panose="02020603050405020304" pitchFamily="18" charset="0"/>
                          <a:cs typeface="Times New Roman" panose="02020603050405020304" pitchFamily="18" charset="0"/>
                        </a:rPr>
                        <a:t>Scotland</a:t>
                      </a:r>
                    </a:p>
                  </a:txBody>
                  <a:tcPr/>
                </a:tc>
                <a:tc>
                  <a:txBody>
                    <a:bodyPr/>
                    <a:lstStyle/>
                    <a:p>
                      <a:r>
                        <a:rPr lang="en-GB" dirty="0">
                          <a:latin typeface="Times New Roman" panose="02020603050405020304" pitchFamily="18" charset="0"/>
                          <a:cs typeface="Times New Roman" panose="02020603050405020304" pitchFamily="18" charset="0"/>
                        </a:rPr>
                        <a:t>Adult and Comm Learning</a:t>
                      </a:r>
                    </a:p>
                  </a:txBody>
                  <a:tcPr/>
                </a:tc>
                <a:tc>
                  <a:txBody>
                    <a:bodyPr/>
                    <a:lstStyle/>
                    <a:p>
                      <a:r>
                        <a:rPr lang="en-GB" b="1" dirty="0">
                          <a:latin typeface="Times New Roman" panose="02020603050405020304" pitchFamily="18" charset="0"/>
                          <a:cs typeface="Times New Roman" panose="02020603050405020304" pitchFamily="18" charset="0"/>
                        </a:rPr>
                        <a:t>W8</a:t>
                      </a:r>
                    </a:p>
                  </a:txBody>
                  <a:tcPr/>
                </a:tc>
                <a:tc>
                  <a:txBody>
                    <a:bodyPr/>
                    <a:lstStyle/>
                    <a:p>
                      <a:r>
                        <a:rPr lang="en-GB" dirty="0">
                          <a:latin typeface="Times New Roman" panose="02020603050405020304" pitchFamily="18" charset="0"/>
                          <a:cs typeface="Times New Roman" panose="02020603050405020304" pitchFamily="18" charset="0"/>
                        </a:rPr>
                        <a:t>Wales</a:t>
                      </a:r>
                    </a:p>
                  </a:txBody>
                  <a:tcPr/>
                </a:tc>
                <a:tc>
                  <a:txBody>
                    <a:bodyPr/>
                    <a:lstStyle/>
                    <a:p>
                      <a:r>
                        <a:rPr lang="en-GB" dirty="0">
                          <a:latin typeface="Times New Roman" panose="02020603050405020304" pitchFamily="18" charset="0"/>
                          <a:cs typeface="Times New Roman" panose="02020603050405020304" pitchFamily="18" charset="0"/>
                        </a:rPr>
                        <a:t>Trade Union</a:t>
                      </a:r>
                    </a:p>
                  </a:txBody>
                  <a:tcPr/>
                </a:tc>
                <a:extLst>
                  <a:ext uri="{0D108BD9-81ED-4DB2-BD59-A6C34878D82A}">
                    <a16:rowId xmlns:a16="http://schemas.microsoft.com/office/drawing/2014/main" val="1973258195"/>
                  </a:ext>
                </a:extLst>
              </a:tr>
              <a:tr h="370840">
                <a:tc>
                  <a:txBody>
                    <a:bodyPr/>
                    <a:lstStyle/>
                    <a:p>
                      <a:r>
                        <a:rPr lang="en-GB" b="1" dirty="0">
                          <a:latin typeface="Times New Roman" panose="02020603050405020304" pitchFamily="18" charset="0"/>
                          <a:cs typeface="Times New Roman" panose="02020603050405020304" pitchFamily="18" charset="0"/>
                        </a:rPr>
                        <a:t>S2</a:t>
                      </a:r>
                    </a:p>
                  </a:txBody>
                  <a:tcPr/>
                </a:tc>
                <a:tc>
                  <a:txBody>
                    <a:bodyPr/>
                    <a:lstStyle/>
                    <a:p>
                      <a:r>
                        <a:rPr lang="en-GB" dirty="0">
                          <a:latin typeface="Times New Roman" panose="02020603050405020304" pitchFamily="18" charset="0"/>
                          <a:cs typeface="Times New Roman" panose="02020603050405020304" pitchFamily="18" charset="0"/>
                        </a:rPr>
                        <a:t>Scotland</a:t>
                      </a:r>
                    </a:p>
                  </a:txBody>
                  <a:tcPr/>
                </a:tc>
                <a:tc>
                  <a:txBody>
                    <a:bodyPr/>
                    <a:lstStyle/>
                    <a:p>
                      <a:r>
                        <a:rPr lang="en-GB" dirty="0">
                          <a:latin typeface="Times New Roman" panose="02020603050405020304" pitchFamily="18" charset="0"/>
                          <a:cs typeface="Times New Roman" panose="02020603050405020304" pitchFamily="18" charset="0"/>
                        </a:rPr>
                        <a:t>College</a:t>
                      </a:r>
                    </a:p>
                  </a:txBody>
                  <a:tcPr/>
                </a:tc>
                <a:tc>
                  <a:txBody>
                    <a:bodyPr/>
                    <a:lstStyle/>
                    <a:p>
                      <a:r>
                        <a:rPr lang="en-GB" b="1" dirty="0">
                          <a:latin typeface="Times New Roman" panose="02020603050405020304" pitchFamily="18" charset="0"/>
                          <a:cs typeface="Times New Roman" panose="02020603050405020304" pitchFamily="18" charset="0"/>
                        </a:rPr>
                        <a:t>NI1</a:t>
                      </a:r>
                    </a:p>
                  </a:txBody>
                  <a:tcPr/>
                </a:tc>
                <a:tc>
                  <a:txBody>
                    <a:bodyPr/>
                    <a:lstStyle/>
                    <a:p>
                      <a:r>
                        <a:rPr lang="en-GB" dirty="0" err="1">
                          <a:latin typeface="Times New Roman" panose="02020603050405020304" pitchFamily="18" charset="0"/>
                          <a:cs typeface="Times New Roman" panose="02020603050405020304" pitchFamily="18" charset="0"/>
                        </a:rPr>
                        <a:t>N’Ireland</a:t>
                      </a:r>
                      <a:endParaRPr lang="en-GB" dirty="0">
                        <a:latin typeface="Times New Roman" panose="02020603050405020304" pitchFamily="18" charset="0"/>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College</a:t>
                      </a:r>
                    </a:p>
                  </a:txBody>
                  <a:tcPr/>
                </a:tc>
                <a:extLst>
                  <a:ext uri="{0D108BD9-81ED-4DB2-BD59-A6C34878D82A}">
                    <a16:rowId xmlns:a16="http://schemas.microsoft.com/office/drawing/2014/main" val="3165983190"/>
                  </a:ext>
                </a:extLst>
              </a:tr>
              <a:tr h="370840">
                <a:tc>
                  <a:txBody>
                    <a:bodyPr/>
                    <a:lstStyle/>
                    <a:p>
                      <a:r>
                        <a:rPr lang="en-GB" b="1" dirty="0">
                          <a:latin typeface="Times New Roman" panose="02020603050405020304" pitchFamily="18" charset="0"/>
                          <a:cs typeface="Times New Roman" panose="02020603050405020304" pitchFamily="18" charset="0"/>
                        </a:rPr>
                        <a:t>S3</a:t>
                      </a:r>
                    </a:p>
                  </a:txBody>
                  <a:tcPr/>
                </a:tc>
                <a:tc>
                  <a:txBody>
                    <a:bodyPr/>
                    <a:lstStyle/>
                    <a:p>
                      <a:r>
                        <a:rPr lang="en-GB" dirty="0">
                          <a:latin typeface="Times New Roman" panose="02020603050405020304" pitchFamily="18" charset="0"/>
                          <a:cs typeface="Times New Roman" panose="02020603050405020304" pitchFamily="18" charset="0"/>
                        </a:rPr>
                        <a:t>Scotland</a:t>
                      </a:r>
                    </a:p>
                  </a:txBody>
                  <a:tcPr/>
                </a:tc>
                <a:tc>
                  <a:txBody>
                    <a:bodyPr/>
                    <a:lstStyle/>
                    <a:p>
                      <a:r>
                        <a:rPr lang="en-GB" dirty="0">
                          <a:latin typeface="Times New Roman" panose="02020603050405020304" pitchFamily="18" charset="0"/>
                          <a:cs typeface="Times New Roman" panose="02020603050405020304" pitchFamily="18" charset="0"/>
                        </a:rPr>
                        <a:t>University</a:t>
                      </a:r>
                    </a:p>
                  </a:txBody>
                  <a:tcPr/>
                </a:tc>
                <a:tc>
                  <a:txBody>
                    <a:bodyPr/>
                    <a:lstStyle/>
                    <a:p>
                      <a:r>
                        <a:rPr lang="en-GB" b="1" dirty="0">
                          <a:latin typeface="Times New Roman" panose="02020603050405020304" pitchFamily="18" charset="0"/>
                          <a:cs typeface="Times New Roman" panose="02020603050405020304" pitchFamily="18" charset="0"/>
                        </a:rPr>
                        <a:t>NI2</a:t>
                      </a:r>
                    </a:p>
                  </a:txBody>
                  <a:tcPr/>
                </a:tc>
                <a:tc>
                  <a:txBody>
                    <a:bodyPr/>
                    <a:lstStyle/>
                    <a:p>
                      <a:r>
                        <a:rPr lang="en-GB" dirty="0" err="1">
                          <a:latin typeface="Times New Roman" panose="02020603050405020304" pitchFamily="18" charset="0"/>
                          <a:cs typeface="Times New Roman" panose="02020603050405020304" pitchFamily="18" charset="0"/>
                        </a:rPr>
                        <a:t>N’Ireland</a:t>
                      </a:r>
                      <a:endParaRPr lang="en-GB" dirty="0">
                        <a:latin typeface="Times New Roman" panose="02020603050405020304" pitchFamily="18" charset="0"/>
                        <a:cs typeface="Times New Roman" panose="02020603050405020304" pitchFamily="18" charset="0"/>
                      </a:endParaRPr>
                    </a:p>
                  </a:txBody>
                  <a:tcPr/>
                </a:tc>
                <a:tc>
                  <a:txBody>
                    <a:bodyPr/>
                    <a:lstStyle/>
                    <a:p>
                      <a:r>
                        <a:rPr lang="en-GB" dirty="0">
                          <a:latin typeface="Times New Roman" panose="02020603050405020304" pitchFamily="18" charset="0"/>
                          <a:cs typeface="Times New Roman" panose="02020603050405020304" pitchFamily="18" charset="0"/>
                        </a:rPr>
                        <a:t>University</a:t>
                      </a:r>
                    </a:p>
                  </a:txBody>
                  <a:tcPr/>
                </a:tc>
                <a:extLst>
                  <a:ext uri="{0D108BD9-81ED-4DB2-BD59-A6C34878D82A}">
                    <a16:rowId xmlns:a16="http://schemas.microsoft.com/office/drawing/2014/main" val="623438922"/>
                  </a:ext>
                </a:extLst>
              </a:tr>
              <a:tr h="370840">
                <a:tc>
                  <a:txBody>
                    <a:bodyPr/>
                    <a:lstStyle/>
                    <a:p>
                      <a:r>
                        <a:rPr lang="en-GB" b="1" dirty="0">
                          <a:latin typeface="Times New Roman" panose="02020603050405020304" pitchFamily="18" charset="0"/>
                          <a:cs typeface="Times New Roman" panose="02020603050405020304" pitchFamily="18" charset="0"/>
                        </a:rPr>
                        <a:t>S4</a:t>
                      </a:r>
                    </a:p>
                  </a:txBody>
                  <a:tcPr/>
                </a:tc>
                <a:tc>
                  <a:txBody>
                    <a:bodyPr/>
                    <a:lstStyle/>
                    <a:p>
                      <a:r>
                        <a:rPr lang="en-GB" dirty="0">
                          <a:latin typeface="Times New Roman" panose="02020603050405020304" pitchFamily="18" charset="0"/>
                          <a:cs typeface="Times New Roman" panose="02020603050405020304" pitchFamily="18" charset="0"/>
                        </a:rPr>
                        <a:t>Scotland</a:t>
                      </a:r>
                    </a:p>
                  </a:txBody>
                  <a:tcPr/>
                </a:tc>
                <a:tc>
                  <a:txBody>
                    <a:bodyPr/>
                    <a:lstStyle/>
                    <a:p>
                      <a:r>
                        <a:rPr lang="en-GB" dirty="0">
                          <a:latin typeface="Times New Roman" panose="02020603050405020304" pitchFamily="18" charset="0"/>
                          <a:cs typeface="Times New Roman" panose="02020603050405020304" pitchFamily="18" charset="0"/>
                        </a:rPr>
                        <a:t>University</a:t>
                      </a:r>
                    </a:p>
                  </a:txBody>
                  <a:tcPr/>
                </a:tc>
                <a:tc>
                  <a:txBody>
                    <a:bodyPr/>
                    <a:lstStyle/>
                    <a:p>
                      <a:r>
                        <a:rPr lang="en-GB" b="1" dirty="0">
                          <a:latin typeface="Times New Roman" panose="02020603050405020304" pitchFamily="18" charset="0"/>
                          <a:cs typeface="Times New Roman" panose="02020603050405020304" pitchFamily="18" charset="0"/>
                        </a:rPr>
                        <a:t>ROI1</a:t>
                      </a:r>
                    </a:p>
                  </a:txBody>
                  <a:tcPr/>
                </a:tc>
                <a:tc>
                  <a:txBody>
                    <a:bodyPr/>
                    <a:lstStyle/>
                    <a:p>
                      <a:r>
                        <a:rPr lang="en-GB" dirty="0">
                          <a:latin typeface="Times New Roman" panose="02020603050405020304" pitchFamily="18" charset="0"/>
                          <a:cs typeface="Times New Roman" panose="02020603050405020304" pitchFamily="18" charset="0"/>
                        </a:rPr>
                        <a:t>RO Ireland</a:t>
                      </a:r>
                    </a:p>
                  </a:txBody>
                  <a:tcPr/>
                </a:tc>
                <a:tc>
                  <a:txBody>
                    <a:bodyPr/>
                    <a:lstStyle/>
                    <a:p>
                      <a:r>
                        <a:rPr lang="en-GB" dirty="0">
                          <a:latin typeface="Times New Roman" panose="02020603050405020304" pitchFamily="18" charset="0"/>
                          <a:cs typeface="Times New Roman" panose="02020603050405020304" pitchFamily="18" charset="0"/>
                        </a:rPr>
                        <a:t>Adult and Comm Learning</a:t>
                      </a:r>
                    </a:p>
                  </a:txBody>
                  <a:tcPr/>
                </a:tc>
                <a:extLst>
                  <a:ext uri="{0D108BD9-81ED-4DB2-BD59-A6C34878D82A}">
                    <a16:rowId xmlns:a16="http://schemas.microsoft.com/office/drawing/2014/main" val="1303857713"/>
                  </a:ext>
                </a:extLst>
              </a:tr>
              <a:tr h="370840">
                <a:tc>
                  <a:txBody>
                    <a:bodyPr/>
                    <a:lstStyle/>
                    <a:p>
                      <a:r>
                        <a:rPr lang="en-GB" b="1" dirty="0">
                          <a:latin typeface="Times New Roman" panose="02020603050405020304" pitchFamily="18" charset="0"/>
                          <a:cs typeface="Times New Roman" panose="02020603050405020304" pitchFamily="18" charset="0"/>
                        </a:rPr>
                        <a:t>S5</a:t>
                      </a:r>
                    </a:p>
                  </a:txBody>
                  <a:tcPr/>
                </a:tc>
                <a:tc>
                  <a:txBody>
                    <a:bodyPr/>
                    <a:lstStyle/>
                    <a:p>
                      <a:r>
                        <a:rPr lang="en-GB" dirty="0">
                          <a:latin typeface="Times New Roman" panose="02020603050405020304" pitchFamily="18" charset="0"/>
                          <a:cs typeface="Times New Roman" panose="02020603050405020304" pitchFamily="18" charset="0"/>
                        </a:rPr>
                        <a:t>Scotland</a:t>
                      </a:r>
                    </a:p>
                  </a:txBody>
                  <a:tcPr/>
                </a:tc>
                <a:tc>
                  <a:txBody>
                    <a:bodyPr/>
                    <a:lstStyle/>
                    <a:p>
                      <a:r>
                        <a:rPr lang="en-GB" dirty="0">
                          <a:latin typeface="Times New Roman" panose="02020603050405020304" pitchFamily="18" charset="0"/>
                          <a:cs typeface="Times New Roman" panose="02020603050405020304" pitchFamily="18" charset="0"/>
                        </a:rPr>
                        <a:t>Adult and Comm Learning</a:t>
                      </a:r>
                    </a:p>
                  </a:txBody>
                  <a:tcPr/>
                </a:tc>
                <a:tc>
                  <a:txBody>
                    <a:bodyPr/>
                    <a:lstStyle/>
                    <a:p>
                      <a:endParaRPr lang="en-GB" dirty="0">
                        <a:latin typeface="Times New Roman" panose="02020603050405020304" pitchFamily="18" charset="0"/>
                        <a:cs typeface="Times New Roman" panose="02020603050405020304" pitchFamily="18" charset="0"/>
                      </a:endParaRPr>
                    </a:p>
                  </a:txBody>
                  <a:tcPr/>
                </a:tc>
                <a:tc>
                  <a:txBody>
                    <a:bodyPr/>
                    <a:lstStyle/>
                    <a:p>
                      <a:endParaRPr lang="en-GB" dirty="0">
                        <a:latin typeface="Times New Roman" panose="02020603050405020304" pitchFamily="18" charset="0"/>
                        <a:cs typeface="Times New Roman" panose="02020603050405020304" pitchFamily="18" charset="0"/>
                      </a:endParaRPr>
                    </a:p>
                  </a:txBody>
                  <a:tcPr/>
                </a:tc>
                <a:tc>
                  <a:txBody>
                    <a:bodyPr/>
                    <a:lstStyle/>
                    <a:p>
                      <a:endParaRPr lang="en-GB"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42321931"/>
                  </a:ext>
                </a:extLst>
              </a:tr>
            </a:tbl>
          </a:graphicData>
        </a:graphic>
      </p:graphicFrame>
    </p:spTree>
    <p:extLst>
      <p:ext uri="{BB962C8B-B14F-4D97-AF65-F5344CB8AC3E}">
        <p14:creationId xmlns:p14="http://schemas.microsoft.com/office/powerpoint/2010/main" val="36293916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520E8-3083-5255-3F33-A9D4F31451D0}"/>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C264ECF8-617A-5627-E465-FFB2F53E17C5}"/>
              </a:ext>
            </a:extLst>
          </p:cNvPr>
          <p:cNvGraphicFramePr>
            <a:graphicFrameLocks/>
          </p:cNvGraphicFramePr>
          <p:nvPr>
            <p:extLst>
              <p:ext uri="{D42A27DB-BD31-4B8C-83A1-F6EECF244321}">
                <p14:modId xmlns:p14="http://schemas.microsoft.com/office/powerpoint/2010/main" val="3449570348"/>
              </p:ext>
            </p:extLst>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83757C69-34EC-8FE1-5F74-79D21CC11F95}"/>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6FD90E2A-2227-FE85-BB40-C77EA363D26C}"/>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B2990522-28B6-DEE9-C26F-A4C0E11F51EC}"/>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59BD5C4C-31C2-67DD-9321-58E69BDD9AD3}"/>
              </a:ext>
            </a:extLst>
          </p:cNvPr>
          <p:cNvSpPr txBox="1"/>
          <p:nvPr/>
        </p:nvSpPr>
        <p:spPr>
          <a:xfrm>
            <a:off x="111867" y="2421796"/>
            <a:ext cx="1906621" cy="35394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Modes of engagement</a:t>
            </a:r>
          </a:p>
        </p:txBody>
      </p:sp>
      <p:pic>
        <p:nvPicPr>
          <p:cNvPr id="7" name="Picture 6">
            <a:extLst>
              <a:ext uri="{FF2B5EF4-FFF2-40B4-BE49-F238E27FC236}">
                <a16:creationId xmlns:a16="http://schemas.microsoft.com/office/drawing/2014/main" id="{0658027A-053B-44A8-1D53-5005F48CAF09}"/>
              </a:ext>
            </a:extLst>
          </p:cNvPr>
          <p:cNvPicPr>
            <a:picLocks noChangeAspect="1"/>
          </p:cNvPicPr>
          <p:nvPr/>
        </p:nvPicPr>
        <p:blipFill>
          <a:blip r:embed="rId9"/>
          <a:srcRect b="9533"/>
          <a:stretch/>
        </p:blipFill>
        <p:spPr>
          <a:xfrm>
            <a:off x="3718876" y="25488"/>
            <a:ext cx="4533900" cy="5273607"/>
          </a:xfrm>
          <a:prstGeom prst="rect">
            <a:avLst/>
          </a:prstGeom>
        </p:spPr>
      </p:pic>
      <p:sp>
        <p:nvSpPr>
          <p:cNvPr id="9" name="Rectangle: Rounded Corners 8">
            <a:extLst>
              <a:ext uri="{FF2B5EF4-FFF2-40B4-BE49-F238E27FC236}">
                <a16:creationId xmlns:a16="http://schemas.microsoft.com/office/drawing/2014/main" id="{26966500-5CF0-EF2F-0F43-A5AEA6411C99}"/>
              </a:ext>
            </a:extLst>
          </p:cNvPr>
          <p:cNvSpPr/>
          <p:nvPr/>
        </p:nvSpPr>
        <p:spPr>
          <a:xfrm>
            <a:off x="7850221" y="3326860"/>
            <a:ext cx="4225047" cy="338522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RESPOND TO CONSULTATIONS </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ORGANISE EVENTS AND CAMPAIGNS</a:t>
            </a:r>
          </a:p>
          <a:p>
            <a:pPr marL="400050" lvl="1"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marL="400050" lvl="1" algn="ctr"/>
            <a:r>
              <a:rPr lang="en-GB" b="1" kern="100" dirty="0">
                <a:latin typeface="Times New Roman" panose="02020603050405020304" pitchFamily="18" charset="0"/>
                <a:ea typeface="Aptos" panose="020B0004020202020204" pitchFamily="34" charset="0"/>
                <a:cs typeface="Times New Roman" panose="02020603050405020304" pitchFamily="18" charset="0"/>
              </a:rPr>
              <a:t>LOBBY</a:t>
            </a:r>
          </a:p>
          <a:p>
            <a:pPr marL="400050" lvl="1"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marL="400050" lvl="1" algn="ctr"/>
            <a:r>
              <a:rPr lang="en-GB" b="1" kern="100" dirty="0">
                <a:latin typeface="Times New Roman" panose="02020603050405020304" pitchFamily="18" charset="0"/>
                <a:ea typeface="Aptos" panose="020B0004020202020204" pitchFamily="34" charset="0"/>
                <a:cs typeface="Times New Roman" panose="02020603050405020304" pitchFamily="18" charset="0"/>
              </a:rPr>
              <a:t>GET YOURSELF ON WORKING GROUPS</a:t>
            </a:r>
          </a:p>
          <a:p>
            <a:pPr marL="400050" lvl="1"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marL="400050" lvl="1" algn="ctr"/>
            <a:r>
              <a:rPr lang="en-GB" b="1" kern="100" dirty="0">
                <a:latin typeface="Times New Roman" panose="02020603050405020304" pitchFamily="18" charset="0"/>
                <a:ea typeface="Aptos" panose="020B0004020202020204" pitchFamily="34" charset="0"/>
                <a:cs typeface="Times New Roman" panose="02020603050405020304" pitchFamily="18" charset="0"/>
              </a:rPr>
              <a:t>PUBLISH IMPACT REPORTS</a:t>
            </a:r>
          </a:p>
          <a:p>
            <a:pPr marL="400050" lvl="1" algn="ctr"/>
            <a:endParaRPr lang="en-GB" sz="1800" kern="100" dirty="0">
              <a:latin typeface="Times New Roman" panose="02020603050405020304" pitchFamily="18" charset="0"/>
              <a:ea typeface="Aptos" panose="020B0004020202020204" pitchFamily="34" charset="0"/>
              <a:cs typeface="Times New Roman" panose="02020603050405020304" pitchFamily="18" charset="0"/>
            </a:endParaRPr>
          </a:p>
        </p:txBody>
      </p:sp>
      <p:sp>
        <p:nvSpPr>
          <p:cNvPr id="10" name="Rectangle: Rounded Corners 9">
            <a:extLst>
              <a:ext uri="{FF2B5EF4-FFF2-40B4-BE49-F238E27FC236}">
                <a16:creationId xmlns:a16="http://schemas.microsoft.com/office/drawing/2014/main" id="{FBAF3E6B-16A0-F87C-08D3-0FE7310C8911}"/>
              </a:ext>
            </a:extLst>
          </p:cNvPr>
          <p:cNvSpPr/>
          <p:nvPr/>
        </p:nvSpPr>
        <p:spPr>
          <a:xfrm>
            <a:off x="6940187" y="145915"/>
            <a:ext cx="5135082" cy="267510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SIT ON A VARIETY OF WORKING GROUPS AND COMMITTEES</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BRIEF DECISION-MAKERS ON WORK (REPORTS / EVENTS)</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b="1" kern="100" dirty="0">
                <a:latin typeface="Times New Roman" panose="02020603050405020304" pitchFamily="18" charset="0"/>
                <a:ea typeface="Aptos" panose="020B0004020202020204" pitchFamily="34" charset="0"/>
                <a:cs typeface="Times New Roman" panose="02020603050405020304" pitchFamily="18" charset="0"/>
              </a:rPr>
              <a:t>COLLABORATE WITH OTHER STAKEHOLDERS AT REGIONAL AND LOCAL LEVEL</a:t>
            </a:r>
          </a:p>
        </p:txBody>
      </p:sp>
      <p:sp>
        <p:nvSpPr>
          <p:cNvPr id="11" name="Rectangle: Rounded Corners 10">
            <a:extLst>
              <a:ext uri="{FF2B5EF4-FFF2-40B4-BE49-F238E27FC236}">
                <a16:creationId xmlns:a16="http://schemas.microsoft.com/office/drawing/2014/main" id="{A5EA44BD-A685-2828-FFA4-0D64AAE9B6F8}"/>
              </a:ext>
            </a:extLst>
          </p:cNvPr>
          <p:cNvSpPr/>
          <p:nvPr/>
        </p:nvSpPr>
        <p:spPr>
          <a:xfrm>
            <a:off x="2130355" y="4572000"/>
            <a:ext cx="4406631" cy="229248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1600" b="1" kern="100" dirty="0">
                <a:latin typeface="Times New Roman" panose="02020603050405020304" pitchFamily="18" charset="0"/>
                <a:ea typeface="Aptos" panose="020B0004020202020204" pitchFamily="34" charset="0"/>
                <a:cs typeface="Times New Roman" panose="02020603050405020304" pitchFamily="18" charset="0"/>
              </a:rPr>
              <a:t>RESPOND TO CONSULTATIONS </a:t>
            </a:r>
          </a:p>
          <a:p>
            <a:pPr indent="-57150" algn="ctr"/>
            <a:endParaRPr lang="en-GB" sz="1600" b="1" kern="100" dirty="0">
              <a:latin typeface="Times New Roman" panose="02020603050405020304" pitchFamily="18" charset="0"/>
              <a:ea typeface="Aptos" panose="020B0004020202020204" pitchFamily="34" charset="0"/>
              <a:cs typeface="Times New Roman" panose="02020603050405020304" pitchFamily="18" charset="0"/>
            </a:endParaRPr>
          </a:p>
          <a:p>
            <a:pPr marL="400050" lvl="1" algn="ctr"/>
            <a:r>
              <a:rPr lang="en-GB" sz="1600" b="1" kern="100" dirty="0">
                <a:latin typeface="Times New Roman" panose="02020603050405020304" pitchFamily="18" charset="0"/>
                <a:ea typeface="Aptos" panose="020B0004020202020204" pitchFamily="34" charset="0"/>
                <a:cs typeface="Times New Roman" panose="02020603050405020304" pitchFamily="18" charset="0"/>
              </a:rPr>
              <a:t>SIT ON WORKING GROUPS</a:t>
            </a:r>
          </a:p>
          <a:p>
            <a:pPr marL="400050" lvl="1" algn="ctr"/>
            <a:endParaRPr lang="en-GB" sz="1600" b="1" kern="100" dirty="0">
              <a:latin typeface="Times New Roman" panose="02020603050405020304" pitchFamily="18" charset="0"/>
              <a:ea typeface="Aptos" panose="020B0004020202020204" pitchFamily="34" charset="0"/>
              <a:cs typeface="Times New Roman" panose="02020603050405020304" pitchFamily="18" charset="0"/>
            </a:endParaRPr>
          </a:p>
          <a:p>
            <a:pPr marL="400050" lvl="1" algn="ctr"/>
            <a:r>
              <a:rPr lang="en-GB" sz="1600" b="1" kern="100" dirty="0">
                <a:latin typeface="Times New Roman" panose="02020603050405020304" pitchFamily="18" charset="0"/>
                <a:ea typeface="Aptos" panose="020B0004020202020204" pitchFamily="34" charset="0"/>
                <a:cs typeface="Times New Roman" panose="02020603050405020304" pitchFamily="18" charset="0"/>
              </a:rPr>
              <a:t>PICK THE PHONE</a:t>
            </a:r>
          </a:p>
          <a:p>
            <a:pPr marL="400050" lvl="1" algn="ctr"/>
            <a:r>
              <a:rPr lang="en-GB" sz="1600" b="1" kern="100" dirty="0">
                <a:latin typeface="Times New Roman" panose="02020603050405020304" pitchFamily="18" charset="0"/>
                <a:ea typeface="Aptos" panose="020B0004020202020204" pitchFamily="34" charset="0"/>
                <a:cs typeface="Times New Roman" panose="02020603050405020304" pitchFamily="18" charset="0"/>
              </a:rPr>
              <a:t>HAVE INFORMAL CONVERSATIONS</a:t>
            </a:r>
          </a:p>
          <a:p>
            <a:pPr marL="400050" lvl="1" algn="ctr"/>
            <a:endParaRPr lang="en-GB" sz="1600" b="1" kern="100" dirty="0">
              <a:latin typeface="Times New Roman" panose="02020603050405020304" pitchFamily="18" charset="0"/>
              <a:ea typeface="Aptos" panose="020B0004020202020204" pitchFamily="34" charset="0"/>
              <a:cs typeface="Times New Roman" panose="02020603050405020304" pitchFamily="18" charset="0"/>
            </a:endParaRPr>
          </a:p>
          <a:p>
            <a:pPr marL="400050" lvl="1" algn="ctr"/>
            <a:r>
              <a:rPr lang="en-GB" sz="1600" b="1" kern="100" dirty="0">
                <a:latin typeface="Times New Roman" panose="02020603050405020304" pitchFamily="18" charset="0"/>
                <a:ea typeface="Aptos" panose="020B0004020202020204" pitchFamily="34" charset="0"/>
                <a:cs typeface="Times New Roman" panose="02020603050405020304" pitchFamily="18" charset="0"/>
              </a:rPr>
              <a:t>BE A TRUSTED PARTNER IN DECISION-MAKING</a:t>
            </a:r>
          </a:p>
        </p:txBody>
      </p:sp>
      <p:sp>
        <p:nvSpPr>
          <p:cNvPr id="12" name="Rectangle: Rounded Corners 11">
            <a:extLst>
              <a:ext uri="{FF2B5EF4-FFF2-40B4-BE49-F238E27FC236}">
                <a16:creationId xmlns:a16="http://schemas.microsoft.com/office/drawing/2014/main" id="{1E99886F-B3CE-32F8-944E-EDEF591133C7}"/>
              </a:ext>
            </a:extLst>
          </p:cNvPr>
          <p:cNvSpPr/>
          <p:nvPr/>
        </p:nvSpPr>
        <p:spPr>
          <a:xfrm>
            <a:off x="2130354" y="27924"/>
            <a:ext cx="2679479" cy="229248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1600" b="1" kern="100" dirty="0">
                <a:latin typeface="Times New Roman" panose="02020603050405020304" pitchFamily="18" charset="0"/>
                <a:ea typeface="Aptos" panose="020B0004020202020204" pitchFamily="34" charset="0"/>
                <a:cs typeface="Times New Roman" panose="02020603050405020304" pitchFamily="18" charset="0"/>
              </a:rPr>
              <a:t>SIT ON WORKING GROUPS</a:t>
            </a:r>
          </a:p>
          <a:p>
            <a:pPr indent="-57150" algn="ctr"/>
            <a:endParaRPr lang="en-GB" sz="1600"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1600" b="1" kern="100" dirty="0">
                <a:latin typeface="Times New Roman" panose="02020603050405020304" pitchFamily="18" charset="0"/>
                <a:ea typeface="Aptos" panose="020B0004020202020204" pitchFamily="34" charset="0"/>
                <a:cs typeface="Times New Roman" panose="02020603050405020304" pitchFamily="18" charset="0"/>
              </a:rPr>
              <a:t>ACTIVELY COLLABORATE TO SOLVE PROBLEMS</a:t>
            </a:r>
          </a:p>
        </p:txBody>
      </p:sp>
      <p:sp>
        <p:nvSpPr>
          <p:cNvPr id="13" name="Rectangle: Rounded Corners 12">
            <a:extLst>
              <a:ext uri="{FF2B5EF4-FFF2-40B4-BE49-F238E27FC236}">
                <a16:creationId xmlns:a16="http://schemas.microsoft.com/office/drawing/2014/main" id="{EEAA1F60-41FC-E95D-5CE1-37F4B4791987}"/>
              </a:ext>
            </a:extLst>
          </p:cNvPr>
          <p:cNvSpPr/>
          <p:nvPr/>
        </p:nvSpPr>
        <p:spPr>
          <a:xfrm>
            <a:off x="2018488" y="2711245"/>
            <a:ext cx="2009241" cy="162729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1600" b="1" kern="100" dirty="0">
                <a:latin typeface="Times New Roman" panose="02020603050405020304" pitchFamily="18" charset="0"/>
                <a:ea typeface="Aptos" panose="020B0004020202020204" pitchFamily="34" charset="0"/>
                <a:cs typeface="Times New Roman" panose="02020603050405020304" pitchFamily="18" charset="0"/>
              </a:rPr>
              <a:t>SIT ON GROUPS</a:t>
            </a:r>
          </a:p>
          <a:p>
            <a:pPr indent="-57150" algn="ctr"/>
            <a:endParaRPr lang="en-GB" sz="1600"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1600" b="1" kern="100" dirty="0">
                <a:latin typeface="Times New Roman" panose="02020603050405020304" pitchFamily="18" charset="0"/>
                <a:ea typeface="Aptos" panose="020B0004020202020204" pitchFamily="34" charset="0"/>
                <a:cs typeface="Times New Roman" panose="02020603050405020304" pitchFamily="18" charset="0"/>
              </a:rPr>
              <a:t>CONSTRUCTIVE FEEDBACK LOOPS</a:t>
            </a:r>
          </a:p>
        </p:txBody>
      </p:sp>
      <p:cxnSp>
        <p:nvCxnSpPr>
          <p:cNvPr id="15" name="Straight Connector 14">
            <a:extLst>
              <a:ext uri="{FF2B5EF4-FFF2-40B4-BE49-F238E27FC236}">
                <a16:creationId xmlns:a16="http://schemas.microsoft.com/office/drawing/2014/main" id="{A5405ECC-8A80-F9B9-3DB1-A791BB0CDEB4}"/>
              </a:ext>
            </a:extLst>
          </p:cNvPr>
          <p:cNvCxnSpPr/>
          <p:nvPr/>
        </p:nvCxnSpPr>
        <p:spPr>
          <a:xfrm flipV="1">
            <a:off x="6536986" y="924128"/>
            <a:ext cx="403201" cy="46692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78F45AB-FAB1-3859-5B60-22B6B0F31909}"/>
              </a:ext>
            </a:extLst>
          </p:cNvPr>
          <p:cNvCxnSpPr/>
          <p:nvPr/>
        </p:nvCxnSpPr>
        <p:spPr>
          <a:xfrm>
            <a:off x="7616757" y="4036981"/>
            <a:ext cx="233464" cy="30155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40584A5-7AF3-0B70-13F6-0118BD09473B}"/>
              </a:ext>
            </a:extLst>
          </p:cNvPr>
          <p:cNvCxnSpPr/>
          <p:nvPr/>
        </p:nvCxnSpPr>
        <p:spPr>
          <a:xfrm flipH="1">
            <a:off x="5184843" y="4036981"/>
            <a:ext cx="583659" cy="535019"/>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F4A801A-418D-9008-569E-ADDDDF707605}"/>
              </a:ext>
            </a:extLst>
          </p:cNvPr>
          <p:cNvCxnSpPr>
            <a:cxnSpLocks/>
            <a:stCxn id="13" idx="3"/>
          </p:cNvCxnSpPr>
          <p:nvPr/>
        </p:nvCxnSpPr>
        <p:spPr>
          <a:xfrm flipV="1">
            <a:off x="4027729" y="3429000"/>
            <a:ext cx="314051" cy="9589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E70D1C-AF60-8020-52EC-DC45B9BEC0E9}"/>
              </a:ext>
            </a:extLst>
          </p:cNvPr>
          <p:cNvCxnSpPr>
            <a:stCxn id="12" idx="2"/>
          </p:cNvCxnSpPr>
          <p:nvPr/>
        </p:nvCxnSpPr>
        <p:spPr>
          <a:xfrm>
            <a:off x="3470094" y="2320408"/>
            <a:ext cx="1714749" cy="24769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37D40818-B0E7-A513-537B-5CA7A2558A3C}"/>
              </a:ext>
            </a:extLst>
          </p:cNvPr>
          <p:cNvSpPr/>
          <p:nvPr/>
        </p:nvSpPr>
        <p:spPr>
          <a:xfrm>
            <a:off x="5433625" y="2435230"/>
            <a:ext cx="1521555" cy="503295"/>
          </a:xfrm>
          <a:prstGeom prst="round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2800" b="1" dirty="0"/>
              <a:t>RELATIONSHIPS</a:t>
            </a:r>
          </a:p>
        </p:txBody>
      </p:sp>
    </p:spTree>
    <p:extLst>
      <p:ext uri="{BB962C8B-B14F-4D97-AF65-F5344CB8AC3E}">
        <p14:creationId xmlns:p14="http://schemas.microsoft.com/office/powerpoint/2010/main" val="10142178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0C68D-CB7A-2E4A-061D-294D9E68EFBD}"/>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14EB552A-C388-A102-B8F4-A7F1E7200642}"/>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6665B9EA-DC90-CC36-33D5-FECB3FD7E0F1}"/>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E76D37A4-AFD4-3045-89ED-0A25F23172E7}"/>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6FD972BD-FCEA-F698-8A5E-69FE93BD12B6}"/>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81851588-4A90-4128-96F7-EEC8EA52ABED}"/>
              </a:ext>
            </a:extLst>
          </p:cNvPr>
          <p:cNvSpPr txBox="1"/>
          <p:nvPr/>
        </p:nvSpPr>
        <p:spPr>
          <a:xfrm>
            <a:off x="111867" y="2421796"/>
            <a:ext cx="1906621" cy="452431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Modes of engagement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sp>
        <p:nvSpPr>
          <p:cNvPr id="4" name="Rectangle: Rounded Corners 3">
            <a:extLst>
              <a:ext uri="{FF2B5EF4-FFF2-40B4-BE49-F238E27FC236}">
                <a16:creationId xmlns:a16="http://schemas.microsoft.com/office/drawing/2014/main" id="{75E79D48-D7EE-74E7-3DCB-C5FFEF42BCAC}"/>
              </a:ext>
            </a:extLst>
          </p:cNvPr>
          <p:cNvSpPr/>
          <p:nvPr/>
        </p:nvSpPr>
        <p:spPr>
          <a:xfrm>
            <a:off x="2150301" y="615645"/>
            <a:ext cx="2804433" cy="6010474"/>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000" b="1" kern="100" dirty="0">
                <a:latin typeface="Times New Roman" panose="02020603050405020304" pitchFamily="18" charset="0"/>
                <a:ea typeface="Aptos" panose="020B0004020202020204" pitchFamily="34" charset="0"/>
                <a:cs typeface="Times New Roman" panose="02020603050405020304" pitchFamily="18" charset="0"/>
              </a:rPr>
              <a:t>Republic of Ireland</a:t>
            </a:r>
          </a:p>
          <a:p>
            <a:pPr indent="-57150" algn="ctr"/>
            <a:endParaRPr lang="en-GB" sz="2000"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2000" i="1" kern="100" dirty="0">
                <a:latin typeface="Times New Roman" panose="02020603050405020304" pitchFamily="18" charset="0"/>
                <a:ea typeface="Aptos" panose="020B0004020202020204" pitchFamily="34" charset="0"/>
                <a:cs typeface="Times New Roman" panose="02020603050405020304" pitchFamily="18" charset="0"/>
              </a:rPr>
              <a:t>‘we’re in a really lucky position that our Govt funds NGOs to be their partners and like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critical friends</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…we’re still in a position to be able to publicly call them out,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criticise them</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question them, run campaigns against them, and they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still fund us</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a:t>
            </a:r>
            <a:r>
              <a:rPr lang="en-GB" sz="2000" kern="100" dirty="0">
                <a:latin typeface="Times New Roman" panose="02020603050405020304" pitchFamily="18" charset="0"/>
                <a:ea typeface="Aptos" panose="020B0004020202020204" pitchFamily="34" charset="0"/>
                <a:cs typeface="Times New Roman" panose="02020603050405020304" pitchFamily="18" charset="0"/>
              </a:rPr>
              <a:t>ROI1</a:t>
            </a:r>
          </a:p>
        </p:txBody>
      </p:sp>
      <p:sp>
        <p:nvSpPr>
          <p:cNvPr id="7" name="Rectangle: Rounded Corners 6">
            <a:extLst>
              <a:ext uri="{FF2B5EF4-FFF2-40B4-BE49-F238E27FC236}">
                <a16:creationId xmlns:a16="http://schemas.microsoft.com/office/drawing/2014/main" id="{FF936350-01F1-6C1D-7CCC-7252833EDA00}"/>
              </a:ext>
            </a:extLst>
          </p:cNvPr>
          <p:cNvSpPr/>
          <p:nvPr/>
        </p:nvSpPr>
        <p:spPr>
          <a:xfrm>
            <a:off x="4998498" y="639620"/>
            <a:ext cx="3566717" cy="5999161"/>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000" b="1" kern="100" dirty="0">
                <a:latin typeface="Times New Roman" panose="02020603050405020304" pitchFamily="18" charset="0"/>
                <a:ea typeface="Aptos" panose="020B0004020202020204" pitchFamily="34" charset="0"/>
                <a:cs typeface="Times New Roman" panose="02020603050405020304" pitchFamily="18" charset="0"/>
              </a:rPr>
              <a:t>Northern Ireland</a:t>
            </a:r>
          </a:p>
          <a:p>
            <a:pPr indent="-57150" algn="ctr"/>
            <a:endParaRPr lang="en-GB" sz="2000"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2000" i="1" kern="100" dirty="0">
                <a:latin typeface="Times New Roman" panose="02020603050405020304" pitchFamily="18" charset="0"/>
                <a:ea typeface="Aptos" panose="020B0004020202020204" pitchFamily="34" charset="0"/>
                <a:cs typeface="Times New Roman" panose="02020603050405020304" pitchFamily="18" charset="0"/>
              </a:rPr>
              <a:t>‘it’s a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small place</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we have to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work together </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in policymaking, we have to, because we’re too small a region not to … the benefits of being able to work much closer in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partnership</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 to have conversations, to challenge and to make those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connections</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between policymakers, communities, education providers and others.’  </a:t>
            </a:r>
            <a:r>
              <a:rPr lang="en-GB" sz="2000" kern="100" dirty="0">
                <a:latin typeface="Times New Roman" panose="02020603050405020304" pitchFamily="18" charset="0"/>
                <a:ea typeface="Aptos" panose="020B0004020202020204" pitchFamily="34" charset="0"/>
                <a:cs typeface="Times New Roman" panose="02020603050405020304" pitchFamily="18" charset="0"/>
              </a:rPr>
              <a:t>NI2</a:t>
            </a:r>
          </a:p>
        </p:txBody>
      </p:sp>
      <p:sp>
        <p:nvSpPr>
          <p:cNvPr id="9" name="Rectangle: Rounded Corners 8">
            <a:extLst>
              <a:ext uri="{FF2B5EF4-FFF2-40B4-BE49-F238E27FC236}">
                <a16:creationId xmlns:a16="http://schemas.microsoft.com/office/drawing/2014/main" id="{578FF055-9082-6D5B-0787-361B8B494AA9}"/>
              </a:ext>
            </a:extLst>
          </p:cNvPr>
          <p:cNvSpPr/>
          <p:nvPr/>
        </p:nvSpPr>
        <p:spPr>
          <a:xfrm>
            <a:off x="8608979" y="615645"/>
            <a:ext cx="3466290" cy="5999162"/>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000" b="1" kern="100" dirty="0">
                <a:latin typeface="Times New Roman" panose="02020603050405020304" pitchFamily="18" charset="0"/>
                <a:ea typeface="Aptos" panose="020B0004020202020204" pitchFamily="34" charset="0"/>
                <a:cs typeface="Times New Roman" panose="02020603050405020304" pitchFamily="18" charset="0"/>
              </a:rPr>
              <a:t>Scotland</a:t>
            </a:r>
          </a:p>
          <a:p>
            <a:pPr indent="-57150" algn="ctr"/>
            <a:endParaRPr lang="en-GB" sz="2000"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2000" i="1" kern="100" dirty="0">
                <a:latin typeface="Times New Roman" panose="02020603050405020304" pitchFamily="18" charset="0"/>
                <a:ea typeface="Aptos" panose="020B0004020202020204" pitchFamily="34" charset="0"/>
                <a:cs typeface="Times New Roman" panose="02020603050405020304" pitchFamily="18" charset="0"/>
              </a:rPr>
              <a:t>Well, we always work very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collaboratively</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 you know we have to, … we’re a very small organisation … it’s always in the relationships and the carrying out the work that you promise to do, and I think the relationships that are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sustained through partnership </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come through those worked through agreements, people carrying out work that they do. </a:t>
            </a:r>
            <a:r>
              <a:rPr lang="en-GB" sz="2000" kern="100" dirty="0">
                <a:latin typeface="Times New Roman" panose="02020603050405020304" pitchFamily="18" charset="0"/>
                <a:ea typeface="Aptos" panose="020B0004020202020204" pitchFamily="34" charset="0"/>
                <a:cs typeface="Times New Roman" panose="02020603050405020304" pitchFamily="18" charset="0"/>
              </a:rPr>
              <a:t>S5</a:t>
            </a:r>
          </a:p>
        </p:txBody>
      </p:sp>
    </p:spTree>
    <p:extLst>
      <p:ext uri="{BB962C8B-B14F-4D97-AF65-F5344CB8AC3E}">
        <p14:creationId xmlns:p14="http://schemas.microsoft.com/office/powerpoint/2010/main" val="11709807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04AAF-1338-9AD7-EB0E-E261A52004BF}"/>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8872254A-94DE-6436-328F-FBB5255F6824}"/>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806B63EB-27CA-2678-271E-72B3B057A003}"/>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665A7868-5BFF-A333-A81F-7777014AFAD1}"/>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1DB9BBC4-768E-897D-CADE-458C20C55205}"/>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796708B7-A6AA-2923-577B-B12FD12973DD}"/>
              </a:ext>
            </a:extLst>
          </p:cNvPr>
          <p:cNvSpPr txBox="1"/>
          <p:nvPr/>
        </p:nvSpPr>
        <p:spPr>
          <a:xfrm>
            <a:off x="111867" y="2421796"/>
            <a:ext cx="1906621" cy="452431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Modes of engagement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sp>
        <p:nvSpPr>
          <p:cNvPr id="4" name="Rectangle: Rounded Corners 3">
            <a:extLst>
              <a:ext uri="{FF2B5EF4-FFF2-40B4-BE49-F238E27FC236}">
                <a16:creationId xmlns:a16="http://schemas.microsoft.com/office/drawing/2014/main" id="{A40E3E96-A3B7-F41E-C72D-0B7AC7A0ADDD}"/>
              </a:ext>
            </a:extLst>
          </p:cNvPr>
          <p:cNvSpPr/>
          <p:nvPr/>
        </p:nvSpPr>
        <p:spPr>
          <a:xfrm>
            <a:off x="2660516" y="618952"/>
            <a:ext cx="3945699" cy="6010474"/>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000" b="1" kern="100" dirty="0">
                <a:latin typeface="Times New Roman" panose="02020603050405020304" pitchFamily="18" charset="0"/>
                <a:ea typeface="Aptos" panose="020B0004020202020204" pitchFamily="34" charset="0"/>
                <a:cs typeface="Times New Roman" panose="02020603050405020304" pitchFamily="18" charset="0"/>
              </a:rPr>
              <a:t>Wales</a:t>
            </a:r>
          </a:p>
          <a:p>
            <a:pPr indent="-57150" algn="ctr"/>
            <a:endParaRPr lang="en-GB" sz="2000"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2000" i="1" kern="100" dirty="0">
                <a:latin typeface="Times New Roman" panose="02020603050405020304" pitchFamily="18" charset="0"/>
                <a:ea typeface="Aptos" panose="020B0004020202020204" pitchFamily="34" charset="0"/>
                <a:cs typeface="Times New Roman" panose="02020603050405020304" pitchFamily="18" charset="0"/>
              </a:rPr>
              <a:t>‘the Welsh Govt worked with us on legislation and past legislation that essentially enshrined in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Welsh law us as trusted partner status</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and as part of that, part of the law created what’s called the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Social Partnership Council,</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where Trade Unions, Welsh Govt and employers all sit to talk through the big issues effectively.  We had a major hand in developing that legislation, and as a result we have a permanent presence on that council’ </a:t>
            </a:r>
            <a:r>
              <a:rPr lang="en-GB" sz="2000" kern="100" dirty="0">
                <a:latin typeface="Times New Roman" panose="02020603050405020304" pitchFamily="18" charset="0"/>
                <a:ea typeface="Aptos" panose="020B0004020202020204" pitchFamily="34" charset="0"/>
                <a:cs typeface="Times New Roman" panose="02020603050405020304" pitchFamily="18" charset="0"/>
              </a:rPr>
              <a:t>W7</a:t>
            </a:r>
          </a:p>
        </p:txBody>
      </p:sp>
      <p:sp>
        <p:nvSpPr>
          <p:cNvPr id="10" name="Rectangle: Rounded Corners 9">
            <a:extLst>
              <a:ext uri="{FF2B5EF4-FFF2-40B4-BE49-F238E27FC236}">
                <a16:creationId xmlns:a16="http://schemas.microsoft.com/office/drawing/2014/main" id="{953FC05D-895F-60C0-67FE-20DD4A4AE5C7}"/>
              </a:ext>
            </a:extLst>
          </p:cNvPr>
          <p:cNvSpPr/>
          <p:nvPr/>
        </p:nvSpPr>
        <p:spPr>
          <a:xfrm>
            <a:off x="7558634" y="640823"/>
            <a:ext cx="3945699" cy="6010474"/>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000" b="1" kern="100" dirty="0">
                <a:latin typeface="Times New Roman" panose="02020603050405020304" pitchFamily="18" charset="0"/>
                <a:ea typeface="Aptos" panose="020B0004020202020204" pitchFamily="34" charset="0"/>
                <a:cs typeface="Times New Roman" panose="02020603050405020304" pitchFamily="18" charset="0"/>
              </a:rPr>
              <a:t>England</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2000" i="1" kern="100" dirty="0">
                <a:latin typeface="Times New Roman" panose="02020603050405020304" pitchFamily="18" charset="0"/>
                <a:ea typeface="Aptos" panose="020B0004020202020204" pitchFamily="34" charset="0"/>
                <a:cs typeface="Times New Roman" panose="02020603050405020304" pitchFamily="18" charset="0"/>
              </a:rPr>
              <a:t>‘The biggest sort of piece of influencing you know that we could do at the moment is around Skills England, but you know we don’t … we’ve made our representations but we’ve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not heard anything</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we’ve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not been invited into the conversation</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So it’s almost ? … we say we’re interested in talking and then it’s a little bit hit and miss whether we ever you know get round the table and influence it before it’s decided.’  </a:t>
            </a:r>
            <a:r>
              <a:rPr lang="en-GB" sz="2000" kern="100" dirty="0">
                <a:latin typeface="Times New Roman" panose="02020603050405020304" pitchFamily="18" charset="0"/>
                <a:ea typeface="Aptos" panose="020B0004020202020204" pitchFamily="34" charset="0"/>
                <a:cs typeface="Times New Roman" panose="02020603050405020304" pitchFamily="18" charset="0"/>
              </a:rPr>
              <a:t>E11</a:t>
            </a:r>
          </a:p>
        </p:txBody>
      </p:sp>
    </p:spTree>
    <p:extLst>
      <p:ext uri="{BB962C8B-B14F-4D97-AF65-F5344CB8AC3E}">
        <p14:creationId xmlns:p14="http://schemas.microsoft.com/office/powerpoint/2010/main" val="37986655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BAD50-7A69-68F3-387F-7526C5D8903E}"/>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3BBFDA8D-CA8C-6B56-9747-9A90210F0987}"/>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1874EA6B-09DC-30F3-FA70-185942FE1209}"/>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B1E1E9BA-2CF6-1DD4-8BD3-5DBD58BE61FA}"/>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69080D26-7D6C-4645-9786-3EF792A7B8A0}"/>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70437CB6-C8FA-4365-E599-D040972172DB}"/>
              </a:ext>
            </a:extLst>
          </p:cNvPr>
          <p:cNvSpPr txBox="1"/>
          <p:nvPr/>
        </p:nvSpPr>
        <p:spPr>
          <a:xfrm>
            <a:off x="111867" y="2421796"/>
            <a:ext cx="1906621" cy="30469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Enablers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grpSp>
        <p:nvGrpSpPr>
          <p:cNvPr id="4" name="Group 3">
            <a:extLst>
              <a:ext uri="{FF2B5EF4-FFF2-40B4-BE49-F238E27FC236}">
                <a16:creationId xmlns:a16="http://schemas.microsoft.com/office/drawing/2014/main" id="{B0B5648B-C322-D0A3-5615-EB052A5D7B58}"/>
              </a:ext>
            </a:extLst>
          </p:cNvPr>
          <p:cNvGrpSpPr/>
          <p:nvPr/>
        </p:nvGrpSpPr>
        <p:grpSpPr>
          <a:xfrm>
            <a:off x="2130356" y="249986"/>
            <a:ext cx="10061643" cy="1248074"/>
            <a:chOff x="0" y="0"/>
            <a:chExt cx="8785880" cy="621839"/>
          </a:xfrm>
        </p:grpSpPr>
        <p:sp>
          <p:nvSpPr>
            <p:cNvPr id="9" name="Rectangle: Rounded Corners 8">
              <a:extLst>
                <a:ext uri="{FF2B5EF4-FFF2-40B4-BE49-F238E27FC236}">
                  <a16:creationId xmlns:a16="http://schemas.microsoft.com/office/drawing/2014/main" id="{4D8D044A-EDA5-6C20-8808-E74478790C21}"/>
                </a:ext>
              </a:extLst>
            </p:cNvPr>
            <p:cNvSpPr/>
            <p:nvPr/>
          </p:nvSpPr>
          <p:spPr>
            <a:xfrm>
              <a:off x="0" y="0"/>
              <a:ext cx="8785880" cy="621839"/>
            </a:xfrm>
            <a:prstGeom prst="roundRect">
              <a:avLst/>
            </a:prstGeom>
            <a:solidFill>
              <a:srgbClr val="A1E3E8"/>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F8A63BF4-8F75-9E2E-7987-DEAA52709C42}"/>
                </a:ext>
              </a:extLst>
            </p:cNvPr>
            <p:cNvSpPr txBox="1"/>
            <p:nvPr/>
          </p:nvSpPr>
          <p:spPr>
            <a:xfrm>
              <a:off x="30356" y="30356"/>
              <a:ext cx="8725168" cy="5611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Barriers and Enablers of Stakeholder engagement</a:t>
              </a:r>
              <a:endParaRPr lang="en-US" sz="2800" b="1" i="0" kern="1200" dirty="0">
                <a:solidFill>
                  <a:schemeClr val="tx1"/>
                </a:solidFill>
                <a:latin typeface="Avenir Next LT Pro" panose="020B0504020202020204" pitchFamily="34" charset="77"/>
                <a:cs typeface="Arial" panose="020B0604020202020204" pitchFamily="34" charset="0"/>
              </a:endParaRPr>
            </a:p>
          </p:txBody>
        </p:sp>
      </p:grpSp>
      <p:graphicFrame>
        <p:nvGraphicFramePr>
          <p:cNvPr id="12" name="Table 11">
            <a:extLst>
              <a:ext uri="{FF2B5EF4-FFF2-40B4-BE49-F238E27FC236}">
                <a16:creationId xmlns:a16="http://schemas.microsoft.com/office/drawing/2014/main" id="{EDFDAAD0-C025-61B7-7782-23FDA78E7A66}"/>
              </a:ext>
            </a:extLst>
          </p:cNvPr>
          <p:cNvGraphicFramePr>
            <a:graphicFrameLocks noGrp="1"/>
          </p:cNvGraphicFramePr>
          <p:nvPr>
            <p:extLst>
              <p:ext uri="{D42A27DB-BD31-4B8C-83A1-F6EECF244321}">
                <p14:modId xmlns:p14="http://schemas.microsoft.com/office/powerpoint/2010/main" val="443482353"/>
              </p:ext>
            </p:extLst>
          </p:nvPr>
        </p:nvGraphicFramePr>
        <p:xfrm>
          <a:off x="2461099" y="1673157"/>
          <a:ext cx="9338552" cy="4825977"/>
        </p:xfrm>
        <a:graphic>
          <a:graphicData uri="http://schemas.openxmlformats.org/drawingml/2006/table">
            <a:tbl>
              <a:tblPr firstRow="1" bandRow="1">
                <a:tableStyleId>{21E4AEA4-8DFA-4A89-87EB-49C32662AFE0}</a:tableStyleId>
              </a:tblPr>
              <a:tblGrid>
                <a:gridCol w="2528775">
                  <a:extLst>
                    <a:ext uri="{9D8B030D-6E8A-4147-A177-3AD203B41FA5}">
                      <a16:colId xmlns:a16="http://schemas.microsoft.com/office/drawing/2014/main" val="922864339"/>
                    </a:ext>
                  </a:extLst>
                </a:gridCol>
                <a:gridCol w="6809777">
                  <a:extLst>
                    <a:ext uri="{9D8B030D-6E8A-4147-A177-3AD203B41FA5}">
                      <a16:colId xmlns:a16="http://schemas.microsoft.com/office/drawing/2014/main" val="4173361220"/>
                    </a:ext>
                  </a:extLst>
                </a:gridCol>
              </a:tblGrid>
              <a:tr h="406060">
                <a:tc>
                  <a:txBody>
                    <a:bodyPr/>
                    <a:lstStyle/>
                    <a:p>
                      <a:r>
                        <a:rPr lang="en-GB" dirty="0">
                          <a:latin typeface="Times New Roman" panose="02020603050405020304" pitchFamily="18" charset="0"/>
                          <a:cs typeface="Times New Roman" panose="02020603050405020304" pitchFamily="18" charset="0"/>
                        </a:rPr>
                        <a:t>ENABLERS</a:t>
                      </a:r>
                    </a:p>
                  </a:txBody>
                  <a:tcPr/>
                </a:tc>
                <a:tc>
                  <a:txBody>
                    <a:bodyPr/>
                    <a:lstStyle/>
                    <a:p>
                      <a:endParaRPr lang="en-GB"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94897870"/>
                  </a:ext>
                </a:extLst>
              </a:tr>
              <a:tr h="492426">
                <a:tc>
                  <a:txBody>
                    <a:bodyPr/>
                    <a:lstStyle/>
                    <a:p>
                      <a:r>
                        <a:rPr lang="en-GB" b="1" dirty="0">
                          <a:latin typeface="Times New Roman" panose="02020603050405020304" pitchFamily="18" charset="0"/>
                          <a:cs typeface="Times New Roman" panose="02020603050405020304" pitchFamily="18" charset="0"/>
                        </a:rPr>
                        <a:t>Relationships</a:t>
                      </a:r>
                    </a:p>
                  </a:txBody>
                  <a:tcPr/>
                </a:tc>
                <a:tc>
                  <a:txBody>
                    <a:bodyPr/>
                    <a:lstStyle/>
                    <a:p>
                      <a:r>
                        <a:rPr lang="en-GB" i="1" dirty="0">
                          <a:latin typeface="Times New Roman" panose="02020603050405020304" pitchFamily="18" charset="0"/>
                          <a:cs typeface="Times New Roman" panose="02020603050405020304" pitchFamily="18" charset="0"/>
                        </a:rPr>
                        <a:t>‘I think the </a:t>
                      </a:r>
                      <a:r>
                        <a:rPr lang="en-GB" b="1" i="1" dirty="0">
                          <a:latin typeface="Times New Roman" panose="02020603050405020304" pitchFamily="18" charset="0"/>
                          <a:cs typeface="Times New Roman" panose="02020603050405020304" pitchFamily="18" charset="0"/>
                        </a:rPr>
                        <a:t>relationships</a:t>
                      </a:r>
                      <a:r>
                        <a:rPr lang="en-GB" i="1" dirty="0">
                          <a:latin typeface="Times New Roman" panose="02020603050405020304" pitchFamily="18" charset="0"/>
                          <a:cs typeface="Times New Roman" panose="02020603050405020304" pitchFamily="18" charset="0"/>
                        </a:rPr>
                        <a:t> are really important’ </a:t>
                      </a:r>
                      <a:r>
                        <a:rPr lang="en-GB" dirty="0">
                          <a:latin typeface="Times New Roman" panose="02020603050405020304" pitchFamily="18" charset="0"/>
                          <a:cs typeface="Times New Roman" panose="02020603050405020304" pitchFamily="18" charset="0"/>
                        </a:rPr>
                        <a:t>E2</a:t>
                      </a:r>
                    </a:p>
                  </a:txBody>
                  <a:tcPr/>
                </a:tc>
                <a:extLst>
                  <a:ext uri="{0D108BD9-81ED-4DB2-BD59-A6C34878D82A}">
                    <a16:rowId xmlns:a16="http://schemas.microsoft.com/office/drawing/2014/main" val="2084465160"/>
                  </a:ext>
                </a:extLst>
              </a:tr>
              <a:tr h="729575">
                <a:tc>
                  <a:txBody>
                    <a:bodyPr/>
                    <a:lstStyle/>
                    <a:p>
                      <a:r>
                        <a:rPr lang="en-GB" b="1" dirty="0">
                          <a:latin typeface="Times New Roman" panose="02020603050405020304" pitchFamily="18" charset="0"/>
                          <a:cs typeface="Times New Roman" panose="02020603050405020304" pitchFamily="18" charset="0"/>
                        </a:rPr>
                        <a:t>Willingness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latin typeface="Times New Roman" panose="02020603050405020304" pitchFamily="18" charset="0"/>
                          <a:cs typeface="Times New Roman" panose="02020603050405020304" pitchFamily="18" charset="0"/>
                        </a:rPr>
                        <a:t>‘the extent to which the Govt </a:t>
                      </a:r>
                      <a:r>
                        <a:rPr lang="en-GB" b="1" i="1" dirty="0">
                          <a:latin typeface="Times New Roman" panose="02020603050405020304" pitchFamily="18" charset="0"/>
                          <a:cs typeface="Times New Roman" panose="02020603050405020304" pitchFamily="18" charset="0"/>
                        </a:rPr>
                        <a:t>is interested </a:t>
                      </a:r>
                      <a:r>
                        <a:rPr lang="en-GB" i="1" dirty="0">
                          <a:latin typeface="Times New Roman" panose="02020603050405020304" pitchFamily="18" charset="0"/>
                          <a:cs typeface="Times New Roman" panose="02020603050405020304" pitchFamily="18" charset="0"/>
                        </a:rPr>
                        <a:t>in the agenda and prepared to engage or not’ </a:t>
                      </a:r>
                      <a:r>
                        <a:rPr lang="en-GB" i="0" dirty="0">
                          <a:latin typeface="Times New Roman" panose="02020603050405020304" pitchFamily="18" charset="0"/>
                          <a:cs typeface="Times New Roman" panose="02020603050405020304" pitchFamily="18" charset="0"/>
                        </a:rPr>
                        <a:t>E4</a:t>
                      </a:r>
                    </a:p>
                  </a:txBody>
                  <a:tcPr/>
                </a:tc>
                <a:extLst>
                  <a:ext uri="{0D108BD9-81ED-4DB2-BD59-A6C34878D82A}">
                    <a16:rowId xmlns:a16="http://schemas.microsoft.com/office/drawing/2014/main" val="930826557"/>
                  </a:ext>
                </a:extLst>
              </a:tr>
              <a:tr h="729575">
                <a:tc>
                  <a:txBody>
                    <a:bodyPr/>
                    <a:lstStyle/>
                    <a:p>
                      <a:r>
                        <a:rPr lang="en-GB" b="1" dirty="0">
                          <a:latin typeface="Times New Roman" panose="02020603050405020304" pitchFamily="18" charset="0"/>
                          <a:cs typeface="Times New Roman" panose="02020603050405020304" pitchFamily="18" charset="0"/>
                        </a:rPr>
                        <a:t>Alignment with values</a:t>
                      </a:r>
                    </a:p>
                  </a:txBody>
                  <a:tcPr/>
                </a:tc>
                <a:tc>
                  <a:txBody>
                    <a:bodyPr/>
                    <a:lstStyle/>
                    <a:p>
                      <a:r>
                        <a:rPr lang="en-GB" i="1" dirty="0">
                          <a:latin typeface="Times New Roman" panose="02020603050405020304" pitchFamily="18" charset="0"/>
                          <a:cs typeface="Times New Roman" panose="02020603050405020304" pitchFamily="18" charset="0"/>
                        </a:rPr>
                        <a:t>‘any success that there has been … was really attributable to the </a:t>
                      </a:r>
                      <a:r>
                        <a:rPr lang="en-GB" b="1" i="1" dirty="0">
                          <a:latin typeface="Times New Roman" panose="02020603050405020304" pitchFamily="18" charset="0"/>
                          <a:cs typeface="Times New Roman" panose="02020603050405020304" pitchFamily="18" charset="0"/>
                        </a:rPr>
                        <a:t>commitment</a:t>
                      </a:r>
                      <a:r>
                        <a:rPr lang="en-GB" i="1" dirty="0">
                          <a:latin typeface="Times New Roman" panose="02020603050405020304" pitchFamily="18" charset="0"/>
                          <a:cs typeface="Times New Roman" panose="02020603050405020304" pitchFamily="18" charset="0"/>
                        </a:rPr>
                        <a:t> of institutions, the </a:t>
                      </a:r>
                      <a:r>
                        <a:rPr lang="en-GB" b="1" i="1" dirty="0">
                          <a:latin typeface="Times New Roman" panose="02020603050405020304" pitchFamily="18" charset="0"/>
                          <a:cs typeface="Times New Roman" panose="02020603050405020304" pitchFamily="18" charset="0"/>
                        </a:rPr>
                        <a:t>belief</a:t>
                      </a:r>
                      <a:r>
                        <a:rPr lang="en-GB" i="1" dirty="0">
                          <a:latin typeface="Times New Roman" panose="02020603050405020304" pitchFamily="18" charset="0"/>
                          <a:cs typeface="Times New Roman" panose="02020603050405020304" pitchFamily="18" charset="0"/>
                        </a:rPr>
                        <a:t> and </a:t>
                      </a:r>
                      <a:r>
                        <a:rPr lang="en-GB" b="1" i="1" dirty="0">
                          <a:latin typeface="Times New Roman" panose="02020603050405020304" pitchFamily="18" charset="0"/>
                          <a:cs typeface="Times New Roman" panose="02020603050405020304" pitchFamily="18" charset="0"/>
                        </a:rPr>
                        <a:t>importance</a:t>
                      </a:r>
                      <a:r>
                        <a:rPr lang="en-GB" i="1" dirty="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S4</a:t>
                      </a:r>
                    </a:p>
                  </a:txBody>
                  <a:tcPr/>
                </a:tc>
                <a:extLst>
                  <a:ext uri="{0D108BD9-81ED-4DB2-BD59-A6C34878D82A}">
                    <a16:rowId xmlns:a16="http://schemas.microsoft.com/office/drawing/2014/main" val="123419873"/>
                  </a:ext>
                </a:extLst>
              </a:tr>
              <a:tr h="729575">
                <a:tc>
                  <a:txBody>
                    <a:bodyPr/>
                    <a:lstStyle/>
                    <a:p>
                      <a:r>
                        <a:rPr lang="en-GB" b="1" dirty="0">
                          <a:latin typeface="Times New Roman" panose="02020603050405020304" pitchFamily="18" charset="0"/>
                          <a:cs typeface="Times New Roman" panose="02020603050405020304" pitchFamily="18" charset="0"/>
                        </a:rPr>
                        <a:t>Alignment with policy priorities</a:t>
                      </a:r>
                    </a:p>
                  </a:txBody>
                  <a:tcPr/>
                </a:tc>
                <a:tc>
                  <a:txBody>
                    <a:bodyPr/>
                    <a:lstStyle/>
                    <a:p>
                      <a:r>
                        <a:rPr lang="en-GB" i="1" dirty="0">
                          <a:latin typeface="Times New Roman" panose="02020603050405020304" pitchFamily="18" charset="0"/>
                          <a:cs typeface="Times New Roman" panose="02020603050405020304" pitchFamily="18" charset="0"/>
                        </a:rPr>
                        <a:t>‘it wouldn’t be my first choice but we do place an </a:t>
                      </a:r>
                      <a:r>
                        <a:rPr lang="en-GB" b="1" i="1" dirty="0">
                          <a:latin typeface="Times New Roman" panose="02020603050405020304" pitchFamily="18" charset="0"/>
                          <a:cs typeface="Times New Roman" panose="02020603050405020304" pitchFamily="18" charset="0"/>
                        </a:rPr>
                        <a:t>emphasis on economic</a:t>
                      </a:r>
                      <a:r>
                        <a:rPr lang="en-GB" i="1" dirty="0">
                          <a:latin typeface="Times New Roman" panose="02020603050405020304" pitchFamily="18" charset="0"/>
                          <a:cs typeface="Times New Roman" panose="02020603050405020304" pitchFamily="18" charset="0"/>
                        </a:rPr>
                        <a:t> because </a:t>
                      </a:r>
                      <a:r>
                        <a:rPr lang="en-GB" b="1" i="1" dirty="0">
                          <a:latin typeface="Times New Roman" panose="02020603050405020304" pitchFamily="18" charset="0"/>
                          <a:cs typeface="Times New Roman" panose="02020603050405020304" pitchFamily="18" charset="0"/>
                        </a:rPr>
                        <a:t>that’s where Govt sits</a:t>
                      </a:r>
                      <a:r>
                        <a:rPr lang="en-GB" i="1" dirty="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S6</a:t>
                      </a:r>
                    </a:p>
                  </a:txBody>
                  <a:tcPr/>
                </a:tc>
                <a:extLst>
                  <a:ext uri="{0D108BD9-81ED-4DB2-BD59-A6C34878D82A}">
                    <a16:rowId xmlns:a16="http://schemas.microsoft.com/office/drawing/2014/main" val="3697470951"/>
                  </a:ext>
                </a:extLst>
              </a:tr>
              <a:tr h="729575">
                <a:tc>
                  <a:txBody>
                    <a:bodyPr/>
                    <a:lstStyle/>
                    <a:p>
                      <a:r>
                        <a:rPr lang="en-GB" b="1" dirty="0">
                          <a:latin typeface="Times New Roman" panose="02020603050405020304" pitchFamily="18" charset="0"/>
                          <a:cs typeface="Times New Roman" panose="02020603050405020304" pitchFamily="18" charset="0"/>
                        </a:rPr>
                        <a:t>Stakeholder reputation</a:t>
                      </a:r>
                    </a:p>
                  </a:txBody>
                  <a:tcPr/>
                </a:tc>
                <a:tc>
                  <a:txBody>
                    <a:bodyPr/>
                    <a:lstStyle/>
                    <a:p>
                      <a:r>
                        <a:rPr lang="en-GB" i="1" dirty="0">
                          <a:latin typeface="Times New Roman" panose="02020603050405020304" pitchFamily="18" charset="0"/>
                          <a:cs typeface="Times New Roman" panose="02020603050405020304" pitchFamily="18" charset="0"/>
                        </a:rPr>
                        <a:t>‘[We are] in place for over fifty years, they know that </a:t>
                      </a:r>
                      <a:r>
                        <a:rPr lang="en-GB" b="1" i="1" dirty="0">
                          <a:latin typeface="Times New Roman" panose="02020603050405020304" pitchFamily="18" charset="0"/>
                          <a:cs typeface="Times New Roman" panose="02020603050405020304" pitchFamily="18" charset="0"/>
                        </a:rPr>
                        <a:t>they can trust us</a:t>
                      </a:r>
                      <a:r>
                        <a:rPr lang="en-GB" i="1" dirty="0">
                          <a:latin typeface="Times New Roman" panose="02020603050405020304" pitchFamily="18" charset="0"/>
                          <a:cs typeface="Times New Roman" panose="02020603050405020304" pitchFamily="18" charset="0"/>
                        </a:rPr>
                        <a:t>, we do good work’ </a:t>
                      </a:r>
                      <a:r>
                        <a:rPr lang="en-GB" dirty="0">
                          <a:latin typeface="Times New Roman" panose="02020603050405020304" pitchFamily="18" charset="0"/>
                          <a:cs typeface="Times New Roman" panose="02020603050405020304" pitchFamily="18" charset="0"/>
                        </a:rPr>
                        <a:t>ROI1</a:t>
                      </a:r>
                    </a:p>
                  </a:txBody>
                  <a:tcPr/>
                </a:tc>
                <a:extLst>
                  <a:ext uri="{0D108BD9-81ED-4DB2-BD59-A6C34878D82A}">
                    <a16:rowId xmlns:a16="http://schemas.microsoft.com/office/drawing/2014/main" val="1844240873"/>
                  </a:ext>
                </a:extLst>
              </a:tr>
              <a:tr h="1009191">
                <a:tc>
                  <a:txBody>
                    <a:bodyPr/>
                    <a:lstStyle/>
                    <a:p>
                      <a:r>
                        <a:rPr lang="en-GB" b="1" dirty="0">
                          <a:latin typeface="Times New Roman" panose="02020603050405020304" pitchFamily="18" charset="0"/>
                          <a:cs typeface="Times New Roman" panose="02020603050405020304" pitchFamily="18" charset="0"/>
                        </a:rPr>
                        <a:t>Targeted communication</a:t>
                      </a:r>
                    </a:p>
                  </a:txBody>
                  <a:tcPr/>
                </a:tc>
                <a:tc>
                  <a:txBody>
                    <a:bodyPr/>
                    <a:lstStyle/>
                    <a:p>
                      <a:r>
                        <a:rPr lang="en-GB" i="1" dirty="0">
                          <a:latin typeface="Times New Roman" panose="02020603050405020304" pitchFamily="18" charset="0"/>
                          <a:cs typeface="Times New Roman" panose="02020603050405020304" pitchFamily="18" charset="0"/>
                        </a:rPr>
                        <a:t>‘this will be </a:t>
                      </a:r>
                      <a:r>
                        <a:rPr lang="en-GB" b="1" i="1" dirty="0">
                          <a:latin typeface="Times New Roman" panose="02020603050405020304" pitchFamily="18" charset="0"/>
                          <a:cs typeface="Times New Roman" panose="02020603050405020304" pitchFamily="18" charset="0"/>
                        </a:rPr>
                        <a:t>disseminated </a:t>
                      </a:r>
                      <a:r>
                        <a:rPr lang="en-GB" i="1" dirty="0">
                          <a:latin typeface="Times New Roman" panose="02020603050405020304" pitchFamily="18" charset="0"/>
                          <a:cs typeface="Times New Roman" panose="02020603050405020304" pitchFamily="18" charset="0"/>
                        </a:rPr>
                        <a:t>to Central Govt through our policy briefs, through engagements, through reports, through community engagement so forth’ </a:t>
                      </a:r>
                      <a:r>
                        <a:rPr lang="en-GB" dirty="0">
                          <a:latin typeface="Times New Roman" panose="02020603050405020304" pitchFamily="18" charset="0"/>
                          <a:cs typeface="Times New Roman" panose="02020603050405020304" pitchFamily="18" charset="0"/>
                        </a:rPr>
                        <a:t>NI2</a:t>
                      </a:r>
                    </a:p>
                  </a:txBody>
                  <a:tcPr/>
                </a:tc>
                <a:extLst>
                  <a:ext uri="{0D108BD9-81ED-4DB2-BD59-A6C34878D82A}">
                    <a16:rowId xmlns:a16="http://schemas.microsoft.com/office/drawing/2014/main" val="2683070810"/>
                  </a:ext>
                </a:extLst>
              </a:tr>
            </a:tbl>
          </a:graphicData>
        </a:graphic>
      </p:graphicFrame>
    </p:spTree>
    <p:extLst>
      <p:ext uri="{BB962C8B-B14F-4D97-AF65-F5344CB8AC3E}">
        <p14:creationId xmlns:p14="http://schemas.microsoft.com/office/powerpoint/2010/main" val="10905628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26E93-BC23-C26C-8B67-B5C407387BF5}"/>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1C52DDD-FB07-3FBC-B3B1-9D2FCC10AC96}"/>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4255CE4E-C737-F641-F7AF-CBF1ED989608}"/>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065BB476-E609-0BA4-0F9B-E5A3DC201898}"/>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7C178DBE-A2CB-53D9-C451-E060D679A349}"/>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D5643688-BAAE-6DAE-38E0-48BACC8EF118}"/>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Enablers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sp>
        <p:nvSpPr>
          <p:cNvPr id="7" name="Rectangle: Rounded Corners 6">
            <a:extLst>
              <a:ext uri="{FF2B5EF4-FFF2-40B4-BE49-F238E27FC236}">
                <a16:creationId xmlns:a16="http://schemas.microsoft.com/office/drawing/2014/main" id="{D5809BE7-0679-97C8-C9E7-7E63D34D91D7}"/>
              </a:ext>
            </a:extLst>
          </p:cNvPr>
          <p:cNvSpPr/>
          <p:nvPr/>
        </p:nvSpPr>
        <p:spPr>
          <a:xfrm>
            <a:off x="2242225" y="350196"/>
            <a:ext cx="9742252" cy="6148939"/>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3200" b="1" kern="100" dirty="0">
                <a:latin typeface="Times New Roman" panose="02020603050405020304" pitchFamily="18" charset="0"/>
                <a:ea typeface="Aptos" panose="020B0004020202020204" pitchFamily="34" charset="0"/>
                <a:cs typeface="Times New Roman" panose="02020603050405020304" pitchFamily="18" charset="0"/>
              </a:rPr>
              <a:t>Role of relationships with decision-makers mentioned in all countries</a:t>
            </a:r>
          </a:p>
          <a:p>
            <a:pPr indent="-57150" algn="ctr"/>
            <a:endParaRPr lang="en-GB" b="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i="1" kern="100" dirty="0">
                <a:latin typeface="Times New Roman" panose="02020603050405020304" pitchFamily="18" charset="0"/>
                <a:ea typeface="Aptos" panose="020B0004020202020204" pitchFamily="34" charset="0"/>
                <a:cs typeface="Times New Roman" panose="02020603050405020304" pitchFamily="18" charset="0"/>
              </a:rPr>
              <a:t>‘We have </a:t>
            </a:r>
            <a:r>
              <a:rPr lang="en-GB" b="1" i="1" kern="100" dirty="0">
                <a:latin typeface="Times New Roman" panose="02020603050405020304" pitchFamily="18" charset="0"/>
                <a:ea typeface="Aptos" panose="020B0004020202020204" pitchFamily="34" charset="0"/>
                <a:cs typeface="Times New Roman" panose="02020603050405020304" pitchFamily="18" charset="0"/>
              </a:rPr>
              <a:t>very, very close relationships </a:t>
            </a:r>
            <a:r>
              <a:rPr lang="en-GB" i="1" kern="100" dirty="0">
                <a:latin typeface="Times New Roman" panose="02020603050405020304" pitchFamily="18" charset="0"/>
                <a:ea typeface="Aptos" panose="020B0004020202020204" pitchFamily="34" charset="0"/>
                <a:cs typeface="Times New Roman" panose="02020603050405020304" pitchFamily="18" charset="0"/>
              </a:rPr>
              <a:t>with the minister for further and higher education, the Cabinet secretary for education, anybody who’s leading the way in terms of equalities’ </a:t>
            </a:r>
            <a:r>
              <a:rPr lang="en-GB" kern="100" dirty="0">
                <a:latin typeface="Times New Roman" panose="02020603050405020304" pitchFamily="18" charset="0"/>
                <a:ea typeface="Aptos" panose="020B0004020202020204" pitchFamily="34" charset="0"/>
                <a:cs typeface="Times New Roman" panose="02020603050405020304" pitchFamily="18" charset="0"/>
              </a:rPr>
              <a:t>W1</a:t>
            </a:r>
          </a:p>
          <a:p>
            <a:pPr indent="-57150" algn="ctr"/>
            <a:endParaRPr lang="en-GB" i="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i="1" kern="100" dirty="0">
                <a:latin typeface="Times New Roman" panose="02020603050405020304" pitchFamily="18" charset="0"/>
                <a:ea typeface="Aptos" panose="020B0004020202020204" pitchFamily="34" charset="0"/>
                <a:cs typeface="Times New Roman" panose="02020603050405020304" pitchFamily="18" charset="0"/>
              </a:rPr>
              <a:t>‘Lifting the phone, meeting for coffee, excellent basis for partnerships.  Partnerships can’t be made through e-mail.  Partnerships can’t be made on-line.  Partnerships have to be worked on, </a:t>
            </a:r>
            <a:r>
              <a:rPr lang="en-GB" b="1" i="1" kern="100" dirty="0">
                <a:latin typeface="Times New Roman" panose="02020603050405020304" pitchFamily="18" charset="0"/>
                <a:ea typeface="Aptos" panose="020B0004020202020204" pitchFamily="34" charset="0"/>
                <a:cs typeface="Times New Roman" panose="02020603050405020304" pitchFamily="18" charset="0"/>
              </a:rPr>
              <a:t>interpersonal,</a:t>
            </a:r>
            <a:r>
              <a:rPr lang="en-GB" i="1" kern="100" dirty="0">
                <a:latin typeface="Times New Roman" panose="02020603050405020304" pitchFamily="18" charset="0"/>
                <a:ea typeface="Aptos" panose="020B0004020202020204" pitchFamily="34" charset="0"/>
                <a:cs typeface="Times New Roman" panose="02020603050405020304" pitchFamily="18" charset="0"/>
              </a:rPr>
              <a:t> a real deep understanding of issues, a shared understanding of issues.’ </a:t>
            </a:r>
            <a:r>
              <a:rPr lang="en-GB" kern="100" dirty="0">
                <a:latin typeface="Times New Roman" panose="02020603050405020304" pitchFamily="18" charset="0"/>
                <a:ea typeface="Aptos" panose="020B0004020202020204" pitchFamily="34" charset="0"/>
                <a:cs typeface="Times New Roman" panose="02020603050405020304" pitchFamily="18" charset="0"/>
              </a:rPr>
              <a:t>NI2</a:t>
            </a:r>
          </a:p>
          <a:p>
            <a:pPr indent="-57150" algn="ctr"/>
            <a:endParaRPr lang="en-GB" i="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i="1" kern="100" dirty="0">
                <a:latin typeface="Times New Roman" panose="02020603050405020304" pitchFamily="18" charset="0"/>
                <a:ea typeface="Aptos" panose="020B0004020202020204" pitchFamily="34" charset="0"/>
                <a:cs typeface="Times New Roman" panose="02020603050405020304" pitchFamily="18" charset="0"/>
              </a:rPr>
              <a:t>‘I mean … personally, my </a:t>
            </a:r>
            <a:r>
              <a:rPr lang="en-GB" b="1" i="1" kern="100" dirty="0">
                <a:latin typeface="Times New Roman" panose="02020603050405020304" pitchFamily="18" charset="0"/>
                <a:ea typeface="Aptos" panose="020B0004020202020204" pitchFamily="34" charset="0"/>
                <a:cs typeface="Times New Roman" panose="02020603050405020304" pitchFamily="18" charset="0"/>
              </a:rPr>
              <a:t>relationships</a:t>
            </a:r>
            <a:r>
              <a:rPr lang="en-GB" i="1" kern="100" dirty="0">
                <a:latin typeface="Times New Roman" panose="02020603050405020304" pitchFamily="18" charset="0"/>
                <a:ea typeface="Aptos" panose="020B0004020202020204" pitchFamily="34" charset="0"/>
                <a:cs typeface="Times New Roman" panose="02020603050405020304" pitchFamily="18" charset="0"/>
              </a:rPr>
              <a:t> are quite good with the policymakers.  I kind of make that my </a:t>
            </a:r>
            <a:r>
              <a:rPr lang="en-GB" b="1" i="1" kern="100" dirty="0">
                <a:latin typeface="Times New Roman" panose="02020603050405020304" pitchFamily="18" charset="0"/>
                <a:ea typeface="Aptos" panose="020B0004020202020204" pitchFamily="34" charset="0"/>
                <a:cs typeface="Times New Roman" panose="02020603050405020304" pitchFamily="18" charset="0"/>
              </a:rPr>
              <a:t>priority</a:t>
            </a:r>
            <a:r>
              <a:rPr lang="en-GB" i="1" kern="100" dirty="0">
                <a:latin typeface="Times New Roman" panose="02020603050405020304" pitchFamily="18" charset="0"/>
                <a:ea typeface="Aptos" panose="020B0004020202020204" pitchFamily="34" charset="0"/>
                <a:cs typeface="Times New Roman" panose="02020603050405020304" pitchFamily="18" charset="0"/>
              </a:rPr>
              <a:t>.  So … they feel that they can come for advice as well.’ </a:t>
            </a:r>
            <a:r>
              <a:rPr lang="en-GB" kern="100" dirty="0">
                <a:latin typeface="Times New Roman" panose="02020603050405020304" pitchFamily="18" charset="0"/>
                <a:ea typeface="Aptos" panose="020B0004020202020204" pitchFamily="34" charset="0"/>
                <a:cs typeface="Times New Roman" panose="02020603050405020304" pitchFamily="18" charset="0"/>
              </a:rPr>
              <a:t>S8</a:t>
            </a:r>
          </a:p>
          <a:p>
            <a:pPr indent="-57150" algn="ctr"/>
            <a:endParaRPr lang="en-GB" i="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i="1" kern="100" dirty="0">
                <a:latin typeface="Times New Roman" panose="02020603050405020304" pitchFamily="18" charset="0"/>
                <a:ea typeface="Aptos" panose="020B0004020202020204" pitchFamily="34" charset="0"/>
                <a:cs typeface="Times New Roman" panose="02020603050405020304" pitchFamily="18" charset="0"/>
              </a:rPr>
              <a:t>‘I think the relationships are really important. … some of the </a:t>
            </a:r>
            <a:r>
              <a:rPr lang="en-GB" b="1" i="1" kern="100" dirty="0">
                <a:latin typeface="Times New Roman" panose="02020603050405020304" pitchFamily="18" charset="0"/>
                <a:ea typeface="Aptos" panose="020B0004020202020204" pitchFamily="34" charset="0"/>
                <a:cs typeface="Times New Roman" panose="02020603050405020304" pitchFamily="18" charset="0"/>
              </a:rPr>
              <a:t>relationships are personal</a:t>
            </a:r>
            <a:r>
              <a:rPr lang="en-GB" i="1" kern="100" dirty="0">
                <a:latin typeface="Times New Roman" panose="02020603050405020304" pitchFamily="18" charset="0"/>
                <a:ea typeface="Aptos" panose="020B0004020202020204" pitchFamily="34" charset="0"/>
                <a:cs typeface="Times New Roman" panose="02020603050405020304" pitchFamily="18" charset="0"/>
              </a:rPr>
              <a:t>, aren’t they, so it’s quite hard to separate my relationship in this job with, I don’t know, the director general for skills.  So we’re both doing a job, we’re both professionals, but some of it is personal, you know do you get on with them, can you … do they truly believe they can </a:t>
            </a:r>
            <a:r>
              <a:rPr lang="en-GB" b="1" i="1" kern="100" dirty="0">
                <a:latin typeface="Times New Roman" panose="02020603050405020304" pitchFamily="18" charset="0"/>
                <a:ea typeface="Aptos" panose="020B0004020202020204" pitchFamily="34" charset="0"/>
                <a:cs typeface="Times New Roman" panose="02020603050405020304" pitchFamily="18" charset="0"/>
              </a:rPr>
              <a:t>trust</a:t>
            </a:r>
            <a:r>
              <a:rPr lang="en-GB" i="1" kern="100" dirty="0">
                <a:latin typeface="Times New Roman" panose="02020603050405020304" pitchFamily="18" charset="0"/>
                <a:ea typeface="Aptos" panose="020B0004020202020204" pitchFamily="34" charset="0"/>
                <a:cs typeface="Times New Roman" panose="02020603050405020304" pitchFamily="18" charset="0"/>
              </a:rPr>
              <a:t> you?’ </a:t>
            </a:r>
            <a:r>
              <a:rPr lang="en-GB" kern="100" dirty="0">
                <a:latin typeface="Times New Roman" panose="02020603050405020304" pitchFamily="18" charset="0"/>
                <a:ea typeface="Aptos" panose="020B0004020202020204" pitchFamily="34" charset="0"/>
                <a:cs typeface="Times New Roman" panose="02020603050405020304" pitchFamily="18" charset="0"/>
              </a:rPr>
              <a:t>E2</a:t>
            </a:r>
          </a:p>
        </p:txBody>
      </p:sp>
    </p:spTree>
    <p:extLst>
      <p:ext uri="{BB962C8B-B14F-4D97-AF65-F5344CB8AC3E}">
        <p14:creationId xmlns:p14="http://schemas.microsoft.com/office/powerpoint/2010/main" val="5410766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8ED9F-EFFB-A9D6-654D-F89408761284}"/>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1A20A383-4D94-A483-7DB5-19E2B6DFED2B}"/>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40EBED2E-D306-2B29-FEF2-CB982E076BA1}"/>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1C445A09-D6D8-9337-7F81-CE89B8E45235}"/>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E81F3F89-C1B5-09F0-3889-7609F1A8CA5E}"/>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9EE47868-FD64-4D2C-76EB-D28156348D6C}"/>
              </a:ext>
            </a:extLst>
          </p:cNvPr>
          <p:cNvSpPr txBox="1"/>
          <p:nvPr/>
        </p:nvSpPr>
        <p:spPr>
          <a:xfrm>
            <a:off x="111867" y="2421796"/>
            <a:ext cx="1906621"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Enablers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sp>
        <p:nvSpPr>
          <p:cNvPr id="7" name="Rectangle: Rounded Corners 6">
            <a:extLst>
              <a:ext uri="{FF2B5EF4-FFF2-40B4-BE49-F238E27FC236}">
                <a16:creationId xmlns:a16="http://schemas.microsoft.com/office/drawing/2014/main" id="{3DD33B8A-FE5F-B092-31E9-01617F9D341B}"/>
              </a:ext>
            </a:extLst>
          </p:cNvPr>
          <p:cNvSpPr/>
          <p:nvPr/>
        </p:nvSpPr>
        <p:spPr>
          <a:xfrm>
            <a:off x="2263678" y="155643"/>
            <a:ext cx="9811590" cy="6605080"/>
          </a:xfrm>
          <a:prstGeom prst="roundRect">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3200" b="1" kern="100" dirty="0">
                <a:latin typeface="Times New Roman" panose="02020603050405020304" pitchFamily="18" charset="0"/>
                <a:ea typeface="Aptos" panose="020B0004020202020204" pitchFamily="34" charset="0"/>
                <a:cs typeface="Times New Roman" panose="02020603050405020304" pitchFamily="18" charset="0"/>
              </a:rPr>
              <a:t>Change to Labour in England – </a:t>
            </a:r>
          </a:p>
          <a:p>
            <a:pPr indent="-57150" algn="ctr"/>
            <a:r>
              <a:rPr lang="en-GB" sz="3200" b="1" kern="100" dirty="0">
                <a:latin typeface="Times New Roman" panose="02020603050405020304" pitchFamily="18" charset="0"/>
                <a:ea typeface="Aptos" panose="020B0004020202020204" pitchFamily="34" charset="0"/>
                <a:cs typeface="Times New Roman" panose="02020603050405020304" pitchFamily="18" charset="0"/>
              </a:rPr>
              <a:t>alignment with values</a:t>
            </a:r>
          </a:p>
          <a:p>
            <a:pPr indent="-57150" algn="ctr"/>
            <a:endParaRPr lang="en-GB" i="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2000" i="1" kern="100" dirty="0">
                <a:latin typeface="Times New Roman" panose="02020603050405020304" pitchFamily="18" charset="0"/>
                <a:ea typeface="Aptos" panose="020B0004020202020204" pitchFamily="34" charset="0"/>
                <a:cs typeface="Times New Roman" panose="02020603050405020304" pitchFamily="18" charset="0"/>
              </a:rPr>
              <a:t>‘under the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Conservative Govt</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we used to write … I would write letters on behalf of like our organisations to … skills ministers, or .. civil servants, but we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didn’t get any response </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really.  But now, seeing a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big difference </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that when I do write a letter or fill in a consultation or a call for evidence, I’m actually getting a response, which is much more positive …!’ </a:t>
            </a:r>
            <a:r>
              <a:rPr lang="en-GB" sz="2000" kern="100" dirty="0">
                <a:latin typeface="Times New Roman" panose="02020603050405020304" pitchFamily="18" charset="0"/>
                <a:ea typeface="Aptos" panose="020B0004020202020204" pitchFamily="34" charset="0"/>
                <a:cs typeface="Times New Roman" panose="02020603050405020304" pitchFamily="18" charset="0"/>
              </a:rPr>
              <a:t>E8</a:t>
            </a:r>
          </a:p>
          <a:p>
            <a:pPr indent="-57150" algn="ctr"/>
            <a:endParaRPr lang="en-GB" sz="2000" i="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2000" i="1" kern="100" dirty="0">
                <a:latin typeface="Times New Roman" panose="02020603050405020304" pitchFamily="18" charset="0"/>
                <a:ea typeface="Aptos" panose="020B0004020202020204" pitchFamily="34" charset="0"/>
                <a:cs typeface="Times New Roman" panose="02020603050405020304" pitchFamily="18" charset="0"/>
              </a:rPr>
              <a:t>‘So with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Labour</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it’s been a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different experience</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We do have lines through … to leading Labour politicians, like the minister Jacqui Smith who’s coming to our conference, etc, etc,’ </a:t>
            </a:r>
            <a:r>
              <a:rPr lang="en-GB" sz="2000" kern="100" dirty="0">
                <a:latin typeface="Times New Roman" panose="02020603050405020304" pitchFamily="18" charset="0"/>
                <a:ea typeface="Aptos" panose="020B0004020202020204" pitchFamily="34" charset="0"/>
                <a:cs typeface="Times New Roman" panose="02020603050405020304" pitchFamily="18" charset="0"/>
              </a:rPr>
              <a:t>E1</a:t>
            </a:r>
          </a:p>
          <a:p>
            <a:pPr indent="-57150" algn="ctr"/>
            <a:endParaRPr lang="en-GB" sz="2000" i="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2000" i="1" kern="100" dirty="0">
                <a:latin typeface="Times New Roman" panose="02020603050405020304" pitchFamily="18" charset="0"/>
                <a:ea typeface="Aptos" panose="020B0004020202020204" pitchFamily="34" charset="0"/>
                <a:cs typeface="Times New Roman" panose="02020603050405020304" pitchFamily="18" charset="0"/>
              </a:rPr>
              <a:t>‘Did lots of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work with Labour in opposition </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to say please, … please adopt this thing, it matters.  It went in their manifesto, now they’re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in Govt</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we’ve been working with them and officials .. to say you know this is what we think it should look like.’  </a:t>
            </a:r>
            <a:r>
              <a:rPr lang="en-GB" sz="2000" kern="100" dirty="0">
                <a:latin typeface="Times New Roman" panose="02020603050405020304" pitchFamily="18" charset="0"/>
                <a:ea typeface="Aptos" panose="020B0004020202020204" pitchFamily="34" charset="0"/>
                <a:cs typeface="Times New Roman" panose="02020603050405020304" pitchFamily="18" charset="0"/>
              </a:rPr>
              <a:t>E6</a:t>
            </a:r>
          </a:p>
          <a:p>
            <a:pPr indent="-57150" algn="ctr"/>
            <a:endParaRPr lang="en-GB" sz="2000" i="1" kern="100" dirty="0">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2000" i="1" kern="100" dirty="0">
                <a:latin typeface="Times New Roman" panose="02020603050405020304" pitchFamily="18" charset="0"/>
                <a:ea typeface="Aptos" panose="020B0004020202020204" pitchFamily="34" charset="0"/>
                <a:cs typeface="Times New Roman" panose="02020603050405020304" pitchFamily="18" charset="0"/>
              </a:rPr>
              <a:t>‘If you’ve got a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Labour mayor</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 then you’ve </a:t>
            </a:r>
            <a:r>
              <a:rPr lang="en-GB" sz="2000" b="1" i="1" kern="100" dirty="0">
                <a:latin typeface="Times New Roman" panose="02020603050405020304" pitchFamily="18" charset="0"/>
                <a:ea typeface="Aptos" panose="020B0004020202020204" pitchFamily="34" charset="0"/>
                <a:cs typeface="Times New Roman" panose="02020603050405020304" pitchFamily="18" charset="0"/>
              </a:rPr>
              <a:t>instantly got access </a:t>
            </a:r>
            <a:r>
              <a:rPr lang="en-GB" sz="2000" i="1" kern="100" dirty="0">
                <a:latin typeface="Times New Roman" panose="02020603050405020304" pitchFamily="18" charset="0"/>
                <a:ea typeface="Aptos" panose="020B0004020202020204" pitchFamily="34" charset="0"/>
                <a:cs typeface="Times New Roman" panose="02020603050405020304" pitchFamily="18" charset="0"/>
              </a:rPr>
              <a:t>to these people and stuff, which you probably won’t have … Yeah, that is the reality of it, is with a Labour administration, your Trade Union movement has instantly got an in.’ </a:t>
            </a:r>
            <a:r>
              <a:rPr lang="en-GB" sz="2000" kern="100" dirty="0">
                <a:latin typeface="Times New Roman" panose="02020603050405020304" pitchFamily="18" charset="0"/>
                <a:ea typeface="Aptos" panose="020B0004020202020204" pitchFamily="34" charset="0"/>
                <a:cs typeface="Times New Roman" panose="02020603050405020304" pitchFamily="18" charset="0"/>
              </a:rPr>
              <a:t>E9</a:t>
            </a:r>
          </a:p>
        </p:txBody>
      </p:sp>
    </p:spTree>
    <p:extLst>
      <p:ext uri="{BB962C8B-B14F-4D97-AF65-F5344CB8AC3E}">
        <p14:creationId xmlns:p14="http://schemas.microsoft.com/office/powerpoint/2010/main" val="31560613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58A24-D73C-F4BC-3D24-2C5F57F804CC}"/>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179FC951-67A5-0DD2-CE7A-8C84F4BF8475}"/>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CBD23205-6E30-5C29-0B5F-8F6FE3543F28}"/>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BFCC4A7E-0C7F-0380-999F-EE92C6D4F4CC}"/>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EF06FF87-8C91-2AE8-4E67-A6AC004EBD81}"/>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518B5226-4AA6-F73A-A605-B21C8B98DD25}"/>
              </a:ext>
            </a:extLst>
          </p:cNvPr>
          <p:cNvSpPr txBox="1"/>
          <p:nvPr/>
        </p:nvSpPr>
        <p:spPr>
          <a:xfrm>
            <a:off x="111867" y="2421796"/>
            <a:ext cx="1906621" cy="35394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Barriers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grpSp>
        <p:nvGrpSpPr>
          <p:cNvPr id="4" name="Group 3">
            <a:extLst>
              <a:ext uri="{FF2B5EF4-FFF2-40B4-BE49-F238E27FC236}">
                <a16:creationId xmlns:a16="http://schemas.microsoft.com/office/drawing/2014/main" id="{B1EAF2E6-C48A-C147-EE5E-875C8654E800}"/>
              </a:ext>
            </a:extLst>
          </p:cNvPr>
          <p:cNvGrpSpPr/>
          <p:nvPr/>
        </p:nvGrpSpPr>
        <p:grpSpPr>
          <a:xfrm>
            <a:off x="2181336" y="-103637"/>
            <a:ext cx="10061643" cy="1126221"/>
            <a:chOff x="30355" y="-44565"/>
            <a:chExt cx="8785880" cy="561127"/>
          </a:xfrm>
        </p:grpSpPr>
        <p:sp>
          <p:nvSpPr>
            <p:cNvPr id="9" name="Rectangle: Rounded Corners 8">
              <a:extLst>
                <a:ext uri="{FF2B5EF4-FFF2-40B4-BE49-F238E27FC236}">
                  <a16:creationId xmlns:a16="http://schemas.microsoft.com/office/drawing/2014/main" id="{3096DF48-3C5C-1940-D362-81114B573E38}"/>
                </a:ext>
              </a:extLst>
            </p:cNvPr>
            <p:cNvSpPr/>
            <p:nvPr/>
          </p:nvSpPr>
          <p:spPr>
            <a:xfrm>
              <a:off x="30355" y="40235"/>
              <a:ext cx="8785880" cy="472326"/>
            </a:xfrm>
            <a:prstGeom prst="roundRect">
              <a:avLst/>
            </a:prstGeom>
            <a:solidFill>
              <a:srgbClr val="A1E3E8"/>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04FC4761-D7CC-4A8B-3156-CE2C3C9F851F}"/>
                </a:ext>
              </a:extLst>
            </p:cNvPr>
            <p:cNvSpPr txBox="1"/>
            <p:nvPr/>
          </p:nvSpPr>
          <p:spPr>
            <a:xfrm>
              <a:off x="88564" y="-44565"/>
              <a:ext cx="8725168" cy="5611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Barriers and Enablers of Stakeholder engagement</a:t>
              </a:r>
              <a:endParaRPr lang="en-US" sz="2800" b="1" i="0" kern="1200" dirty="0">
                <a:solidFill>
                  <a:schemeClr val="tx1"/>
                </a:solidFill>
                <a:latin typeface="Avenir Next LT Pro" panose="020B0504020202020204" pitchFamily="34" charset="77"/>
                <a:cs typeface="Arial" panose="020B0604020202020204" pitchFamily="34" charset="0"/>
              </a:endParaRPr>
            </a:p>
          </p:txBody>
        </p:sp>
      </p:grpSp>
      <p:graphicFrame>
        <p:nvGraphicFramePr>
          <p:cNvPr id="12" name="Table 11">
            <a:extLst>
              <a:ext uri="{FF2B5EF4-FFF2-40B4-BE49-F238E27FC236}">
                <a16:creationId xmlns:a16="http://schemas.microsoft.com/office/drawing/2014/main" id="{8CDF5C4C-715E-51FA-9556-98ECF5B62A12}"/>
              </a:ext>
            </a:extLst>
          </p:cNvPr>
          <p:cNvGraphicFramePr>
            <a:graphicFrameLocks noGrp="1"/>
          </p:cNvGraphicFramePr>
          <p:nvPr>
            <p:extLst>
              <p:ext uri="{D42A27DB-BD31-4B8C-83A1-F6EECF244321}">
                <p14:modId xmlns:p14="http://schemas.microsoft.com/office/powerpoint/2010/main" val="3438016589"/>
              </p:ext>
            </p:extLst>
          </p:nvPr>
        </p:nvGraphicFramePr>
        <p:xfrm>
          <a:off x="2242224" y="1252620"/>
          <a:ext cx="9833044" cy="5313544"/>
        </p:xfrm>
        <a:graphic>
          <a:graphicData uri="http://schemas.openxmlformats.org/drawingml/2006/table">
            <a:tbl>
              <a:tblPr firstRow="1" bandRow="1">
                <a:tableStyleId>{21E4AEA4-8DFA-4A89-87EB-49C32662AFE0}</a:tableStyleId>
              </a:tblPr>
              <a:tblGrid>
                <a:gridCol w="2962074">
                  <a:extLst>
                    <a:ext uri="{9D8B030D-6E8A-4147-A177-3AD203B41FA5}">
                      <a16:colId xmlns:a16="http://schemas.microsoft.com/office/drawing/2014/main" val="922864339"/>
                    </a:ext>
                  </a:extLst>
                </a:gridCol>
                <a:gridCol w="6870970">
                  <a:extLst>
                    <a:ext uri="{9D8B030D-6E8A-4147-A177-3AD203B41FA5}">
                      <a16:colId xmlns:a16="http://schemas.microsoft.com/office/drawing/2014/main" val="4173361220"/>
                    </a:ext>
                  </a:extLst>
                </a:gridCol>
              </a:tblGrid>
              <a:tr h="449317">
                <a:tc>
                  <a:txBody>
                    <a:bodyPr/>
                    <a:lstStyle/>
                    <a:p>
                      <a:r>
                        <a:rPr lang="en-GB" dirty="0">
                          <a:latin typeface="Times New Roman" panose="02020603050405020304" pitchFamily="18" charset="0"/>
                          <a:cs typeface="Times New Roman" panose="02020603050405020304" pitchFamily="18" charset="0"/>
                        </a:rPr>
                        <a:t>BARRIERS</a:t>
                      </a:r>
                    </a:p>
                  </a:txBody>
                  <a:tcPr/>
                </a:tc>
                <a:tc>
                  <a:txBody>
                    <a:bodyPr/>
                    <a:lstStyle/>
                    <a:p>
                      <a:endParaRPr lang="en-GB"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94897870"/>
                  </a:ext>
                </a:extLst>
              </a:tr>
              <a:tr h="1011809">
                <a:tc>
                  <a:txBody>
                    <a:bodyPr/>
                    <a:lstStyle/>
                    <a:p>
                      <a:r>
                        <a:rPr lang="en-GB" b="1" dirty="0">
                          <a:latin typeface="Times New Roman" panose="02020603050405020304" pitchFamily="18" charset="0"/>
                          <a:cs typeface="Times New Roman" panose="02020603050405020304" pitchFamily="18" charset="0"/>
                        </a:rPr>
                        <a:t>Lack of funding</a:t>
                      </a:r>
                    </a:p>
                  </a:txBody>
                  <a:tcPr/>
                </a:tc>
                <a:tc>
                  <a:txBody>
                    <a:bodyPr/>
                    <a:lstStyle/>
                    <a:p>
                      <a:r>
                        <a:rPr lang="en-GB" i="1" dirty="0">
                          <a:latin typeface="Times New Roman" panose="02020603050405020304" pitchFamily="18" charset="0"/>
                          <a:cs typeface="Times New Roman" panose="02020603050405020304" pitchFamily="18" charset="0"/>
                        </a:rPr>
                        <a:t>‘it’s largely … </a:t>
                      </a:r>
                      <a:r>
                        <a:rPr lang="en-GB" b="1" i="1" dirty="0">
                          <a:latin typeface="Times New Roman" panose="02020603050405020304" pitchFamily="18" charset="0"/>
                          <a:cs typeface="Times New Roman" panose="02020603050405020304" pitchFamily="18" charset="0"/>
                        </a:rPr>
                        <a:t>financial</a:t>
                      </a:r>
                      <a:r>
                        <a:rPr lang="en-GB" i="1" dirty="0">
                          <a:latin typeface="Times New Roman" panose="02020603050405020304" pitchFamily="18" charset="0"/>
                          <a:cs typeface="Times New Roman" panose="02020603050405020304" pitchFamily="18" charset="0"/>
                        </a:rPr>
                        <a:t>, that they just didn’t want to increase Govt </a:t>
                      </a:r>
                      <a:r>
                        <a:rPr lang="en-GB" b="1" i="1" dirty="0">
                          <a:latin typeface="Times New Roman" panose="02020603050405020304" pitchFamily="18" charset="0"/>
                          <a:cs typeface="Times New Roman" panose="02020603050405020304" pitchFamily="18" charset="0"/>
                        </a:rPr>
                        <a:t>spending</a:t>
                      </a:r>
                      <a:r>
                        <a:rPr lang="en-GB" i="1" dirty="0">
                          <a:latin typeface="Times New Roman" panose="02020603050405020304" pitchFamily="18" charset="0"/>
                          <a:cs typeface="Times New Roman" panose="02020603050405020304" pitchFamily="18" charset="0"/>
                        </a:rPr>
                        <a:t> by providing … additional funding to people to undertake education’ </a:t>
                      </a:r>
                      <a:r>
                        <a:rPr lang="en-GB" dirty="0">
                          <a:latin typeface="Times New Roman" panose="02020603050405020304" pitchFamily="18" charset="0"/>
                          <a:cs typeface="Times New Roman" panose="02020603050405020304" pitchFamily="18" charset="0"/>
                        </a:rPr>
                        <a:t>E4 </a:t>
                      </a:r>
                    </a:p>
                  </a:txBody>
                  <a:tcPr/>
                </a:tc>
                <a:extLst>
                  <a:ext uri="{0D108BD9-81ED-4DB2-BD59-A6C34878D82A}">
                    <a16:rowId xmlns:a16="http://schemas.microsoft.com/office/drawing/2014/main" val="3139495383"/>
                  </a:ext>
                </a:extLst>
              </a:tr>
              <a:tr h="7082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Times New Roman" panose="02020603050405020304" pitchFamily="18" charset="0"/>
                          <a:cs typeface="Times New Roman" panose="02020603050405020304" pitchFamily="18" charset="0"/>
                        </a:rPr>
                        <a:t>Competition between policy domains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latin typeface="Times New Roman" panose="02020603050405020304" pitchFamily="18" charset="0"/>
                          <a:cs typeface="Times New Roman" panose="02020603050405020304" pitchFamily="18" charset="0"/>
                        </a:rPr>
                        <a:t>‘[We] never held an event for Adult Learners Week, because the focus was very much on </a:t>
                      </a:r>
                      <a:r>
                        <a:rPr lang="en-GB" b="1" i="1" dirty="0">
                          <a:latin typeface="Times New Roman" panose="02020603050405020304" pitchFamily="18" charset="0"/>
                          <a:cs typeface="Times New Roman" panose="02020603050405020304" pitchFamily="18" charset="0"/>
                        </a:rPr>
                        <a:t>schools</a:t>
                      </a:r>
                      <a:r>
                        <a:rPr lang="en-GB" i="1" dirty="0">
                          <a:latin typeface="Times New Roman" panose="02020603050405020304" pitchFamily="18" charset="0"/>
                          <a:cs typeface="Times New Roman" panose="02020603050405020304" pitchFamily="18" charset="0"/>
                        </a:rPr>
                        <a:t> and </a:t>
                      </a:r>
                      <a:r>
                        <a:rPr lang="en-GB" b="1" i="1" dirty="0">
                          <a:latin typeface="Times New Roman" panose="02020603050405020304" pitchFamily="18" charset="0"/>
                          <a:cs typeface="Times New Roman" panose="02020603050405020304" pitchFamily="18" charset="0"/>
                        </a:rPr>
                        <a:t>very little interest in community engagement</a:t>
                      </a:r>
                      <a:r>
                        <a:rPr lang="en-GB" i="1" dirty="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W2</a:t>
                      </a:r>
                    </a:p>
                  </a:txBody>
                  <a:tcPr/>
                </a:tc>
                <a:extLst>
                  <a:ext uri="{0D108BD9-81ED-4DB2-BD59-A6C34878D82A}">
                    <a16:rowId xmlns:a16="http://schemas.microsoft.com/office/drawing/2014/main" val="4089008574"/>
                  </a:ext>
                </a:extLst>
              </a:tr>
              <a:tr h="708267">
                <a:tc>
                  <a:txBody>
                    <a:bodyPr/>
                    <a:lstStyle/>
                    <a:p>
                      <a:r>
                        <a:rPr lang="en-GB" b="1" dirty="0">
                          <a:latin typeface="Times New Roman" panose="02020603050405020304" pitchFamily="18" charset="0"/>
                          <a:cs typeface="Times New Roman" panose="02020603050405020304" pitchFamily="18" charset="0"/>
                        </a:rPr>
                        <a:t>Lack of substantive expertise among decision-makers</a:t>
                      </a:r>
                    </a:p>
                  </a:txBody>
                  <a:tcPr/>
                </a:tc>
                <a:tc>
                  <a:txBody>
                    <a:bodyPr/>
                    <a:lstStyle/>
                    <a:p>
                      <a:r>
                        <a:rPr lang="en-GB" i="1" dirty="0">
                          <a:latin typeface="Times New Roman" panose="02020603050405020304" pitchFamily="18" charset="0"/>
                          <a:cs typeface="Times New Roman" panose="02020603050405020304" pitchFamily="18" charset="0"/>
                        </a:rPr>
                        <a:t>‘it’s not enough to have leaders who want to do something, they have to, as I say, </a:t>
                      </a:r>
                      <a:r>
                        <a:rPr lang="en-GB" b="1" i="1" dirty="0">
                          <a:latin typeface="Times New Roman" panose="02020603050405020304" pitchFamily="18" charset="0"/>
                          <a:cs typeface="Times New Roman" panose="02020603050405020304" pitchFamily="18" charset="0"/>
                        </a:rPr>
                        <a:t>understand the realities on the ground</a:t>
                      </a:r>
                      <a:r>
                        <a:rPr lang="en-GB" i="1" dirty="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S3</a:t>
                      </a:r>
                    </a:p>
                  </a:txBody>
                  <a:tcPr/>
                </a:tc>
                <a:extLst>
                  <a:ext uri="{0D108BD9-81ED-4DB2-BD59-A6C34878D82A}">
                    <a16:rowId xmlns:a16="http://schemas.microsoft.com/office/drawing/2014/main" val="871404994"/>
                  </a:ext>
                </a:extLst>
              </a:tr>
              <a:tr h="1011809">
                <a:tc>
                  <a:txBody>
                    <a:bodyPr/>
                    <a:lstStyle/>
                    <a:p>
                      <a:r>
                        <a:rPr lang="en-GB" b="1" dirty="0">
                          <a:latin typeface="Times New Roman" panose="02020603050405020304" pitchFamily="18" charset="0"/>
                          <a:cs typeface="Times New Roman" panose="02020603050405020304" pitchFamily="18" charset="0"/>
                        </a:rPr>
                        <a:t>Staff turnover: ministers, civil servants</a:t>
                      </a:r>
                    </a:p>
                  </a:txBody>
                  <a:tcPr/>
                </a:tc>
                <a:tc>
                  <a:txBody>
                    <a:bodyPr/>
                    <a:lstStyle/>
                    <a:p>
                      <a:r>
                        <a:rPr lang="en-GB" i="1" dirty="0">
                          <a:latin typeface="Times New Roman" panose="02020603050405020304" pitchFamily="18" charset="0"/>
                          <a:cs typeface="Times New Roman" panose="02020603050405020304" pitchFamily="18" charset="0"/>
                        </a:rPr>
                        <a:t>‘you bring up relationships with somebody and then </a:t>
                      </a:r>
                      <a:r>
                        <a:rPr lang="en-GB" b="1" i="1" dirty="0">
                          <a:latin typeface="Times New Roman" panose="02020603050405020304" pitchFamily="18" charset="0"/>
                          <a:cs typeface="Times New Roman" panose="02020603050405020304" pitchFamily="18" charset="0"/>
                        </a:rPr>
                        <a:t>they’ve changed </a:t>
                      </a:r>
                      <a:r>
                        <a:rPr lang="en-GB" i="1" dirty="0">
                          <a:latin typeface="Times New Roman" panose="02020603050405020304" pitchFamily="18" charset="0"/>
                          <a:cs typeface="Times New Roman" panose="02020603050405020304" pitchFamily="18" charset="0"/>
                        </a:rPr>
                        <a:t>department and </a:t>
                      </a:r>
                      <a:r>
                        <a:rPr lang="en-GB" b="1" i="1" dirty="0">
                          <a:latin typeface="Times New Roman" panose="02020603050405020304" pitchFamily="18" charset="0"/>
                          <a:cs typeface="Times New Roman" panose="02020603050405020304" pitchFamily="18" charset="0"/>
                        </a:rPr>
                        <a:t>they’ve gone on</a:t>
                      </a:r>
                      <a:r>
                        <a:rPr lang="en-GB" i="1" dirty="0">
                          <a:latin typeface="Times New Roman" panose="02020603050405020304" pitchFamily="18" charset="0"/>
                          <a:cs typeface="Times New Roman" panose="02020603050405020304" pitchFamily="18" charset="0"/>
                        </a:rPr>
                        <a:t>, and you have to start all over again, that’s very challenging’ </a:t>
                      </a:r>
                      <a:r>
                        <a:rPr lang="en-GB" dirty="0">
                          <a:latin typeface="Times New Roman" panose="02020603050405020304" pitchFamily="18" charset="0"/>
                          <a:cs typeface="Times New Roman" panose="02020603050405020304" pitchFamily="18" charset="0"/>
                        </a:rPr>
                        <a:t>W5</a:t>
                      </a:r>
                    </a:p>
                  </a:txBody>
                  <a:tcPr/>
                </a:tc>
                <a:extLst>
                  <a:ext uri="{0D108BD9-81ED-4DB2-BD59-A6C34878D82A}">
                    <a16:rowId xmlns:a16="http://schemas.microsoft.com/office/drawing/2014/main" val="2033719020"/>
                  </a:ext>
                </a:extLst>
              </a:tr>
              <a:tr h="1011809">
                <a:tc>
                  <a:txBody>
                    <a:bodyPr/>
                    <a:lstStyle/>
                    <a:p>
                      <a:r>
                        <a:rPr lang="en-GB" b="1" dirty="0">
                          <a:latin typeface="Times New Roman" panose="02020603050405020304" pitchFamily="18" charset="0"/>
                          <a:cs typeface="Times New Roman" panose="02020603050405020304" pitchFamily="18" charset="0"/>
                        </a:rPr>
                        <a:t>Slow progress</a:t>
                      </a:r>
                    </a:p>
                  </a:txBody>
                  <a:tcPr/>
                </a:tc>
                <a:tc>
                  <a:txBody>
                    <a:bodyPr/>
                    <a:lstStyle/>
                    <a:p>
                      <a:r>
                        <a:rPr lang="en-GB" i="1" dirty="0">
                          <a:latin typeface="Times New Roman" panose="02020603050405020304" pitchFamily="18" charset="0"/>
                          <a:cs typeface="Times New Roman" panose="02020603050405020304" pitchFamily="18" charset="0"/>
                        </a:rPr>
                        <a:t>‘I’m trying to say to my members, </a:t>
                      </a:r>
                      <a:r>
                        <a:rPr lang="en-GB" b="1" i="1" dirty="0">
                          <a:latin typeface="Times New Roman" panose="02020603050405020304" pitchFamily="18" charset="0"/>
                          <a:cs typeface="Times New Roman" panose="02020603050405020304" pitchFamily="18" charset="0"/>
                        </a:rPr>
                        <a:t>we need to be patient</a:t>
                      </a:r>
                      <a:r>
                        <a:rPr lang="en-GB" i="1" dirty="0">
                          <a:latin typeface="Times New Roman" panose="02020603050405020304" pitchFamily="18" charset="0"/>
                          <a:cs typeface="Times New Roman" panose="02020603050405020304" pitchFamily="18" charset="0"/>
                        </a:rPr>
                        <a:t>, we need to work with ministers, support ministers, recognise that they’re our allies, not fight ministers’  </a:t>
                      </a:r>
                      <a:r>
                        <a:rPr lang="en-GB" dirty="0">
                          <a:latin typeface="Times New Roman" panose="02020603050405020304" pitchFamily="18" charset="0"/>
                          <a:cs typeface="Times New Roman" panose="02020603050405020304" pitchFamily="18" charset="0"/>
                        </a:rPr>
                        <a:t>E2</a:t>
                      </a:r>
                    </a:p>
                  </a:txBody>
                  <a:tcPr/>
                </a:tc>
                <a:extLst>
                  <a:ext uri="{0D108BD9-81ED-4DB2-BD59-A6C34878D82A}">
                    <a16:rowId xmlns:a16="http://schemas.microsoft.com/office/drawing/2014/main" val="2967302484"/>
                  </a:ext>
                </a:extLst>
              </a:tr>
            </a:tbl>
          </a:graphicData>
        </a:graphic>
      </p:graphicFrame>
      <p:sp>
        <p:nvSpPr>
          <p:cNvPr id="7" name="Rectangle 6">
            <a:extLst>
              <a:ext uri="{FF2B5EF4-FFF2-40B4-BE49-F238E27FC236}">
                <a16:creationId xmlns:a16="http://schemas.microsoft.com/office/drawing/2014/main" id="{40F19654-EC08-21ED-FEB2-4EF049A98DAA}"/>
              </a:ext>
            </a:extLst>
          </p:cNvPr>
          <p:cNvSpPr/>
          <p:nvPr/>
        </p:nvSpPr>
        <p:spPr>
          <a:xfrm>
            <a:off x="2542881" y="718131"/>
            <a:ext cx="9338552" cy="428017"/>
          </a:xfrm>
          <a:prstGeom prst="rect">
            <a:avLst/>
          </a:prstGeom>
          <a:solidFill>
            <a:schemeClr val="tx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latin typeface="Times New Roman" panose="02020603050405020304" pitchFamily="18" charset="0"/>
                <a:cs typeface="Times New Roman" panose="02020603050405020304" pitchFamily="18" charset="0"/>
              </a:rPr>
              <a:t>BARRIERS </a:t>
            </a:r>
            <a:r>
              <a:rPr lang="en-GB" sz="2400" b="1" dirty="0">
                <a:latin typeface="Times New Roman" panose="02020603050405020304" pitchFamily="18" charset="0"/>
                <a:cs typeface="Times New Roman" panose="02020603050405020304" pitchFamily="18" charset="0"/>
                <a:sym typeface="Wingdings" panose="05000000000000000000" pitchFamily="2" charset="2"/>
              </a:rPr>
              <a:t> ABSENCE OF ENABLERS</a:t>
            </a:r>
            <a:endParaRPr lang="en-GB"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17723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D3578-51DE-1039-93B0-52F070AA6C8F}"/>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36ABB045-5489-4F87-E033-B78FB57BAE6A}"/>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02E6BD80-88FA-BF28-97B9-7C0A64EB4D5E}"/>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F04DA4D3-07E5-22F2-9962-005CFFEAA5ED}"/>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9BA1BB06-0743-29D1-FDFC-9A783A7B48C2}"/>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83D96A83-B1C0-FF74-2679-CCCA3B51A08F}"/>
              </a:ext>
            </a:extLst>
          </p:cNvPr>
          <p:cNvSpPr txBox="1"/>
          <p:nvPr/>
        </p:nvSpPr>
        <p:spPr>
          <a:xfrm>
            <a:off x="111867" y="2421796"/>
            <a:ext cx="2032022"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What evidence</a:t>
            </a: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grpSp>
        <p:nvGrpSpPr>
          <p:cNvPr id="4" name="Group 3">
            <a:extLst>
              <a:ext uri="{FF2B5EF4-FFF2-40B4-BE49-F238E27FC236}">
                <a16:creationId xmlns:a16="http://schemas.microsoft.com/office/drawing/2014/main" id="{D6A16A00-9A8C-3239-C344-53C4D434632C}"/>
              </a:ext>
            </a:extLst>
          </p:cNvPr>
          <p:cNvGrpSpPr/>
          <p:nvPr/>
        </p:nvGrpSpPr>
        <p:grpSpPr>
          <a:xfrm>
            <a:off x="2130356" y="249986"/>
            <a:ext cx="10061643" cy="1248074"/>
            <a:chOff x="0" y="0"/>
            <a:chExt cx="8785880" cy="621839"/>
          </a:xfrm>
        </p:grpSpPr>
        <p:sp>
          <p:nvSpPr>
            <p:cNvPr id="9" name="Rectangle: Rounded Corners 8">
              <a:extLst>
                <a:ext uri="{FF2B5EF4-FFF2-40B4-BE49-F238E27FC236}">
                  <a16:creationId xmlns:a16="http://schemas.microsoft.com/office/drawing/2014/main" id="{303DE616-B7FA-2C7E-9943-43BD5B11DC83}"/>
                </a:ext>
              </a:extLst>
            </p:cNvPr>
            <p:cNvSpPr/>
            <p:nvPr/>
          </p:nvSpPr>
          <p:spPr>
            <a:xfrm>
              <a:off x="0" y="0"/>
              <a:ext cx="8785880" cy="621839"/>
            </a:xfrm>
            <a:prstGeom prst="roundRect">
              <a:avLst/>
            </a:prstGeom>
            <a:solidFill>
              <a:srgbClr val="A1E3E8"/>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2CA1265B-44A7-48CE-6E1A-F5A0199F85E9}"/>
                </a:ext>
              </a:extLst>
            </p:cNvPr>
            <p:cNvSpPr txBox="1"/>
            <p:nvPr/>
          </p:nvSpPr>
          <p:spPr>
            <a:xfrm>
              <a:off x="30356" y="30356"/>
              <a:ext cx="8725168" cy="5611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Stakeholders’ take on evidence</a:t>
              </a:r>
              <a:endParaRPr lang="en-US" sz="2800" b="1" i="0" kern="1200" dirty="0">
                <a:solidFill>
                  <a:schemeClr val="tx1"/>
                </a:solidFill>
                <a:latin typeface="Avenir Next LT Pro" panose="020B0504020202020204" pitchFamily="34" charset="77"/>
                <a:cs typeface="Arial" panose="020B0604020202020204" pitchFamily="34" charset="0"/>
              </a:endParaRPr>
            </a:p>
          </p:txBody>
        </p:sp>
      </p:grpSp>
      <p:sp>
        <p:nvSpPr>
          <p:cNvPr id="7" name="Rectangle: Rounded Corners 6">
            <a:extLst>
              <a:ext uri="{FF2B5EF4-FFF2-40B4-BE49-F238E27FC236}">
                <a16:creationId xmlns:a16="http://schemas.microsoft.com/office/drawing/2014/main" id="{72A8D3F6-7CEB-3F58-D77B-355713609FCB}"/>
              </a:ext>
            </a:extLst>
          </p:cNvPr>
          <p:cNvSpPr/>
          <p:nvPr/>
        </p:nvSpPr>
        <p:spPr>
          <a:xfrm>
            <a:off x="2290614" y="1693174"/>
            <a:ext cx="5518302" cy="2422207"/>
          </a:xfrm>
          <a:prstGeom prst="roundRect">
            <a:avLst>
              <a:gd name="adj" fmla="val 17546"/>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000" b="1" kern="100" noProof="1">
                <a:latin typeface="Times New Roman" panose="02020603050405020304" pitchFamily="18" charset="0"/>
                <a:ea typeface="Aptos" panose="020B0004020202020204" pitchFamily="34" charset="0"/>
                <a:cs typeface="Times New Roman" panose="02020603050405020304" pitchFamily="18" charset="0"/>
              </a:rPr>
              <a:t>Users of v</a:t>
            </a:r>
            <a:r>
              <a:rPr lang="en-GB" sz="2000" b="1" kern="100" noProof="1">
                <a:effectLst/>
                <a:latin typeface="Times New Roman" panose="02020603050405020304" pitchFamily="18" charset="0"/>
                <a:ea typeface="Aptos" panose="020B0004020202020204" pitchFamily="34" charset="0"/>
                <a:cs typeface="Times New Roman" panose="02020603050405020304" pitchFamily="18" charset="0"/>
              </a:rPr>
              <a:t>ariety of evidence sources</a:t>
            </a:r>
          </a:p>
          <a:p>
            <a:pPr indent="-57150" algn="ctr"/>
            <a:r>
              <a:rPr lang="en-GB" sz="2000" kern="100" noProof="1">
                <a:effectLst/>
                <a:latin typeface="Times New Roman" panose="02020603050405020304" pitchFamily="18" charset="0"/>
                <a:ea typeface="Aptos" panose="020B0004020202020204" pitchFamily="34" charset="0"/>
                <a:cs typeface="Times New Roman" panose="02020603050405020304" pitchFamily="18" charset="0"/>
              </a:rPr>
              <a:t>Research undertaken by think thanks, academic institutions, governments, international organisations, What Works Centres, L&amp;W</a:t>
            </a:r>
          </a:p>
          <a:p>
            <a:pPr indent="-57150" algn="ctr"/>
            <a:r>
              <a:rPr lang="en-GB" sz="2000" kern="100" noProof="1">
                <a:latin typeface="Times New Roman" panose="02020603050405020304" pitchFamily="18" charset="0"/>
                <a:ea typeface="Aptos" panose="020B0004020202020204" pitchFamily="34" charset="0"/>
                <a:cs typeface="Times New Roman" panose="02020603050405020304" pitchFamily="18" charset="0"/>
              </a:rPr>
              <a:t>Administrative data</a:t>
            </a:r>
          </a:p>
          <a:p>
            <a:pPr indent="-57150" algn="ctr"/>
            <a:r>
              <a:rPr lang="en-GB" sz="2000" kern="100" noProof="1">
                <a:latin typeface="Times New Roman" panose="02020603050405020304" pitchFamily="18" charset="0"/>
                <a:ea typeface="Aptos" panose="020B0004020202020204" pitchFamily="34" charset="0"/>
                <a:cs typeface="Times New Roman" panose="02020603050405020304" pitchFamily="18" charset="0"/>
              </a:rPr>
              <a:t>Data from large scale survey programmes</a:t>
            </a:r>
          </a:p>
          <a:p>
            <a:pPr indent="-57150" algn="ctr"/>
            <a:r>
              <a:rPr lang="en-GB" sz="2000" kern="100" noProof="1">
                <a:effectLst/>
                <a:latin typeface="Times New Roman" panose="02020603050405020304" pitchFamily="18" charset="0"/>
                <a:ea typeface="Aptos" panose="020B0004020202020204" pitchFamily="34" charset="0"/>
                <a:cs typeface="Times New Roman" panose="02020603050405020304" pitchFamily="18" charset="0"/>
              </a:rPr>
              <a:t>Evidence reviews</a:t>
            </a:r>
          </a:p>
        </p:txBody>
      </p:sp>
      <p:sp>
        <p:nvSpPr>
          <p:cNvPr id="11" name="Rectangle: Rounded Corners 10">
            <a:extLst>
              <a:ext uri="{FF2B5EF4-FFF2-40B4-BE49-F238E27FC236}">
                <a16:creationId xmlns:a16="http://schemas.microsoft.com/office/drawing/2014/main" id="{D601F486-7449-3470-6C5B-B0F8F7FE5C03}"/>
              </a:ext>
            </a:extLst>
          </p:cNvPr>
          <p:cNvSpPr/>
          <p:nvPr/>
        </p:nvSpPr>
        <p:spPr>
          <a:xfrm>
            <a:off x="4666833" y="4310495"/>
            <a:ext cx="7231716" cy="2422207"/>
          </a:xfrm>
          <a:prstGeom prst="roundRect">
            <a:avLst>
              <a:gd name="adj" fmla="val 17546"/>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000" b="1" kern="100" noProof="1">
                <a:latin typeface="Times New Roman" panose="02020603050405020304" pitchFamily="18" charset="0"/>
                <a:ea typeface="Aptos" panose="020B0004020202020204" pitchFamily="34" charset="0"/>
                <a:cs typeface="Times New Roman" panose="02020603050405020304" pitchFamily="18" charset="0"/>
              </a:rPr>
              <a:t>Stakeholders as data generators</a:t>
            </a:r>
          </a:p>
          <a:p>
            <a:pPr indent="-57150" algn="ctr"/>
            <a:r>
              <a:rPr lang="en-GB" sz="2000" kern="100" noProof="1">
                <a:latin typeface="Times New Roman" panose="02020603050405020304" pitchFamily="18" charset="0"/>
                <a:ea typeface="Aptos" panose="020B0004020202020204" pitchFamily="34" charset="0"/>
                <a:cs typeface="Times New Roman" panose="02020603050405020304" pitchFamily="18" charset="0"/>
              </a:rPr>
              <a:t>Surveys, consultations and focus groups with members / learners</a:t>
            </a:r>
          </a:p>
          <a:p>
            <a:pPr indent="-57150" algn="ctr"/>
            <a:r>
              <a:rPr lang="en-GB" sz="2000" kern="100" noProof="1">
                <a:effectLst/>
                <a:latin typeface="Times New Roman" panose="02020603050405020304" pitchFamily="18" charset="0"/>
                <a:ea typeface="Aptos" panose="020B0004020202020204" pitchFamily="34" charset="0"/>
                <a:cs typeface="Times New Roman" panose="02020603050405020304" pitchFamily="18" charset="0"/>
              </a:rPr>
              <a:t>Case studies of work practices</a:t>
            </a:r>
          </a:p>
          <a:p>
            <a:pPr indent="-57150" algn="ctr"/>
            <a:r>
              <a:rPr lang="en-GB" sz="2000" kern="100" noProof="1">
                <a:effectLst/>
                <a:latin typeface="Times New Roman" panose="02020603050405020304" pitchFamily="18" charset="0"/>
                <a:ea typeface="Aptos" panose="020B0004020202020204" pitchFamily="34" charset="0"/>
                <a:cs typeface="Times New Roman" panose="02020603050405020304" pitchFamily="18" charset="0"/>
              </a:rPr>
              <a:t>Commissioning of reviews</a:t>
            </a:r>
          </a:p>
          <a:p>
            <a:pPr indent="-57150" algn="ctr"/>
            <a:r>
              <a:rPr lang="en-GB" sz="2000" kern="100" noProof="1">
                <a:latin typeface="Times New Roman" panose="02020603050405020304" pitchFamily="18" charset="0"/>
                <a:ea typeface="Aptos" panose="020B0004020202020204" pitchFamily="34" charset="0"/>
                <a:cs typeface="Times New Roman" panose="02020603050405020304" pitchFamily="18" charset="0"/>
              </a:rPr>
              <a:t>Impact reports</a:t>
            </a:r>
            <a:endParaRPr lang="en-GB" sz="2000" kern="100" noProof="1">
              <a:effectLst/>
              <a:latin typeface="Times New Roman" panose="02020603050405020304" pitchFamily="18" charset="0"/>
              <a:ea typeface="Aptos" panose="020B0004020202020204" pitchFamily="34" charset="0"/>
              <a:cs typeface="Times New Roman" panose="02020603050405020304" pitchFamily="18" charset="0"/>
            </a:endParaRPr>
          </a:p>
          <a:p>
            <a:pPr indent="-57150" algn="ctr"/>
            <a:r>
              <a:rPr lang="en-GB" sz="2000" kern="100" noProof="1">
                <a:effectLst/>
                <a:latin typeface="Times New Roman" panose="02020603050405020304" pitchFamily="18" charset="0"/>
                <a:ea typeface="Aptos" panose="020B0004020202020204" pitchFamily="34" charset="0"/>
                <a:cs typeface="Times New Roman" panose="02020603050405020304" pitchFamily="18" charset="0"/>
              </a:rPr>
              <a:t>Tacit knowledge through professional experience</a:t>
            </a:r>
          </a:p>
          <a:p>
            <a:pPr indent="-57150" algn="ctr"/>
            <a:endParaRPr lang="en-GB" sz="2000" kern="100" noProof="1">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08031A47-76C3-D6F4-1854-E63796EE5ADA}"/>
              </a:ext>
            </a:extLst>
          </p:cNvPr>
          <p:cNvSpPr txBox="1"/>
          <p:nvPr/>
        </p:nvSpPr>
        <p:spPr>
          <a:xfrm>
            <a:off x="8293920" y="1887950"/>
            <a:ext cx="3457903" cy="1938992"/>
          </a:xfrm>
          <a:prstGeom prst="rect">
            <a:avLst/>
          </a:prstGeom>
          <a:solidFill>
            <a:schemeClr val="bg2"/>
          </a:solidFill>
        </p:spPr>
        <p:txBody>
          <a:bodyPr wrap="square">
            <a:spAutoFit/>
          </a:bodyPr>
          <a:lstStyle/>
          <a:p>
            <a:pPr algn="ctr"/>
            <a:endParaRPr lang="en-GB" sz="2400" noProof="0"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Variation in preferences for quantitative or qualitative evidence</a:t>
            </a:r>
            <a:endParaRPr lang="en-GB" sz="2400" dirty="0">
              <a:latin typeface="Times New Roman" panose="02020603050405020304" pitchFamily="18" charset="0"/>
              <a:cs typeface="Times New Roman" panose="02020603050405020304" pitchFamily="18" charset="0"/>
            </a:endParaRPr>
          </a:p>
          <a:p>
            <a:pPr algn="ctr"/>
            <a:endParaRPr lang="en-GB" sz="2400" noProof="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918EDD76-3C4F-B3DD-7634-F2B788001252}"/>
              </a:ext>
            </a:extLst>
          </p:cNvPr>
          <p:cNvSpPr txBox="1"/>
          <p:nvPr/>
        </p:nvSpPr>
        <p:spPr>
          <a:xfrm>
            <a:off x="2244951" y="4310495"/>
            <a:ext cx="2379812" cy="2308324"/>
          </a:xfrm>
          <a:prstGeom prst="rect">
            <a:avLst/>
          </a:prstGeom>
          <a:solidFill>
            <a:schemeClr val="bg2"/>
          </a:solidFill>
        </p:spPr>
        <p:txBody>
          <a:bodyPr wrap="square">
            <a:spAutoFit/>
          </a:bodyPr>
          <a:lstStyle/>
          <a:p>
            <a:pPr algn="ctr"/>
            <a:endParaRPr lang="en-GB" sz="2400" noProof="0"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Variation in ‘learner voice’ as evidence source</a:t>
            </a:r>
            <a:endParaRPr lang="en-GB" sz="2400" dirty="0">
              <a:latin typeface="Times New Roman" panose="02020603050405020304" pitchFamily="18" charset="0"/>
              <a:cs typeface="Times New Roman" panose="02020603050405020304" pitchFamily="18" charset="0"/>
            </a:endParaRPr>
          </a:p>
          <a:p>
            <a:pPr algn="ctr"/>
            <a:endParaRPr lang="en-GB" sz="2400"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92708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4BE6B-D7E9-4C04-75FB-3F672C1D4A75}"/>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B9E0758F-42C3-24C7-7F40-E558FACC9955}"/>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F85351A5-4C8D-0794-311C-F5ACA5ABAC71}"/>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2408A4D0-267D-ED26-2436-3AA21849C344}"/>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B1CC97D2-088E-08F9-A0D3-529451E904B0}"/>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083376A2-38E0-B426-8771-85DCB6D8BA64}"/>
              </a:ext>
            </a:extLst>
          </p:cNvPr>
          <p:cNvSpPr txBox="1"/>
          <p:nvPr/>
        </p:nvSpPr>
        <p:spPr>
          <a:xfrm>
            <a:off x="46244" y="2421796"/>
            <a:ext cx="2018489" cy="452431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algn="ctr">
              <a:defRPr/>
            </a:pPr>
            <a:r>
              <a:rPr lang="en-US" sz="3200" b="1" dirty="0">
                <a:solidFill>
                  <a:prstClr val="white"/>
                </a:solidFill>
                <a:latin typeface="Avenir Next LT Pro" panose="020B0504020202020204" pitchFamily="34" charset="0"/>
              </a:rPr>
              <a:t>What evidence</a:t>
            </a: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grpSp>
        <p:nvGrpSpPr>
          <p:cNvPr id="4" name="Group 3">
            <a:extLst>
              <a:ext uri="{FF2B5EF4-FFF2-40B4-BE49-F238E27FC236}">
                <a16:creationId xmlns:a16="http://schemas.microsoft.com/office/drawing/2014/main" id="{C16F024E-38C4-FA93-A906-C1B16870569E}"/>
              </a:ext>
            </a:extLst>
          </p:cNvPr>
          <p:cNvGrpSpPr/>
          <p:nvPr/>
        </p:nvGrpSpPr>
        <p:grpSpPr>
          <a:xfrm>
            <a:off x="2130356" y="249986"/>
            <a:ext cx="10061643" cy="1248074"/>
            <a:chOff x="0" y="0"/>
            <a:chExt cx="8785880" cy="621839"/>
          </a:xfrm>
        </p:grpSpPr>
        <p:sp>
          <p:nvSpPr>
            <p:cNvPr id="9" name="Rectangle: Rounded Corners 8">
              <a:extLst>
                <a:ext uri="{FF2B5EF4-FFF2-40B4-BE49-F238E27FC236}">
                  <a16:creationId xmlns:a16="http://schemas.microsoft.com/office/drawing/2014/main" id="{4C7F542E-CAE1-D1E9-CE6A-5B5FB945A7EA}"/>
                </a:ext>
              </a:extLst>
            </p:cNvPr>
            <p:cNvSpPr/>
            <p:nvPr/>
          </p:nvSpPr>
          <p:spPr>
            <a:xfrm>
              <a:off x="0" y="0"/>
              <a:ext cx="8785880" cy="621839"/>
            </a:xfrm>
            <a:prstGeom prst="roundRect">
              <a:avLst/>
            </a:prstGeom>
            <a:solidFill>
              <a:srgbClr val="A1E3E8"/>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96BE8E44-E72B-891C-2F31-AA49D7EC3647}"/>
                </a:ext>
              </a:extLst>
            </p:cNvPr>
            <p:cNvSpPr txBox="1"/>
            <p:nvPr/>
          </p:nvSpPr>
          <p:spPr>
            <a:xfrm>
              <a:off x="30356" y="30356"/>
              <a:ext cx="8725168" cy="5611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Stakeholders’ take on evidence</a:t>
              </a:r>
              <a:endParaRPr lang="en-US" sz="2800" b="1" i="0" kern="1200" dirty="0">
                <a:solidFill>
                  <a:schemeClr val="tx1"/>
                </a:solidFill>
                <a:latin typeface="Avenir Next LT Pro" panose="020B0504020202020204" pitchFamily="34" charset="77"/>
                <a:cs typeface="Arial" panose="020B0604020202020204" pitchFamily="34" charset="0"/>
              </a:endParaRPr>
            </a:p>
          </p:txBody>
        </p:sp>
      </p:grpSp>
      <p:sp>
        <p:nvSpPr>
          <p:cNvPr id="13" name="TextBox 12">
            <a:extLst>
              <a:ext uri="{FF2B5EF4-FFF2-40B4-BE49-F238E27FC236}">
                <a16:creationId xmlns:a16="http://schemas.microsoft.com/office/drawing/2014/main" id="{9E25AAB7-B6B3-FD30-619E-5D2525751A27}"/>
              </a:ext>
            </a:extLst>
          </p:cNvPr>
          <p:cNvSpPr txBox="1"/>
          <p:nvPr/>
        </p:nvSpPr>
        <p:spPr>
          <a:xfrm>
            <a:off x="8160914" y="1476606"/>
            <a:ext cx="4031085" cy="2308324"/>
          </a:xfrm>
          <a:prstGeom prst="rect">
            <a:avLst/>
          </a:prstGeom>
          <a:solidFill>
            <a:schemeClr val="bg2"/>
          </a:solidFill>
        </p:spPr>
        <p:txBody>
          <a:bodyPr wrap="square">
            <a:spAutoFit/>
          </a:bodyPr>
          <a:lstStyle/>
          <a:p>
            <a:pPr algn="ctr"/>
            <a:endParaRPr lang="en-GB" sz="2400" noProof="0"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REFLECTIONS </a:t>
            </a:r>
          </a:p>
          <a:p>
            <a:pPr algn="ctr"/>
            <a:r>
              <a:rPr lang="en-GB" sz="2400" b="1" dirty="0">
                <a:latin typeface="Times New Roman" panose="02020603050405020304" pitchFamily="18" charset="0"/>
                <a:cs typeface="Times New Roman" panose="02020603050405020304" pitchFamily="18" charset="0"/>
              </a:rPr>
              <a:t>From anecdotal to causal</a:t>
            </a:r>
          </a:p>
          <a:p>
            <a:pPr algn="ctr"/>
            <a:r>
              <a:rPr lang="en-GB" sz="2400" b="1" dirty="0">
                <a:latin typeface="Times New Roman" panose="02020603050405020304" pitchFamily="18" charset="0"/>
                <a:cs typeface="Times New Roman" panose="02020603050405020304" pitchFamily="18" charset="0"/>
              </a:rPr>
              <a:t>Accumulation of professional insights</a:t>
            </a:r>
            <a:endParaRPr lang="en-GB" sz="2400" dirty="0">
              <a:latin typeface="Times New Roman" panose="02020603050405020304" pitchFamily="18" charset="0"/>
              <a:cs typeface="Times New Roman" panose="02020603050405020304" pitchFamily="18" charset="0"/>
            </a:endParaRPr>
          </a:p>
          <a:p>
            <a:pPr algn="ctr"/>
            <a:endParaRPr lang="en-GB" sz="2400" noProof="0" dirty="0">
              <a:latin typeface="Times New Roman" panose="02020603050405020304" pitchFamily="18" charset="0"/>
              <a:cs typeface="Times New Roman" panose="02020603050405020304" pitchFamily="18" charset="0"/>
            </a:endParaRPr>
          </a:p>
        </p:txBody>
      </p:sp>
      <p:sp>
        <p:nvSpPr>
          <p:cNvPr id="16" name="Rectangle: Rounded Corners 15">
            <a:extLst>
              <a:ext uri="{FF2B5EF4-FFF2-40B4-BE49-F238E27FC236}">
                <a16:creationId xmlns:a16="http://schemas.microsoft.com/office/drawing/2014/main" id="{1CCB592D-CA25-E818-915F-C78F325EC602}"/>
              </a:ext>
            </a:extLst>
          </p:cNvPr>
          <p:cNvSpPr/>
          <p:nvPr/>
        </p:nvSpPr>
        <p:spPr>
          <a:xfrm>
            <a:off x="2242224" y="1501182"/>
            <a:ext cx="5518302" cy="2422207"/>
          </a:xfrm>
          <a:prstGeom prst="roundRect">
            <a:avLst>
              <a:gd name="adj" fmla="val 17546"/>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‘So we started to get a bit more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causal and scale evidence</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So I feel like there’s lots of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correlated evidence</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and I think it must be true, but I don’t know that it’s the best way to do it, or that it had the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effect</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a:t>
            </a:r>
            <a:r>
              <a:rPr lang="en-GB" sz="2400" kern="100" noProof="1">
                <a:latin typeface="Times New Roman" panose="02020603050405020304" pitchFamily="18" charset="0"/>
                <a:ea typeface="Aptos" panose="020B0004020202020204" pitchFamily="34" charset="0"/>
                <a:cs typeface="Times New Roman" panose="02020603050405020304" pitchFamily="18" charset="0"/>
              </a:rPr>
              <a:t>E</a:t>
            </a: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6</a:t>
            </a:r>
          </a:p>
        </p:txBody>
      </p:sp>
      <p:sp>
        <p:nvSpPr>
          <p:cNvPr id="17" name="Rectangle: Rounded Corners 16">
            <a:extLst>
              <a:ext uri="{FF2B5EF4-FFF2-40B4-BE49-F238E27FC236}">
                <a16:creationId xmlns:a16="http://schemas.microsoft.com/office/drawing/2014/main" id="{41802002-B3C6-856D-0035-D30B23C62052}"/>
              </a:ext>
            </a:extLst>
          </p:cNvPr>
          <p:cNvSpPr/>
          <p:nvPr/>
        </p:nvSpPr>
        <p:spPr>
          <a:xfrm>
            <a:off x="2242224" y="4048124"/>
            <a:ext cx="9761708" cy="2666540"/>
          </a:xfrm>
          <a:prstGeom prst="roundRect">
            <a:avLst>
              <a:gd name="adj" fmla="val 17546"/>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‘Isn’t that crazy, because any research or having the conversation with one person could be considered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anecdotal</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but if you meet with enough people, you put that together, you identify a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pattern</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and isn’t that what all research is, you create statistics.  Like so if we meet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3,000 learners</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we clearly have a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strong evidence base </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of their profile, their area that they live in, the type of situation they’ve grown up in, and the challenges, the barriers that they’re facing.  Like that is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hard data</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a:t>
            </a: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ROI1</a:t>
            </a:r>
          </a:p>
        </p:txBody>
      </p:sp>
    </p:spTree>
    <p:extLst>
      <p:ext uri="{BB962C8B-B14F-4D97-AF65-F5344CB8AC3E}">
        <p14:creationId xmlns:p14="http://schemas.microsoft.com/office/powerpoint/2010/main" val="1585000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DE16A-4B82-1F5F-CA16-B1AAFBCC6836}"/>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538AB7CE-DE19-E3E4-D6C6-D4DF140910EF}"/>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9692351E-A464-E550-BF47-69F28452C23E}"/>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8C16BE01-B7C2-6D5D-CBC1-C6F70D81D0B1}"/>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133A8EC3-7E93-AF9B-F7B1-D88EC5CD73CE}"/>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250053" y="249986"/>
            <a:ext cx="1391056" cy="924180"/>
          </a:xfrm>
          <a:prstGeom prst="rect">
            <a:avLst/>
          </a:prstGeom>
        </p:spPr>
      </p:pic>
      <p:sp>
        <p:nvSpPr>
          <p:cNvPr id="2" name="TextBox 1">
            <a:extLst>
              <a:ext uri="{FF2B5EF4-FFF2-40B4-BE49-F238E27FC236}">
                <a16:creationId xmlns:a16="http://schemas.microsoft.com/office/drawing/2014/main" id="{DD434902-A626-DB5F-A48F-F6D50334AC93}"/>
              </a:ext>
            </a:extLst>
          </p:cNvPr>
          <p:cNvSpPr txBox="1"/>
          <p:nvPr/>
        </p:nvSpPr>
        <p:spPr>
          <a:xfrm>
            <a:off x="-18350" y="2421796"/>
            <a:ext cx="2053253" cy="35394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algn="ctr">
              <a:defRPr/>
            </a:pPr>
            <a:r>
              <a:rPr lang="en-US" sz="3200" b="1" dirty="0">
                <a:solidFill>
                  <a:prstClr val="white"/>
                </a:solidFill>
                <a:latin typeface="Avenir Next LT Pro" panose="020B0504020202020204" pitchFamily="34" charset="0"/>
              </a:rPr>
              <a:t>What evidence</a:t>
            </a: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grpSp>
        <p:nvGrpSpPr>
          <p:cNvPr id="4" name="Group 3">
            <a:extLst>
              <a:ext uri="{FF2B5EF4-FFF2-40B4-BE49-F238E27FC236}">
                <a16:creationId xmlns:a16="http://schemas.microsoft.com/office/drawing/2014/main" id="{52B7F71C-064F-306C-6C83-2BF92E56A532}"/>
              </a:ext>
            </a:extLst>
          </p:cNvPr>
          <p:cNvGrpSpPr/>
          <p:nvPr/>
        </p:nvGrpSpPr>
        <p:grpSpPr>
          <a:xfrm>
            <a:off x="2130356" y="249986"/>
            <a:ext cx="10061643" cy="1248074"/>
            <a:chOff x="0" y="0"/>
            <a:chExt cx="8785880" cy="621839"/>
          </a:xfrm>
        </p:grpSpPr>
        <p:sp>
          <p:nvSpPr>
            <p:cNvPr id="9" name="Rectangle: Rounded Corners 8">
              <a:extLst>
                <a:ext uri="{FF2B5EF4-FFF2-40B4-BE49-F238E27FC236}">
                  <a16:creationId xmlns:a16="http://schemas.microsoft.com/office/drawing/2014/main" id="{B632F8FB-7DEA-FA76-7B77-7EF797B972A5}"/>
                </a:ext>
              </a:extLst>
            </p:cNvPr>
            <p:cNvSpPr/>
            <p:nvPr/>
          </p:nvSpPr>
          <p:spPr>
            <a:xfrm>
              <a:off x="0" y="0"/>
              <a:ext cx="8785880" cy="621839"/>
            </a:xfrm>
            <a:prstGeom prst="roundRect">
              <a:avLst/>
            </a:prstGeom>
            <a:solidFill>
              <a:srgbClr val="A1E3E8"/>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E000A005-8773-A7B5-6899-BDFA81244409}"/>
                </a:ext>
              </a:extLst>
            </p:cNvPr>
            <p:cNvSpPr txBox="1"/>
            <p:nvPr/>
          </p:nvSpPr>
          <p:spPr>
            <a:xfrm>
              <a:off x="30356" y="30356"/>
              <a:ext cx="8725168" cy="5611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Stakeholders’ take on evidence</a:t>
              </a:r>
              <a:endParaRPr lang="en-US" sz="2800" b="1" i="0" kern="1200" dirty="0">
                <a:solidFill>
                  <a:schemeClr val="tx1"/>
                </a:solidFill>
                <a:latin typeface="Avenir Next LT Pro" panose="020B0504020202020204" pitchFamily="34" charset="77"/>
                <a:cs typeface="Arial" panose="020B0604020202020204" pitchFamily="34" charset="0"/>
              </a:endParaRPr>
            </a:p>
          </p:txBody>
        </p:sp>
      </p:grpSp>
      <p:sp>
        <p:nvSpPr>
          <p:cNvPr id="13" name="TextBox 12">
            <a:extLst>
              <a:ext uri="{FF2B5EF4-FFF2-40B4-BE49-F238E27FC236}">
                <a16:creationId xmlns:a16="http://schemas.microsoft.com/office/drawing/2014/main" id="{02E112D3-98DA-7CD6-5056-626CFF27F895}"/>
              </a:ext>
            </a:extLst>
          </p:cNvPr>
          <p:cNvSpPr txBox="1"/>
          <p:nvPr/>
        </p:nvSpPr>
        <p:spPr>
          <a:xfrm>
            <a:off x="2165120" y="1498060"/>
            <a:ext cx="4031085" cy="3046988"/>
          </a:xfrm>
          <a:prstGeom prst="rect">
            <a:avLst/>
          </a:prstGeom>
          <a:solidFill>
            <a:schemeClr val="bg2"/>
          </a:solidFill>
        </p:spPr>
        <p:txBody>
          <a:bodyPr wrap="square">
            <a:spAutoFit/>
          </a:bodyPr>
          <a:lstStyle/>
          <a:p>
            <a:pPr algn="ctr"/>
            <a:endParaRPr lang="en-GB" sz="2400" noProof="0"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REFLECTIONS on the ‘emotional power’ of learners’ stories</a:t>
            </a:r>
          </a:p>
          <a:p>
            <a:pPr algn="ctr"/>
            <a:endParaRPr lang="en-GB" sz="2400" b="1" dirty="0">
              <a:latin typeface="Times New Roman" panose="02020603050405020304" pitchFamily="18" charset="0"/>
              <a:cs typeface="Times New Roman" panose="02020603050405020304" pitchFamily="18" charset="0"/>
            </a:endParaRPr>
          </a:p>
          <a:p>
            <a:pPr algn="ctr"/>
            <a:r>
              <a:rPr lang="en-GB" sz="2400" b="1" dirty="0">
                <a:latin typeface="Times New Roman" panose="02020603050405020304" pitchFamily="18" charset="0"/>
                <a:cs typeface="Times New Roman" panose="02020603050405020304" pitchFamily="18" charset="0"/>
              </a:rPr>
              <a:t>Mostly in combination with other sources of evidence</a:t>
            </a:r>
          </a:p>
          <a:p>
            <a:pPr algn="ctr"/>
            <a:endParaRPr lang="en-GB" sz="2400" noProof="0" dirty="0">
              <a:latin typeface="Times New Roman" panose="02020603050405020304" pitchFamily="18" charset="0"/>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2BBDF84C-F9AB-C514-999A-3A23A672190E}"/>
              </a:ext>
            </a:extLst>
          </p:cNvPr>
          <p:cNvSpPr/>
          <p:nvPr/>
        </p:nvSpPr>
        <p:spPr>
          <a:xfrm>
            <a:off x="3171217" y="4873557"/>
            <a:ext cx="7743217" cy="1859145"/>
          </a:xfrm>
          <a:prstGeom prst="roundRect">
            <a:avLst>
              <a:gd name="adj" fmla="val 17546"/>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‘[Research] … many of which will be qualitative, looking at the experience of groups of students, that’s always decisive in scientific terms</a:t>
            </a:r>
            <a:r>
              <a:rPr lang="en-GB" sz="2400" i="1" kern="100" noProof="1">
                <a:latin typeface="Times New Roman" panose="02020603050405020304" pitchFamily="18" charset="0"/>
                <a:ea typeface="Aptos" panose="020B0004020202020204" pitchFamily="34" charset="0"/>
                <a:cs typeface="Times New Roman" panose="02020603050405020304" pitchFamily="18" charset="0"/>
              </a:rPr>
              <a:t> … </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that kind of more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human scale </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evidence can be quite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persuasive</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I think to policymakers, because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they can relate to it</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a:t>
            </a: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 S4</a:t>
            </a:r>
          </a:p>
        </p:txBody>
      </p:sp>
      <p:sp>
        <p:nvSpPr>
          <p:cNvPr id="7" name="Rectangle: Rounded Corners 6">
            <a:extLst>
              <a:ext uri="{FF2B5EF4-FFF2-40B4-BE49-F238E27FC236}">
                <a16:creationId xmlns:a16="http://schemas.microsoft.com/office/drawing/2014/main" id="{27892D77-4151-C4AB-5273-F4B8B60ECBB2}"/>
              </a:ext>
            </a:extLst>
          </p:cNvPr>
          <p:cNvSpPr/>
          <p:nvPr/>
        </p:nvSpPr>
        <p:spPr>
          <a:xfrm>
            <a:off x="7052553" y="1526852"/>
            <a:ext cx="4287378" cy="3119151"/>
          </a:xfrm>
          <a:prstGeom prst="roundRect">
            <a:avLst>
              <a:gd name="adj" fmla="val 17546"/>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‘obviously you know in reality,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telling stories</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you know, having examples of stories is more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powerful</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generally in influencing people,</a:t>
            </a:r>
            <a:r>
              <a:rPr lang="en-GB" sz="2400" i="1" kern="100" noProof="1">
                <a:latin typeface="Times New Roman" panose="02020603050405020304" pitchFamily="18" charset="0"/>
                <a:ea typeface="Aptos" panose="020B0004020202020204" pitchFamily="34" charset="0"/>
                <a:cs typeface="Times New Roman" panose="02020603050405020304" pitchFamily="18" charset="0"/>
              </a:rPr>
              <a:t> … </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is actually I think equally powerful for politicians as well’</a:t>
            </a: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 E4</a:t>
            </a:r>
          </a:p>
        </p:txBody>
      </p:sp>
    </p:spTree>
    <p:extLst>
      <p:ext uri="{BB962C8B-B14F-4D97-AF65-F5344CB8AC3E}">
        <p14:creationId xmlns:p14="http://schemas.microsoft.com/office/powerpoint/2010/main" val="34676176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2DED5-2883-FC02-4838-03B19101AC3F}"/>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F1BC3EF-133D-6251-0AAF-919C7AAD5942}"/>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CE8CB1B8-3407-369B-6135-E532E328DF01}"/>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62616C58-D98D-D1B7-1B27-D49DB79ED716}"/>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05F25A2F-2F09-2957-FD88-98AD2A75CB43}"/>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571331" y="249986"/>
            <a:ext cx="1391056" cy="924180"/>
          </a:xfrm>
          <a:prstGeom prst="rect">
            <a:avLst/>
          </a:prstGeom>
        </p:spPr>
      </p:pic>
      <p:sp>
        <p:nvSpPr>
          <p:cNvPr id="2" name="TextBox 1">
            <a:extLst>
              <a:ext uri="{FF2B5EF4-FFF2-40B4-BE49-F238E27FC236}">
                <a16:creationId xmlns:a16="http://schemas.microsoft.com/office/drawing/2014/main" id="{7A69CEAF-B0D1-2F36-84B4-D730C2C901EA}"/>
              </a:ext>
            </a:extLst>
          </p:cNvPr>
          <p:cNvSpPr txBox="1"/>
          <p:nvPr/>
        </p:nvSpPr>
        <p:spPr>
          <a:xfrm>
            <a:off x="127222" y="2421796"/>
            <a:ext cx="2003135" cy="403187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How to select evidence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grpSp>
        <p:nvGrpSpPr>
          <p:cNvPr id="4" name="Group 3">
            <a:extLst>
              <a:ext uri="{FF2B5EF4-FFF2-40B4-BE49-F238E27FC236}">
                <a16:creationId xmlns:a16="http://schemas.microsoft.com/office/drawing/2014/main" id="{9680D2D2-A438-C298-2957-0C25CFF8F0DF}"/>
              </a:ext>
            </a:extLst>
          </p:cNvPr>
          <p:cNvGrpSpPr/>
          <p:nvPr/>
        </p:nvGrpSpPr>
        <p:grpSpPr>
          <a:xfrm>
            <a:off x="2181336" y="-103637"/>
            <a:ext cx="10061643" cy="1126221"/>
            <a:chOff x="30355" y="-44565"/>
            <a:chExt cx="8785880" cy="561127"/>
          </a:xfrm>
        </p:grpSpPr>
        <p:sp>
          <p:nvSpPr>
            <p:cNvPr id="9" name="Rectangle: Rounded Corners 8">
              <a:extLst>
                <a:ext uri="{FF2B5EF4-FFF2-40B4-BE49-F238E27FC236}">
                  <a16:creationId xmlns:a16="http://schemas.microsoft.com/office/drawing/2014/main" id="{5866E47F-A237-B759-CF66-362993C7872C}"/>
                </a:ext>
              </a:extLst>
            </p:cNvPr>
            <p:cNvSpPr/>
            <p:nvPr/>
          </p:nvSpPr>
          <p:spPr>
            <a:xfrm>
              <a:off x="30355" y="40235"/>
              <a:ext cx="8785880" cy="472326"/>
            </a:xfrm>
            <a:prstGeom prst="roundRect">
              <a:avLst/>
            </a:prstGeom>
            <a:solidFill>
              <a:srgbClr val="A1E3E8"/>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29FA4925-453D-673F-7B17-0930777CCAD5}"/>
                </a:ext>
              </a:extLst>
            </p:cNvPr>
            <p:cNvSpPr txBox="1"/>
            <p:nvPr/>
          </p:nvSpPr>
          <p:spPr>
            <a:xfrm>
              <a:off x="88564" y="-44565"/>
              <a:ext cx="8725168" cy="5611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spcBef>
                  <a:spcPct val="0"/>
                </a:spcBef>
                <a:spcAft>
                  <a:spcPct val="35000"/>
                </a:spcAft>
                <a:buNone/>
              </a:pPr>
              <a:r>
                <a:rPr lang="en-GB" sz="2800" b="1" i="0" kern="1200" dirty="0">
                  <a:solidFill>
                    <a:schemeClr val="tx1"/>
                  </a:solidFill>
                  <a:latin typeface="Avenir Next LT Pro" panose="020B0504020202020204" pitchFamily="34" charset="77"/>
                  <a:cs typeface="Arial" panose="020B0604020202020204" pitchFamily="34" charset="0"/>
                </a:rPr>
                <a:t>Stakeholders’ selection of evidence</a:t>
              </a:r>
              <a:endParaRPr lang="en-US" sz="2800" b="1" i="0" kern="1200" dirty="0">
                <a:solidFill>
                  <a:schemeClr val="tx1"/>
                </a:solidFill>
                <a:latin typeface="Avenir Next LT Pro" panose="020B0504020202020204" pitchFamily="34" charset="77"/>
                <a:cs typeface="Arial" panose="020B0604020202020204" pitchFamily="34" charset="0"/>
              </a:endParaRPr>
            </a:p>
          </p:txBody>
        </p:sp>
      </p:grpSp>
      <p:graphicFrame>
        <p:nvGraphicFramePr>
          <p:cNvPr id="12" name="Table 11">
            <a:extLst>
              <a:ext uri="{FF2B5EF4-FFF2-40B4-BE49-F238E27FC236}">
                <a16:creationId xmlns:a16="http://schemas.microsoft.com/office/drawing/2014/main" id="{D279F510-7E4D-BCE7-F848-2E18D8594C79}"/>
              </a:ext>
            </a:extLst>
          </p:cNvPr>
          <p:cNvGraphicFramePr>
            <a:graphicFrameLocks noGrp="1"/>
          </p:cNvGraphicFramePr>
          <p:nvPr>
            <p:extLst>
              <p:ext uri="{D42A27DB-BD31-4B8C-83A1-F6EECF244321}">
                <p14:modId xmlns:p14="http://schemas.microsoft.com/office/powerpoint/2010/main" val="589463744"/>
              </p:ext>
            </p:extLst>
          </p:nvPr>
        </p:nvGraphicFramePr>
        <p:xfrm>
          <a:off x="2295635" y="865385"/>
          <a:ext cx="9833044" cy="5852160"/>
        </p:xfrm>
        <a:graphic>
          <a:graphicData uri="http://schemas.openxmlformats.org/drawingml/2006/table">
            <a:tbl>
              <a:tblPr firstRow="1" bandRow="1">
                <a:tableStyleId>{21E4AEA4-8DFA-4A89-87EB-49C32662AFE0}</a:tableStyleId>
              </a:tblPr>
              <a:tblGrid>
                <a:gridCol w="1794755">
                  <a:extLst>
                    <a:ext uri="{9D8B030D-6E8A-4147-A177-3AD203B41FA5}">
                      <a16:colId xmlns:a16="http://schemas.microsoft.com/office/drawing/2014/main" val="922864339"/>
                    </a:ext>
                  </a:extLst>
                </a:gridCol>
                <a:gridCol w="8038289">
                  <a:extLst>
                    <a:ext uri="{9D8B030D-6E8A-4147-A177-3AD203B41FA5}">
                      <a16:colId xmlns:a16="http://schemas.microsoft.com/office/drawing/2014/main" val="4173361220"/>
                    </a:ext>
                  </a:extLst>
                </a:gridCol>
              </a:tblGrid>
              <a:tr h="449317">
                <a:tc>
                  <a:txBody>
                    <a:bodyPr/>
                    <a:lstStyle/>
                    <a:p>
                      <a:pPr algn="ctr"/>
                      <a:r>
                        <a:rPr lang="en-GB" sz="2400" dirty="0">
                          <a:latin typeface="Times New Roman" panose="02020603050405020304" pitchFamily="18" charset="0"/>
                          <a:cs typeface="Times New Roman" panose="02020603050405020304" pitchFamily="18" charset="0"/>
                        </a:rPr>
                        <a:t>factors</a:t>
                      </a:r>
                    </a:p>
                  </a:txBody>
                  <a:tcPr/>
                </a:tc>
                <a:tc>
                  <a:txBody>
                    <a:bodyPr/>
                    <a:lstStyle/>
                    <a:p>
                      <a:endParaRPr lang="en-GB"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94897870"/>
                  </a:ext>
                </a:extLst>
              </a:tr>
              <a:tr h="554880">
                <a:tc>
                  <a:txBody>
                    <a:bodyPr/>
                    <a:lstStyle/>
                    <a:p>
                      <a:r>
                        <a:rPr lang="en-GB" b="1" dirty="0">
                          <a:latin typeface="Times New Roman" panose="02020603050405020304" pitchFamily="18" charset="0"/>
                          <a:cs typeface="Times New Roman" panose="02020603050405020304" pitchFamily="18" charset="0"/>
                        </a:rPr>
                        <a:t>Reputation</a:t>
                      </a:r>
                    </a:p>
                  </a:txBody>
                  <a:tcPr/>
                </a:tc>
                <a:tc>
                  <a:txBody>
                    <a:bodyPr/>
                    <a:lstStyle/>
                    <a:p>
                      <a:r>
                        <a:rPr lang="en-GB" i="1" dirty="0">
                          <a:latin typeface="Times New Roman" panose="02020603050405020304" pitchFamily="18" charset="0"/>
                          <a:cs typeface="Times New Roman" panose="02020603050405020304" pitchFamily="18" charset="0"/>
                        </a:rPr>
                        <a:t>‘</a:t>
                      </a:r>
                      <a:r>
                        <a:rPr lang="en-GB" b="1" i="1" dirty="0">
                          <a:latin typeface="Times New Roman" panose="02020603050405020304" pitchFamily="18" charset="0"/>
                          <a:cs typeface="Times New Roman" panose="02020603050405020304" pitchFamily="18" charset="0"/>
                        </a:rPr>
                        <a:t>IFS, EPI, London Economics</a:t>
                      </a:r>
                      <a:r>
                        <a:rPr lang="en-GB" i="1" dirty="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DH England</a:t>
                      </a:r>
                    </a:p>
                    <a:p>
                      <a:r>
                        <a:rPr lang="en-GB" i="1" dirty="0">
                          <a:latin typeface="Times New Roman" panose="02020603050405020304" pitchFamily="18" charset="0"/>
                          <a:cs typeface="Times New Roman" panose="02020603050405020304" pitchFamily="18" charset="0"/>
                        </a:rPr>
                        <a:t>‘like that </a:t>
                      </a:r>
                      <a:r>
                        <a:rPr lang="en-GB" b="1" i="1" dirty="0">
                          <a:latin typeface="Times New Roman" panose="02020603050405020304" pitchFamily="18" charset="0"/>
                          <a:cs typeface="Times New Roman" panose="02020603050405020304" pitchFamily="18" charset="0"/>
                        </a:rPr>
                        <a:t>Learning and Work </a:t>
                      </a:r>
                      <a:r>
                        <a:rPr lang="en-GB" i="1" dirty="0">
                          <a:latin typeface="Times New Roman" panose="02020603050405020304" pitchFamily="18" charset="0"/>
                          <a:cs typeface="Times New Roman" panose="02020603050405020304" pitchFamily="18" charset="0"/>
                        </a:rPr>
                        <a:t>stuff I’m normally very happy to use because I know that that would have been sense checked, so that’s the first thing’ </a:t>
                      </a:r>
                      <a:r>
                        <a:rPr lang="en-GB" dirty="0">
                          <a:latin typeface="Times New Roman" panose="02020603050405020304" pitchFamily="18" charset="0"/>
                          <a:cs typeface="Times New Roman" panose="02020603050405020304" pitchFamily="18" charset="0"/>
                        </a:rPr>
                        <a:t>E3</a:t>
                      </a:r>
                    </a:p>
                  </a:txBody>
                  <a:tcPr/>
                </a:tc>
                <a:extLst>
                  <a:ext uri="{0D108BD9-81ED-4DB2-BD59-A6C34878D82A}">
                    <a16:rowId xmlns:a16="http://schemas.microsoft.com/office/drawing/2014/main" val="3139495383"/>
                  </a:ext>
                </a:extLst>
              </a:tr>
              <a:tr h="7082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Times New Roman" panose="02020603050405020304" pitchFamily="18" charset="0"/>
                          <a:cs typeface="Times New Roman" panose="02020603050405020304" pitchFamily="18" charset="0"/>
                        </a:rPr>
                        <a:t>Reflections on methodology</a:t>
                      </a:r>
                    </a:p>
                  </a:txBody>
                  <a:tcPr/>
                </a:tc>
                <a:tc>
                  <a:txBody>
                    <a:bodyPr/>
                    <a:lstStyle/>
                    <a:p>
                      <a:r>
                        <a:rPr lang="en-GB" i="1" dirty="0">
                          <a:latin typeface="Times New Roman" panose="02020603050405020304" pitchFamily="18" charset="0"/>
                          <a:cs typeface="Times New Roman" panose="02020603050405020304" pitchFamily="18" charset="0"/>
                        </a:rPr>
                        <a:t>‘Well the evidence has to be </a:t>
                      </a:r>
                      <a:r>
                        <a:rPr lang="en-GB" b="1" i="1" dirty="0">
                          <a:latin typeface="Times New Roman" panose="02020603050405020304" pitchFamily="18" charset="0"/>
                          <a:cs typeface="Times New Roman" panose="02020603050405020304" pitchFamily="18" charset="0"/>
                        </a:rPr>
                        <a:t>valid </a:t>
                      </a:r>
                      <a:r>
                        <a:rPr lang="en-GB" i="1" dirty="0">
                          <a:latin typeface="Times New Roman" panose="02020603050405020304" pitchFamily="18" charset="0"/>
                          <a:cs typeface="Times New Roman" panose="02020603050405020304" pitchFamily="18" charset="0"/>
                        </a:rPr>
                        <a:t>and it has to be </a:t>
                      </a:r>
                      <a:r>
                        <a:rPr lang="en-GB" b="1" i="1" dirty="0">
                          <a:latin typeface="Times New Roman" panose="02020603050405020304" pitchFamily="18" charset="0"/>
                          <a:cs typeface="Times New Roman" panose="02020603050405020304" pitchFamily="18" charset="0"/>
                        </a:rPr>
                        <a:t>quality</a:t>
                      </a:r>
                      <a:r>
                        <a:rPr lang="en-GB" i="1" dirty="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NI2</a:t>
                      </a:r>
                    </a:p>
                    <a:p>
                      <a:r>
                        <a:rPr lang="en-GB" dirty="0">
                          <a:latin typeface="Times New Roman" panose="02020603050405020304" pitchFamily="18" charset="0"/>
                          <a:cs typeface="Times New Roman" panose="02020603050405020304" pitchFamily="18" charset="0"/>
                        </a:rPr>
                        <a:t>‘</a:t>
                      </a:r>
                      <a:r>
                        <a:rPr lang="en-GB" i="1" dirty="0">
                          <a:latin typeface="Times New Roman" panose="02020603050405020304" pitchFamily="18" charset="0"/>
                          <a:cs typeface="Times New Roman" panose="02020603050405020304" pitchFamily="18" charset="0"/>
                        </a:rPr>
                        <a:t>Well we </a:t>
                      </a:r>
                      <a:r>
                        <a:rPr lang="en-GB" b="1" i="1" dirty="0">
                          <a:latin typeface="Times New Roman" panose="02020603050405020304" pitchFamily="18" charset="0"/>
                          <a:cs typeface="Times New Roman" panose="02020603050405020304" pitchFamily="18" charset="0"/>
                        </a:rPr>
                        <a:t>don’t really use scientific evidence</a:t>
                      </a:r>
                      <a:r>
                        <a:rPr lang="en-GB" i="1" dirty="0">
                          <a:latin typeface="Times New Roman" panose="02020603050405020304" pitchFamily="18" charset="0"/>
                          <a:cs typeface="Times New Roman" panose="02020603050405020304" pitchFamily="18" charset="0"/>
                        </a:rPr>
                        <a:t>, we would do our own kind of … professional learning group, working group’ </a:t>
                      </a:r>
                      <a:r>
                        <a:rPr lang="en-GB" dirty="0">
                          <a:latin typeface="Times New Roman" panose="02020603050405020304" pitchFamily="18" charset="0"/>
                          <a:cs typeface="Times New Roman" panose="02020603050405020304" pitchFamily="18" charset="0"/>
                        </a:rPr>
                        <a:t>S5</a:t>
                      </a:r>
                    </a:p>
                    <a:p>
                      <a:r>
                        <a:rPr lang="en-GB" i="1" dirty="0">
                          <a:latin typeface="Times New Roman" panose="02020603050405020304" pitchFamily="18" charset="0"/>
                          <a:cs typeface="Times New Roman" panose="02020603050405020304" pitchFamily="18" charset="0"/>
                        </a:rPr>
                        <a:t>‘I </a:t>
                      </a:r>
                      <a:r>
                        <a:rPr lang="en-GB" b="1" i="1" dirty="0">
                          <a:latin typeface="Times New Roman" panose="02020603050405020304" pitchFamily="18" charset="0"/>
                          <a:cs typeface="Times New Roman" panose="02020603050405020304" pitchFamily="18" charset="0"/>
                        </a:rPr>
                        <a:t>wouldn’t necessarily look at the methodology</a:t>
                      </a:r>
                      <a:r>
                        <a:rPr lang="en-GB" i="1" dirty="0">
                          <a:latin typeface="Times New Roman" panose="02020603050405020304" pitchFamily="18" charset="0"/>
                          <a:cs typeface="Times New Roman" panose="02020603050405020304" pitchFamily="18" charset="0"/>
                        </a:rPr>
                        <a:t>.  Maybe that’s something I should start doing, to be honest’. </a:t>
                      </a:r>
                      <a:r>
                        <a:rPr lang="en-GB" dirty="0">
                          <a:latin typeface="Times New Roman" panose="02020603050405020304" pitchFamily="18" charset="0"/>
                          <a:cs typeface="Times New Roman" panose="02020603050405020304" pitchFamily="18" charset="0"/>
                        </a:rPr>
                        <a:t>E8</a:t>
                      </a:r>
                    </a:p>
                  </a:txBody>
                  <a:tcPr/>
                </a:tc>
                <a:extLst>
                  <a:ext uri="{0D108BD9-81ED-4DB2-BD59-A6C34878D82A}">
                    <a16:rowId xmlns:a16="http://schemas.microsoft.com/office/drawing/2014/main" val="2342337801"/>
                  </a:ext>
                </a:extLst>
              </a:tr>
              <a:tr h="7082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Times New Roman" panose="02020603050405020304" pitchFamily="18" charset="0"/>
                          <a:cs typeface="Times New Roman" panose="02020603050405020304" pitchFamily="18" charset="0"/>
                        </a:rPr>
                        <a:t>Relevance to decision-makers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latin typeface="Times New Roman" panose="02020603050405020304" pitchFamily="18" charset="0"/>
                          <a:cs typeface="Times New Roman" panose="02020603050405020304" pitchFamily="18" charset="0"/>
                        </a:rPr>
                        <a:t>‘I’m trying to </a:t>
                      </a:r>
                      <a:r>
                        <a:rPr lang="en-GB" b="1" i="1" dirty="0">
                          <a:latin typeface="Times New Roman" panose="02020603050405020304" pitchFamily="18" charset="0"/>
                          <a:cs typeface="Times New Roman" panose="02020603050405020304" pitchFamily="18" charset="0"/>
                        </a:rPr>
                        <a:t>think from a policymaker and a delivery provider’s perspective</a:t>
                      </a:r>
                      <a:r>
                        <a:rPr lang="en-GB" i="1" dirty="0">
                          <a:latin typeface="Times New Roman" panose="02020603050405020304" pitchFamily="18" charset="0"/>
                          <a:cs typeface="Times New Roman" panose="02020603050405020304" pitchFamily="18" charset="0"/>
                        </a:rPr>
                        <a:t>, what am I going to do with this report?  You know what should I take away?  What should I do as a result?  Rather than just, oh yeah, that’s nice!’ </a:t>
                      </a:r>
                      <a:r>
                        <a:rPr lang="en-GB" dirty="0">
                          <a:latin typeface="Times New Roman" panose="02020603050405020304" pitchFamily="18" charset="0"/>
                          <a:cs typeface="Times New Roman" panose="02020603050405020304" pitchFamily="18" charset="0"/>
                        </a:rPr>
                        <a:t>E6</a:t>
                      </a:r>
                    </a:p>
                  </a:txBody>
                  <a:tcPr/>
                </a:tc>
                <a:extLst>
                  <a:ext uri="{0D108BD9-81ED-4DB2-BD59-A6C34878D82A}">
                    <a16:rowId xmlns:a16="http://schemas.microsoft.com/office/drawing/2014/main" val="4089008574"/>
                  </a:ext>
                </a:extLst>
              </a:tr>
              <a:tr h="708267">
                <a:tc>
                  <a:txBody>
                    <a:bodyPr/>
                    <a:lstStyle/>
                    <a:p>
                      <a:r>
                        <a:rPr lang="en-GB" b="1" dirty="0">
                          <a:latin typeface="Times New Roman" panose="02020603050405020304" pitchFamily="18" charset="0"/>
                          <a:cs typeface="Times New Roman" panose="02020603050405020304" pitchFamily="18" charset="0"/>
                        </a:rPr>
                        <a:t>Reflections on cherry picking</a:t>
                      </a:r>
                    </a:p>
                  </a:txBody>
                  <a:tcPr/>
                </a:tc>
                <a:tc>
                  <a:txBody>
                    <a:bodyPr/>
                    <a:lstStyle/>
                    <a:p>
                      <a:r>
                        <a:rPr lang="en-GB" i="1" dirty="0">
                          <a:latin typeface="Times New Roman" panose="02020603050405020304" pitchFamily="18" charset="0"/>
                          <a:cs typeface="Times New Roman" panose="02020603050405020304" pitchFamily="18" charset="0"/>
                        </a:rPr>
                        <a:t>‘But to be honest, you know sometimes you pragmatically … if a piece of evidence </a:t>
                      </a:r>
                      <a:r>
                        <a:rPr lang="en-GB" b="1" i="1" dirty="0">
                          <a:latin typeface="Times New Roman" panose="02020603050405020304" pitchFamily="18" charset="0"/>
                          <a:cs typeface="Times New Roman" panose="02020603050405020304" pitchFamily="18" charset="0"/>
                        </a:rPr>
                        <a:t>suits your argument</a:t>
                      </a:r>
                      <a:r>
                        <a:rPr lang="en-GB" i="1" dirty="0">
                          <a:latin typeface="Times New Roman" panose="02020603050405020304" pitchFamily="18" charset="0"/>
                          <a:cs typeface="Times New Roman" panose="02020603050405020304" pitchFamily="18" charset="0"/>
                        </a:rPr>
                        <a:t>, you are going to use it!  (laughs)  But obviously the more robust the organisation that is providing that evidence, the better.’ </a:t>
                      </a:r>
                      <a:r>
                        <a:rPr lang="en-GB" dirty="0">
                          <a:latin typeface="Times New Roman" panose="02020603050405020304" pitchFamily="18" charset="0"/>
                          <a:cs typeface="Times New Roman" panose="02020603050405020304" pitchFamily="18" charset="0"/>
                        </a:rPr>
                        <a:t>S8 </a:t>
                      </a:r>
                    </a:p>
                  </a:txBody>
                  <a:tcPr/>
                </a:tc>
                <a:extLst>
                  <a:ext uri="{0D108BD9-81ED-4DB2-BD59-A6C34878D82A}">
                    <a16:rowId xmlns:a16="http://schemas.microsoft.com/office/drawing/2014/main" val="871404994"/>
                  </a:ext>
                </a:extLst>
              </a:tr>
              <a:tr h="1011809">
                <a:tc>
                  <a:txBody>
                    <a:bodyPr/>
                    <a:lstStyle/>
                    <a:p>
                      <a:r>
                        <a:rPr lang="en-GB" b="1" dirty="0">
                          <a:latin typeface="Times New Roman" panose="02020603050405020304" pitchFamily="18" charset="0"/>
                          <a:cs typeface="Times New Roman" panose="02020603050405020304" pitchFamily="18" charset="0"/>
                        </a:rPr>
                        <a:t>Data that show progress and argue for funding</a:t>
                      </a:r>
                    </a:p>
                  </a:txBody>
                  <a:tcPr/>
                </a:tc>
                <a:tc>
                  <a:txBody>
                    <a:bodyPr/>
                    <a:lstStyle/>
                    <a:p>
                      <a:r>
                        <a:rPr lang="en-GB" dirty="0">
                          <a:latin typeface="Times New Roman" panose="02020603050405020304" pitchFamily="18" charset="0"/>
                          <a:cs typeface="Times New Roman" panose="02020603050405020304" pitchFamily="18" charset="0"/>
                        </a:rPr>
                        <a:t>‘</a:t>
                      </a:r>
                      <a:r>
                        <a:rPr lang="en-GB" i="1" dirty="0">
                          <a:latin typeface="Times New Roman" panose="02020603050405020304" pitchFamily="18" charset="0"/>
                          <a:cs typeface="Times New Roman" panose="02020603050405020304" pitchFamily="18" charset="0"/>
                        </a:rPr>
                        <a:t>That’s a </a:t>
                      </a:r>
                      <a:r>
                        <a:rPr lang="en-GB" b="1" i="1" dirty="0">
                          <a:latin typeface="Times New Roman" panose="02020603050405020304" pitchFamily="18" charset="0"/>
                          <a:cs typeface="Times New Roman" panose="02020603050405020304" pitchFamily="18" charset="0"/>
                        </a:rPr>
                        <a:t>quid pro quo for the money </a:t>
                      </a:r>
                      <a:r>
                        <a:rPr lang="en-GB" i="1" dirty="0">
                          <a:latin typeface="Times New Roman" panose="02020603050405020304" pitchFamily="18" charset="0"/>
                          <a:cs typeface="Times New Roman" panose="02020603050405020304" pitchFamily="18" charset="0"/>
                        </a:rPr>
                        <a:t>that they give us, they ask us to report on what they are doing with that money that they give us.’ </a:t>
                      </a:r>
                      <a:r>
                        <a:rPr lang="en-GB" dirty="0">
                          <a:latin typeface="Times New Roman" panose="02020603050405020304" pitchFamily="18" charset="0"/>
                          <a:cs typeface="Times New Roman" panose="02020603050405020304" pitchFamily="18" charset="0"/>
                        </a:rPr>
                        <a:t>S9 </a:t>
                      </a:r>
                    </a:p>
                    <a:p>
                      <a:r>
                        <a:rPr lang="en-GB" i="1" dirty="0">
                          <a:latin typeface="Times New Roman" panose="02020603050405020304" pitchFamily="18" charset="0"/>
                          <a:cs typeface="Times New Roman" panose="02020603050405020304" pitchFamily="18" charset="0"/>
                        </a:rPr>
                        <a:t>‘each individual project has to complete </a:t>
                      </a:r>
                      <a:r>
                        <a:rPr lang="en-GB" b="1" i="1" dirty="0">
                          <a:latin typeface="Times New Roman" panose="02020603050405020304" pitchFamily="18" charset="0"/>
                          <a:cs typeface="Times New Roman" panose="02020603050405020304" pitchFamily="18" charset="0"/>
                        </a:rPr>
                        <a:t>quarterly reports of evidence </a:t>
                      </a:r>
                      <a:r>
                        <a:rPr lang="en-GB" i="1" dirty="0">
                          <a:latin typeface="Times New Roman" panose="02020603050405020304" pitchFamily="18" charset="0"/>
                          <a:cs typeface="Times New Roman" panose="02020603050405020304" pitchFamily="18" charset="0"/>
                        </a:rPr>
                        <a:t>as to the </a:t>
                      </a:r>
                      <a:r>
                        <a:rPr lang="en-GB" b="1" i="1" dirty="0">
                          <a:latin typeface="Times New Roman" panose="02020603050405020304" pitchFamily="18" charset="0"/>
                          <a:cs typeface="Times New Roman" panose="02020603050405020304" pitchFamily="18" charset="0"/>
                        </a:rPr>
                        <a:t>progress</a:t>
                      </a:r>
                      <a:r>
                        <a:rPr lang="en-GB" i="1" dirty="0">
                          <a:latin typeface="Times New Roman" panose="02020603050405020304" pitchFamily="18" charset="0"/>
                          <a:cs typeface="Times New Roman" panose="02020603050405020304" pitchFamily="18" charset="0"/>
                        </a:rPr>
                        <a:t> of their individual project’ </a:t>
                      </a:r>
                      <a:r>
                        <a:rPr lang="en-GB" i="0" dirty="0">
                          <a:latin typeface="Times New Roman" panose="02020603050405020304" pitchFamily="18" charset="0"/>
                          <a:cs typeface="Times New Roman" panose="02020603050405020304" pitchFamily="18" charset="0"/>
                        </a:rPr>
                        <a:t>W4</a:t>
                      </a:r>
                    </a:p>
                  </a:txBody>
                  <a:tcPr/>
                </a:tc>
                <a:extLst>
                  <a:ext uri="{0D108BD9-81ED-4DB2-BD59-A6C34878D82A}">
                    <a16:rowId xmlns:a16="http://schemas.microsoft.com/office/drawing/2014/main" val="2967302484"/>
                  </a:ext>
                </a:extLst>
              </a:tr>
            </a:tbl>
          </a:graphicData>
        </a:graphic>
      </p:graphicFrame>
    </p:spTree>
    <p:extLst>
      <p:ext uri="{BB962C8B-B14F-4D97-AF65-F5344CB8AC3E}">
        <p14:creationId xmlns:p14="http://schemas.microsoft.com/office/powerpoint/2010/main" val="15761428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577D3-F00E-4090-9C77-6AE065B8D4F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BB938CE-70D5-812B-6AED-EE2A797A6FD5}"/>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A70F9C77-92B0-D0B0-E7DD-56193D93EBC2}"/>
              </a:ext>
            </a:extLst>
          </p:cNvPr>
          <p:cNvPicPr>
            <a:picLocks noChangeAspect="1"/>
          </p:cNvPicPr>
          <p:nvPr/>
        </p:nvPicPr>
        <p:blipFill>
          <a:blip r:embed="rId3"/>
          <a:srcRect t="23162" r="32692"/>
          <a:stretch>
            <a:fillRect/>
          </a:stretch>
        </p:blipFill>
        <p:spPr>
          <a:xfrm>
            <a:off x="1112601" y="784884"/>
            <a:ext cx="9601200" cy="6149826"/>
          </a:xfrm>
          <a:prstGeom prst="rect">
            <a:avLst/>
          </a:prstGeom>
        </p:spPr>
      </p:pic>
      <p:sp>
        <p:nvSpPr>
          <p:cNvPr id="9" name="Rectangle 8">
            <a:extLst>
              <a:ext uri="{FF2B5EF4-FFF2-40B4-BE49-F238E27FC236}">
                <a16:creationId xmlns:a16="http://schemas.microsoft.com/office/drawing/2014/main" id="{8A17E9F0-A4BB-54A6-C7ED-85A8D3A9D4C5}"/>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99EB976C-6CE9-AA9A-8AFA-E01D5D749511}"/>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dirty="0">
                <a:solidFill>
                  <a:prstClr val="white"/>
                </a:solidFill>
                <a:latin typeface="Avenir Next LT Pro" panose="020B0504020202020204" pitchFamily="34" charset="77"/>
                <a:cs typeface="Arial Black" panose="020B0604020202020204" pitchFamily="34" charset="0"/>
              </a:rPr>
              <a:t>Stakeholders’ views on barriers to evidence use</a:t>
            </a:r>
            <a:endParaRPr kumimoji="0" lang="en-GB" sz="27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7E38389D-7A15-9D28-ECE4-6F8BE3F7F23D}"/>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3" name="TextBox 2">
            <a:extLst>
              <a:ext uri="{FF2B5EF4-FFF2-40B4-BE49-F238E27FC236}">
                <a16:creationId xmlns:a16="http://schemas.microsoft.com/office/drawing/2014/main" id="{5EA78F3D-6050-79E9-8CEC-17CD4C02F058}"/>
              </a:ext>
            </a:extLst>
          </p:cNvPr>
          <p:cNvSpPr txBox="1"/>
          <p:nvPr/>
        </p:nvSpPr>
        <p:spPr>
          <a:xfrm>
            <a:off x="6619672" y="4737529"/>
            <a:ext cx="3565188" cy="707886"/>
          </a:xfrm>
          <a:prstGeom prst="rect">
            <a:avLst/>
          </a:prstGeom>
          <a:solidFill>
            <a:schemeClr val="accent1"/>
          </a:solidFill>
        </p:spPr>
        <p:txBody>
          <a:bodyPr wrap="square">
            <a:spAutoFit/>
          </a:bodyPr>
          <a:lstStyle/>
          <a:p>
            <a:pPr algn="ctr"/>
            <a:r>
              <a:rPr lang="en-GB" sz="2000" b="1" dirty="0">
                <a:latin typeface="Times New Roman" panose="02020603050405020304" pitchFamily="18" charset="0"/>
                <a:cs typeface="Times New Roman" panose="02020603050405020304" pitchFamily="18" charset="0"/>
              </a:rPr>
              <a:t>Misalignment with (funding) priorities and ideology</a:t>
            </a:r>
          </a:p>
        </p:txBody>
      </p:sp>
      <p:sp>
        <p:nvSpPr>
          <p:cNvPr id="4" name="TextBox 3">
            <a:extLst>
              <a:ext uri="{FF2B5EF4-FFF2-40B4-BE49-F238E27FC236}">
                <a16:creationId xmlns:a16="http://schemas.microsoft.com/office/drawing/2014/main" id="{DE39A4A2-C6BB-CD29-368C-CB1408A17C26}"/>
              </a:ext>
            </a:extLst>
          </p:cNvPr>
          <p:cNvSpPr txBox="1"/>
          <p:nvPr/>
        </p:nvSpPr>
        <p:spPr>
          <a:xfrm>
            <a:off x="2378072" y="1597494"/>
            <a:ext cx="3565188" cy="707886"/>
          </a:xfrm>
          <a:prstGeom prst="rect">
            <a:avLst/>
          </a:prstGeom>
          <a:solidFill>
            <a:schemeClr val="accent4"/>
          </a:solidFill>
        </p:spPr>
        <p:txBody>
          <a:bodyPr wrap="square">
            <a:spAutoFit/>
          </a:bodyPr>
          <a:lstStyle/>
          <a:p>
            <a:pPr algn="ctr"/>
            <a:r>
              <a:rPr lang="en-GB" sz="2000" b="1" dirty="0">
                <a:latin typeface="Times New Roman" panose="02020603050405020304" pitchFamily="18" charset="0"/>
                <a:cs typeface="Times New Roman" panose="02020603050405020304" pitchFamily="18" charset="0"/>
              </a:rPr>
              <a:t>Misalignment with (funding) priorities and ideology</a:t>
            </a:r>
          </a:p>
        </p:txBody>
      </p:sp>
      <p:sp>
        <p:nvSpPr>
          <p:cNvPr id="12" name="TextBox 11">
            <a:extLst>
              <a:ext uri="{FF2B5EF4-FFF2-40B4-BE49-F238E27FC236}">
                <a16:creationId xmlns:a16="http://schemas.microsoft.com/office/drawing/2014/main" id="{B93607BE-E2E7-B0AD-DF54-74B01D9CCB69}"/>
              </a:ext>
            </a:extLst>
          </p:cNvPr>
          <p:cNvSpPr txBox="1"/>
          <p:nvPr/>
        </p:nvSpPr>
        <p:spPr>
          <a:xfrm>
            <a:off x="3480061" y="5372592"/>
            <a:ext cx="2030611" cy="707886"/>
          </a:xfrm>
          <a:prstGeom prst="rect">
            <a:avLst/>
          </a:prstGeom>
          <a:solidFill>
            <a:schemeClr val="accent1">
              <a:alpha val="48000"/>
            </a:schemeClr>
          </a:solidFill>
        </p:spPr>
        <p:txBody>
          <a:bodyPr wrap="square">
            <a:spAutoFit/>
          </a:bodyPr>
          <a:lstStyle/>
          <a:p>
            <a:pPr algn="ctr"/>
            <a:r>
              <a:rPr lang="en-GB" sz="2000" b="1" dirty="0">
                <a:latin typeface="Times New Roman" panose="02020603050405020304" pitchFamily="18" charset="0"/>
                <a:cs typeface="Times New Roman" panose="02020603050405020304" pitchFamily="18" charset="0"/>
              </a:rPr>
              <a:t>Lack of evidence</a:t>
            </a:r>
          </a:p>
          <a:p>
            <a:pPr algn="ctr"/>
            <a:r>
              <a:rPr lang="en-GB" sz="2000" b="1" dirty="0">
                <a:latin typeface="Times New Roman" panose="02020603050405020304" pitchFamily="18" charset="0"/>
                <a:cs typeface="Times New Roman" panose="02020603050405020304" pitchFamily="18" charset="0"/>
              </a:rPr>
              <a:t>Data gaps</a:t>
            </a:r>
          </a:p>
        </p:txBody>
      </p:sp>
      <p:sp>
        <p:nvSpPr>
          <p:cNvPr id="13" name="TextBox 12">
            <a:extLst>
              <a:ext uri="{FF2B5EF4-FFF2-40B4-BE49-F238E27FC236}">
                <a16:creationId xmlns:a16="http://schemas.microsoft.com/office/drawing/2014/main" id="{81BA48CC-90D1-A81E-DA44-7E3679C388F5}"/>
              </a:ext>
            </a:extLst>
          </p:cNvPr>
          <p:cNvSpPr txBox="1"/>
          <p:nvPr/>
        </p:nvSpPr>
        <p:spPr>
          <a:xfrm>
            <a:off x="2347466" y="2811224"/>
            <a:ext cx="2205079" cy="2123658"/>
          </a:xfrm>
          <a:prstGeom prst="rect">
            <a:avLst/>
          </a:prstGeom>
          <a:solidFill>
            <a:schemeClr val="accent1">
              <a:alpha val="48000"/>
            </a:schemeClr>
          </a:solidFill>
        </p:spPr>
        <p:txBody>
          <a:bodyPr wrap="square">
            <a:spAutoFit/>
          </a:bodyPr>
          <a:lstStyle/>
          <a:p>
            <a:pPr algn="ctr"/>
            <a:endParaRPr lang="en-GB" b="1" dirty="0">
              <a:latin typeface="Times New Roman" panose="02020603050405020304" pitchFamily="18" charset="0"/>
              <a:cs typeface="Times New Roman" panose="02020603050405020304" pitchFamily="18" charset="0"/>
            </a:endParaRPr>
          </a:p>
          <a:p>
            <a:pPr algn="ctr"/>
            <a:endParaRPr lang="en-GB" b="1" dirty="0">
              <a:latin typeface="Times New Roman" panose="02020603050405020304" pitchFamily="18" charset="0"/>
              <a:cs typeface="Times New Roman" panose="02020603050405020304" pitchFamily="18" charset="0"/>
            </a:endParaRPr>
          </a:p>
          <a:p>
            <a:pPr algn="ctr"/>
            <a:r>
              <a:rPr lang="en-GB" sz="2000" b="1" dirty="0">
                <a:latin typeface="Times New Roman" panose="02020603050405020304" pitchFamily="18" charset="0"/>
                <a:cs typeface="Times New Roman" panose="02020603050405020304" pitchFamily="18" charset="0"/>
              </a:rPr>
              <a:t>Limited access to data and research outputs</a:t>
            </a:r>
          </a:p>
          <a:p>
            <a:pPr algn="ctr"/>
            <a:endParaRPr lang="en-GB" b="1" dirty="0">
              <a:latin typeface="Times New Roman" panose="02020603050405020304" pitchFamily="18" charset="0"/>
              <a:cs typeface="Times New Roman" panose="02020603050405020304" pitchFamily="18" charset="0"/>
            </a:endParaRPr>
          </a:p>
          <a:p>
            <a:pPr algn="ctr"/>
            <a:endParaRPr lang="en-GB" b="1"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966B7EFA-AE94-B198-A6F9-48E041DE8459}"/>
              </a:ext>
            </a:extLst>
          </p:cNvPr>
          <p:cNvSpPr txBox="1"/>
          <p:nvPr/>
        </p:nvSpPr>
        <p:spPr>
          <a:xfrm>
            <a:off x="5376219" y="2958533"/>
            <a:ext cx="2486905" cy="707886"/>
          </a:xfrm>
          <a:prstGeom prst="rect">
            <a:avLst/>
          </a:prstGeom>
          <a:solidFill>
            <a:schemeClr val="accent3">
              <a:alpha val="48000"/>
            </a:schemeClr>
          </a:solidFill>
          <a:effectLst>
            <a:outerShdw blurRad="50800" dist="50800" dir="5400000" algn="ctr" rotWithShape="0">
              <a:srgbClr val="000000">
                <a:alpha val="0"/>
              </a:srgbClr>
            </a:outerShdw>
          </a:effectLst>
        </p:spPr>
        <p:txBody>
          <a:bodyPr wrap="square">
            <a:spAutoFit/>
          </a:bodyPr>
          <a:lstStyle/>
          <a:p>
            <a:pPr algn="ctr"/>
            <a:r>
              <a:rPr lang="en-GB" sz="2000" b="1" dirty="0">
                <a:latin typeface="Times New Roman" panose="02020603050405020304" pitchFamily="18" charset="0"/>
                <a:cs typeface="Times New Roman" panose="02020603050405020304" pitchFamily="18" charset="0"/>
              </a:rPr>
              <a:t>Complexity of the sector</a:t>
            </a:r>
          </a:p>
        </p:txBody>
      </p:sp>
    </p:spTree>
    <p:extLst>
      <p:ext uri="{BB962C8B-B14F-4D97-AF65-F5344CB8AC3E}">
        <p14:creationId xmlns:p14="http://schemas.microsoft.com/office/powerpoint/2010/main" val="10839143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3F618-D2FC-002B-A588-C1B4EDF2ACE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18C39E2-AA08-9E01-B851-7DC8F8966D60}"/>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AEA9156D-1EAF-F6CD-EE55-9B2B766388FE}"/>
              </a:ext>
            </a:extLst>
          </p:cNvPr>
          <p:cNvPicPr>
            <a:picLocks noChangeAspect="1"/>
          </p:cNvPicPr>
          <p:nvPr/>
        </p:nvPicPr>
        <p:blipFill>
          <a:blip r:embed="rId3"/>
          <a:srcRect t="23162" r="32692"/>
          <a:stretch>
            <a:fillRect/>
          </a:stretch>
        </p:blipFill>
        <p:spPr>
          <a:xfrm>
            <a:off x="1140713" y="708174"/>
            <a:ext cx="9601200" cy="6149826"/>
          </a:xfrm>
          <a:prstGeom prst="rect">
            <a:avLst/>
          </a:prstGeom>
        </p:spPr>
      </p:pic>
      <p:sp>
        <p:nvSpPr>
          <p:cNvPr id="9" name="Rectangle 8">
            <a:extLst>
              <a:ext uri="{FF2B5EF4-FFF2-40B4-BE49-F238E27FC236}">
                <a16:creationId xmlns:a16="http://schemas.microsoft.com/office/drawing/2014/main" id="{B3B0D35E-56BA-BE4B-67EC-9A8DD59A1ABA}"/>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F2980450-01ED-BD81-79F9-A4F88E6E707B}"/>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dirty="0">
                <a:solidFill>
                  <a:prstClr val="white"/>
                </a:solidFill>
                <a:latin typeface="Avenir Next LT Pro" panose="020B0504020202020204" pitchFamily="34" charset="77"/>
                <a:cs typeface="Arial Black" panose="020B0604020202020204" pitchFamily="34" charset="0"/>
              </a:rPr>
              <a:t>Stakeholders’ views on barriers to evidence use </a:t>
            </a:r>
            <a:endParaRPr kumimoji="0" lang="en-GB" sz="27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60789EDE-CDB2-1E63-6516-328E7606AF8C}"/>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3" name="TextBox 2">
            <a:extLst>
              <a:ext uri="{FF2B5EF4-FFF2-40B4-BE49-F238E27FC236}">
                <a16:creationId xmlns:a16="http://schemas.microsoft.com/office/drawing/2014/main" id="{1C6BA746-0721-3AE0-D3D0-529A609781BB}"/>
              </a:ext>
            </a:extLst>
          </p:cNvPr>
          <p:cNvSpPr txBox="1"/>
          <p:nvPr/>
        </p:nvSpPr>
        <p:spPr>
          <a:xfrm>
            <a:off x="6746132" y="5303433"/>
            <a:ext cx="3565188" cy="646331"/>
          </a:xfrm>
          <a:prstGeom prst="rect">
            <a:avLst/>
          </a:prstGeom>
          <a:solidFill>
            <a:schemeClr val="accent4"/>
          </a:solidFill>
        </p:spPr>
        <p:txBody>
          <a:bodyPr wrap="square">
            <a:spAutoFit/>
          </a:bodyPr>
          <a:lstStyle/>
          <a:p>
            <a:pPr algn="ctr"/>
            <a:r>
              <a:rPr lang="en-GB" b="1" dirty="0">
                <a:latin typeface="Times New Roman" panose="02020603050405020304" pitchFamily="18" charset="0"/>
                <a:cs typeface="Times New Roman" panose="02020603050405020304" pitchFamily="18" charset="0"/>
              </a:rPr>
              <a:t>Misalignment with (funding) priorities and ideology</a:t>
            </a:r>
          </a:p>
        </p:txBody>
      </p:sp>
      <p:sp>
        <p:nvSpPr>
          <p:cNvPr id="4" name="TextBox 3">
            <a:extLst>
              <a:ext uri="{FF2B5EF4-FFF2-40B4-BE49-F238E27FC236}">
                <a16:creationId xmlns:a16="http://schemas.microsoft.com/office/drawing/2014/main" id="{34CA622B-ABFC-470A-A08F-7C182E3625F5}"/>
              </a:ext>
            </a:extLst>
          </p:cNvPr>
          <p:cNvSpPr txBox="1"/>
          <p:nvPr/>
        </p:nvSpPr>
        <p:spPr>
          <a:xfrm>
            <a:off x="2230141" y="978764"/>
            <a:ext cx="3565188" cy="646331"/>
          </a:xfrm>
          <a:prstGeom prst="rect">
            <a:avLst/>
          </a:prstGeom>
          <a:solidFill>
            <a:schemeClr val="accent4"/>
          </a:solidFill>
        </p:spPr>
        <p:txBody>
          <a:bodyPr wrap="square">
            <a:spAutoFit/>
          </a:bodyPr>
          <a:lstStyle/>
          <a:p>
            <a:pPr algn="ctr"/>
            <a:r>
              <a:rPr lang="en-GB" b="1" dirty="0">
                <a:latin typeface="Times New Roman" panose="02020603050405020304" pitchFamily="18" charset="0"/>
                <a:cs typeface="Times New Roman" panose="02020603050405020304" pitchFamily="18" charset="0"/>
              </a:rPr>
              <a:t>Misalignment with (funding) priorities and ideology</a:t>
            </a:r>
          </a:p>
        </p:txBody>
      </p:sp>
      <p:sp>
        <p:nvSpPr>
          <p:cNvPr id="7" name="TextBox 6">
            <a:extLst>
              <a:ext uri="{FF2B5EF4-FFF2-40B4-BE49-F238E27FC236}">
                <a16:creationId xmlns:a16="http://schemas.microsoft.com/office/drawing/2014/main" id="{B8FED960-0352-4E34-A92B-A1808FA5E9C0}"/>
              </a:ext>
            </a:extLst>
          </p:cNvPr>
          <p:cNvSpPr txBox="1"/>
          <p:nvPr/>
        </p:nvSpPr>
        <p:spPr>
          <a:xfrm>
            <a:off x="2306192" y="1605850"/>
            <a:ext cx="8180961" cy="3785652"/>
          </a:xfrm>
          <a:prstGeom prst="rect">
            <a:avLst/>
          </a:prstGeom>
          <a:solidFill>
            <a:srgbClr val="F3FBF9">
              <a:alpha val="50000"/>
            </a:srgbClr>
          </a:solidFill>
        </p:spPr>
        <p:txBody>
          <a:bodyPr wrap="square">
            <a:spAutoFit/>
          </a:bodyPr>
          <a:lstStyle/>
          <a:p>
            <a:r>
              <a:rPr lang="en-GB" sz="2000" i="1" dirty="0">
                <a:latin typeface="Times New Roman" panose="02020603050405020304" pitchFamily="18" charset="0"/>
                <a:cs typeface="Times New Roman" panose="02020603050405020304" pitchFamily="18" charset="0"/>
              </a:rPr>
              <a:t>‘the political process is </a:t>
            </a:r>
            <a:r>
              <a:rPr lang="en-GB" sz="2000" b="1" i="1" dirty="0">
                <a:latin typeface="Times New Roman" panose="02020603050405020304" pitchFamily="18" charset="0"/>
                <a:cs typeface="Times New Roman" panose="02020603050405020304" pitchFamily="18" charset="0"/>
              </a:rPr>
              <a:t>semi-rational</a:t>
            </a:r>
            <a:r>
              <a:rPr lang="en-GB" sz="2000" i="1" dirty="0">
                <a:latin typeface="Times New Roman" panose="02020603050405020304" pitchFamily="18" charset="0"/>
                <a:cs typeface="Times New Roman" panose="02020603050405020304" pitchFamily="18" charset="0"/>
              </a:rPr>
              <a:t>, I would argue.  So evidence doesn’t necessarily you know … it </a:t>
            </a:r>
            <a:r>
              <a:rPr lang="en-GB" sz="2000" b="1" i="1" dirty="0">
                <a:latin typeface="Times New Roman" panose="02020603050405020304" pitchFamily="18" charset="0"/>
                <a:cs typeface="Times New Roman" panose="02020603050405020304" pitchFamily="18" charset="0"/>
              </a:rPr>
              <a:t>doesn’t matter </a:t>
            </a:r>
            <a:r>
              <a:rPr lang="en-GB" sz="2000" i="1" dirty="0">
                <a:latin typeface="Times New Roman" panose="02020603050405020304" pitchFamily="18" charset="0"/>
                <a:cs typeface="Times New Roman" panose="02020603050405020304" pitchFamily="18" charset="0"/>
              </a:rPr>
              <a:t>how much evidence you put forward’ </a:t>
            </a:r>
            <a:r>
              <a:rPr lang="en-GB" sz="2000" dirty="0">
                <a:latin typeface="Times New Roman" panose="02020603050405020304" pitchFamily="18" charset="0"/>
                <a:cs typeface="Times New Roman" panose="02020603050405020304" pitchFamily="18" charset="0"/>
              </a:rPr>
              <a:t>AF England</a:t>
            </a:r>
          </a:p>
          <a:p>
            <a:endParaRPr lang="en-GB" sz="2000" dirty="0">
              <a:latin typeface="Times New Roman" panose="02020603050405020304" pitchFamily="18" charset="0"/>
              <a:cs typeface="Times New Roman" panose="02020603050405020304" pitchFamily="18" charset="0"/>
            </a:endParaRPr>
          </a:p>
          <a:p>
            <a:r>
              <a:rPr lang="en-GB" sz="2000" i="1" dirty="0">
                <a:latin typeface="Times New Roman" panose="02020603050405020304" pitchFamily="18" charset="0"/>
                <a:cs typeface="Times New Roman" panose="02020603050405020304" pitchFamily="18" charset="0"/>
              </a:rPr>
              <a:t>‘</a:t>
            </a:r>
            <a:r>
              <a:rPr lang="en-GB" sz="2000" b="1" i="1" dirty="0">
                <a:latin typeface="Times New Roman" panose="02020603050405020304" pitchFamily="18" charset="0"/>
                <a:cs typeface="Times New Roman" panose="02020603050405020304" pitchFamily="18" charset="0"/>
              </a:rPr>
              <a:t>Against all the evidence</a:t>
            </a:r>
            <a:r>
              <a:rPr lang="en-GB" sz="2000" i="1" dirty="0">
                <a:latin typeface="Times New Roman" panose="02020603050405020304" pitchFamily="18" charset="0"/>
                <a:cs typeface="Times New Roman" panose="02020603050405020304" pitchFamily="18" charset="0"/>
              </a:rPr>
              <a:t>.  In fact there’d just been a study done by … I think it was the University of Leeds had said you know what a good job it was doing and he just </a:t>
            </a:r>
            <a:r>
              <a:rPr lang="en-GB" sz="2000" b="1" i="1" dirty="0">
                <a:latin typeface="Times New Roman" panose="02020603050405020304" pitchFamily="18" charset="0"/>
                <a:cs typeface="Times New Roman" panose="02020603050405020304" pitchFamily="18" charset="0"/>
              </a:rPr>
              <a:t>axed it </a:t>
            </a:r>
            <a:r>
              <a:rPr lang="en-GB" sz="2000" i="1" dirty="0">
                <a:latin typeface="Times New Roman" panose="02020603050405020304" pitchFamily="18" charset="0"/>
                <a:cs typeface="Times New Roman" panose="02020603050405020304" pitchFamily="18" charset="0"/>
              </a:rPr>
              <a:t>[Union Learning Fund].’ </a:t>
            </a:r>
            <a:r>
              <a:rPr lang="en-GB" sz="2000" dirty="0">
                <a:latin typeface="Times New Roman" panose="02020603050405020304" pitchFamily="18" charset="0"/>
                <a:cs typeface="Times New Roman" panose="02020603050405020304" pitchFamily="18" charset="0"/>
              </a:rPr>
              <a:t>MP England </a:t>
            </a:r>
          </a:p>
          <a:p>
            <a:endParaRPr lang="en-GB" sz="2000" dirty="0">
              <a:latin typeface="Times New Roman" panose="02020603050405020304" pitchFamily="18" charset="0"/>
              <a:cs typeface="Times New Roman" panose="02020603050405020304" pitchFamily="18" charset="0"/>
            </a:endParaRPr>
          </a:p>
          <a:p>
            <a:r>
              <a:rPr lang="en-GB" sz="2000" b="1" i="1" dirty="0">
                <a:latin typeface="Times New Roman" panose="02020603050405020304" pitchFamily="18" charset="0"/>
                <a:cs typeface="Times New Roman" panose="02020603050405020304" pitchFamily="18" charset="0"/>
              </a:rPr>
              <a:t>‘it didn’t suit his narrative</a:t>
            </a:r>
            <a:r>
              <a:rPr lang="en-GB" sz="2000" i="1" dirty="0">
                <a:latin typeface="Times New Roman" panose="02020603050405020304" pitchFamily="18" charset="0"/>
                <a:cs typeface="Times New Roman" panose="02020603050405020304" pitchFamily="18" charset="0"/>
              </a:rPr>
              <a:t>.  He’s not the only one, right?!’ </a:t>
            </a:r>
            <a:r>
              <a:rPr lang="en-GB" sz="2000" dirty="0">
                <a:latin typeface="Times New Roman" panose="02020603050405020304" pitchFamily="18" charset="0"/>
                <a:cs typeface="Times New Roman" panose="02020603050405020304" pitchFamily="18" charset="0"/>
              </a:rPr>
              <a:t>SP England</a:t>
            </a:r>
          </a:p>
          <a:p>
            <a:endParaRPr lang="en-GB" sz="2000" dirty="0">
              <a:latin typeface="Times New Roman" panose="02020603050405020304" pitchFamily="18" charset="0"/>
              <a:cs typeface="Times New Roman" panose="02020603050405020304" pitchFamily="18" charset="0"/>
            </a:endParaRPr>
          </a:p>
          <a:p>
            <a:r>
              <a:rPr lang="en-GB" sz="2000" i="1" dirty="0">
                <a:latin typeface="Times New Roman" panose="02020603050405020304" pitchFamily="18" charset="0"/>
                <a:cs typeface="Times New Roman" panose="02020603050405020304" pitchFamily="18" charset="0"/>
              </a:rPr>
              <a:t>‘there’s a battle as well between trying to promote what you do and say … when there is like the age of </a:t>
            </a:r>
            <a:r>
              <a:rPr lang="en-GB" sz="2000" b="1" i="1" dirty="0">
                <a:latin typeface="Times New Roman" panose="02020603050405020304" pitchFamily="18" charset="0"/>
                <a:cs typeface="Times New Roman" panose="02020603050405020304" pitchFamily="18" charset="0"/>
              </a:rPr>
              <a:t>austerity</a:t>
            </a:r>
            <a:r>
              <a:rPr lang="en-GB" sz="2000" i="1" dirty="0">
                <a:latin typeface="Times New Roman" panose="02020603050405020304" pitchFamily="18" charset="0"/>
                <a:cs typeface="Times New Roman" panose="02020603050405020304" pitchFamily="18" charset="0"/>
              </a:rPr>
              <a:t> or when there’s </a:t>
            </a:r>
            <a:r>
              <a:rPr lang="en-GB" sz="2000" b="1" i="1" dirty="0">
                <a:latin typeface="Times New Roman" panose="02020603050405020304" pitchFamily="18" charset="0"/>
                <a:cs typeface="Times New Roman" panose="02020603050405020304" pitchFamily="18" charset="0"/>
              </a:rPr>
              <a:t>budget cuts </a:t>
            </a:r>
            <a:r>
              <a:rPr lang="en-GB" sz="2000" i="1"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Wales </a:t>
            </a:r>
          </a:p>
        </p:txBody>
      </p:sp>
    </p:spTree>
    <p:extLst>
      <p:ext uri="{BB962C8B-B14F-4D97-AF65-F5344CB8AC3E}">
        <p14:creationId xmlns:p14="http://schemas.microsoft.com/office/powerpoint/2010/main" val="24094326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7D72E-08E7-85D2-0E6C-9DA76E7FD18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AF22369-B9C3-0B1F-3B5B-4F6DA418698A}"/>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a:solidFill>
                  <a:prstClr val="white"/>
                </a:solidFill>
                <a:latin typeface="Avenir Next LT Pro" panose="020B0504020202020204" pitchFamily="34" charset="77"/>
                <a:cs typeface="Arial Black" panose="020B0604020202020204" pitchFamily="34" charset="0"/>
              </a:rPr>
              <a:t>International organisations</a:t>
            </a:r>
            <a:endParaRPr kumimoji="0" lang="en-GB" sz="2700" b="1" i="0" u="none" strike="noStrike" kern="1200" cap="none" spc="0" normalizeH="0" baseline="0" noProof="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8" name="Picture 7" descr="A graph of a graph showing the growth of a number of evidences&#10;&#10;AI-generated content may be incorrect.">
            <a:extLst>
              <a:ext uri="{FF2B5EF4-FFF2-40B4-BE49-F238E27FC236}">
                <a16:creationId xmlns:a16="http://schemas.microsoft.com/office/drawing/2014/main" id="{94C3DD29-D0DC-FFE0-C98F-F5F228A4D987}"/>
              </a:ext>
            </a:extLst>
          </p:cNvPr>
          <p:cNvPicPr>
            <a:picLocks noChangeAspect="1"/>
          </p:cNvPicPr>
          <p:nvPr/>
        </p:nvPicPr>
        <p:blipFill>
          <a:blip r:embed="rId3"/>
          <a:srcRect t="23162" r="32692"/>
          <a:stretch>
            <a:fillRect/>
          </a:stretch>
        </p:blipFill>
        <p:spPr>
          <a:xfrm>
            <a:off x="1023981" y="732315"/>
            <a:ext cx="9601200" cy="6149826"/>
          </a:xfrm>
          <a:prstGeom prst="rect">
            <a:avLst/>
          </a:prstGeom>
        </p:spPr>
      </p:pic>
      <p:sp>
        <p:nvSpPr>
          <p:cNvPr id="9" name="Rectangle 8">
            <a:extLst>
              <a:ext uri="{FF2B5EF4-FFF2-40B4-BE49-F238E27FC236}">
                <a16:creationId xmlns:a16="http://schemas.microsoft.com/office/drawing/2014/main" id="{B989D574-4891-3779-ECC0-E452DB083A78}"/>
              </a:ext>
            </a:extLst>
          </p:cNvPr>
          <p:cNvSpPr/>
          <p:nvPr/>
        </p:nvSpPr>
        <p:spPr>
          <a:xfrm>
            <a:off x="0" y="0"/>
            <a:ext cx="12192000" cy="78105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he Hand Bold"/>
              <a:ea typeface="+mn-ea"/>
              <a:cs typeface="+mn-cs"/>
            </a:endParaRPr>
          </a:p>
        </p:txBody>
      </p:sp>
      <p:sp>
        <p:nvSpPr>
          <p:cNvPr id="10" name="Title 1">
            <a:extLst>
              <a:ext uri="{FF2B5EF4-FFF2-40B4-BE49-F238E27FC236}">
                <a16:creationId xmlns:a16="http://schemas.microsoft.com/office/drawing/2014/main" id="{472AD3B4-D762-E14B-988D-B75D7B481443}"/>
              </a:ext>
            </a:extLst>
          </p:cNvPr>
          <p:cNvSpPr txBox="1">
            <a:spLocks/>
          </p:cNvSpPr>
          <p:nvPr/>
        </p:nvSpPr>
        <p:spPr>
          <a:xfrm>
            <a:off x="876300" y="-3834"/>
            <a:ext cx="11315700" cy="781050"/>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2700" b="1" dirty="0">
                <a:solidFill>
                  <a:prstClr val="white"/>
                </a:solidFill>
                <a:latin typeface="Avenir Next LT Pro" panose="020B0504020202020204" pitchFamily="34" charset="77"/>
                <a:cs typeface="Arial Black" panose="020B0604020202020204" pitchFamily="34" charset="0"/>
              </a:rPr>
              <a:t>Stakeholders’ views on evidence use </a:t>
            </a:r>
            <a:endParaRPr kumimoji="0" lang="en-GB" sz="27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1" name="Picture 10" descr="A white text on a blue background&#10;&#10;Description automatically generated">
            <a:extLst>
              <a:ext uri="{FF2B5EF4-FFF2-40B4-BE49-F238E27FC236}">
                <a16:creationId xmlns:a16="http://schemas.microsoft.com/office/drawing/2014/main" id="{D626CFA1-E1E8-10AC-3AA8-6B392D2D3D27}"/>
              </a:ext>
            </a:extLst>
          </p:cNvPr>
          <p:cNvPicPr>
            <a:picLocks noChangeAspect="1"/>
          </p:cNvPicPr>
          <p:nvPr/>
        </p:nvPicPr>
        <p:blipFill>
          <a:blip r:embed="rId4">
            <a:extLst>
              <a:ext uri="{28A0092B-C50C-407E-A947-70E740481C1C}">
                <a14:useLocalDpi xmlns:a14="http://schemas.microsoft.com/office/drawing/2010/main"/>
              </a:ext>
            </a:extLst>
          </a:blip>
          <a:srcRect l="31896" t="1" r="31996" b="42191"/>
          <a:stretch>
            <a:fillRect/>
          </a:stretch>
        </p:blipFill>
        <p:spPr>
          <a:xfrm>
            <a:off x="38100" y="70113"/>
            <a:ext cx="985881" cy="640823"/>
          </a:xfrm>
          <a:prstGeom prst="rect">
            <a:avLst/>
          </a:prstGeom>
        </p:spPr>
      </p:pic>
      <p:sp>
        <p:nvSpPr>
          <p:cNvPr id="3" name="TextBox 2">
            <a:extLst>
              <a:ext uri="{FF2B5EF4-FFF2-40B4-BE49-F238E27FC236}">
                <a16:creationId xmlns:a16="http://schemas.microsoft.com/office/drawing/2014/main" id="{3C89CF66-EA42-A13D-4DB4-15CCC8213B31}"/>
              </a:ext>
            </a:extLst>
          </p:cNvPr>
          <p:cNvSpPr txBox="1"/>
          <p:nvPr/>
        </p:nvSpPr>
        <p:spPr>
          <a:xfrm>
            <a:off x="2230141" y="1582340"/>
            <a:ext cx="1782594" cy="3693319"/>
          </a:xfrm>
          <a:prstGeom prst="rect">
            <a:avLst/>
          </a:prstGeom>
          <a:solidFill>
            <a:schemeClr val="accent1">
              <a:alpha val="50000"/>
            </a:schemeClr>
          </a:solidFill>
        </p:spPr>
        <p:txBody>
          <a:bodyPr wrap="square">
            <a:spAutoFit/>
          </a:bodyPr>
          <a:lstStyle/>
          <a:p>
            <a:pPr algn="ctr"/>
            <a:endParaRPr lang="en-GB" b="1" dirty="0">
              <a:latin typeface="Times New Roman" panose="02020603050405020304" pitchFamily="18" charset="0"/>
              <a:cs typeface="Times New Roman" panose="02020603050405020304" pitchFamily="18" charset="0"/>
            </a:endParaRPr>
          </a:p>
          <a:p>
            <a:pPr algn="ctr"/>
            <a:endParaRPr lang="en-GB" b="1" dirty="0">
              <a:latin typeface="Times New Roman" panose="02020603050405020304" pitchFamily="18" charset="0"/>
              <a:cs typeface="Times New Roman" panose="02020603050405020304" pitchFamily="18" charset="0"/>
            </a:endParaRPr>
          </a:p>
          <a:p>
            <a:pPr algn="ctr"/>
            <a:endParaRPr lang="en-GB" b="1" dirty="0">
              <a:latin typeface="Times New Roman" panose="02020603050405020304" pitchFamily="18" charset="0"/>
              <a:cs typeface="Times New Roman" panose="02020603050405020304" pitchFamily="18" charset="0"/>
            </a:endParaRPr>
          </a:p>
          <a:p>
            <a:pPr algn="ctr"/>
            <a:endParaRPr lang="en-GB" b="1" dirty="0">
              <a:latin typeface="Times New Roman" panose="02020603050405020304" pitchFamily="18" charset="0"/>
              <a:cs typeface="Times New Roman" panose="02020603050405020304" pitchFamily="18" charset="0"/>
            </a:endParaRPr>
          </a:p>
          <a:p>
            <a:pPr algn="ctr"/>
            <a:r>
              <a:rPr lang="en-GB" b="1" dirty="0">
                <a:latin typeface="Times New Roman" panose="02020603050405020304" pitchFamily="18" charset="0"/>
                <a:cs typeface="Times New Roman" panose="02020603050405020304" pitchFamily="18" charset="0"/>
              </a:rPr>
              <a:t>Limited access to data and research outputs</a:t>
            </a:r>
          </a:p>
          <a:p>
            <a:pPr algn="ctr"/>
            <a:endParaRPr lang="en-GB" b="1" dirty="0">
              <a:latin typeface="Times New Roman" panose="02020603050405020304" pitchFamily="18" charset="0"/>
              <a:cs typeface="Times New Roman" panose="02020603050405020304" pitchFamily="18" charset="0"/>
            </a:endParaRPr>
          </a:p>
          <a:p>
            <a:pPr algn="ctr"/>
            <a:endParaRPr lang="en-GB" b="1" dirty="0">
              <a:latin typeface="Times New Roman" panose="02020603050405020304" pitchFamily="18" charset="0"/>
              <a:cs typeface="Times New Roman" panose="02020603050405020304" pitchFamily="18" charset="0"/>
            </a:endParaRPr>
          </a:p>
          <a:p>
            <a:pPr algn="ctr"/>
            <a:endParaRPr lang="en-GB" b="1" dirty="0">
              <a:latin typeface="Times New Roman" panose="02020603050405020304" pitchFamily="18" charset="0"/>
              <a:cs typeface="Times New Roman" panose="02020603050405020304" pitchFamily="18" charset="0"/>
            </a:endParaRPr>
          </a:p>
          <a:p>
            <a:pPr algn="ctr"/>
            <a:endParaRPr lang="en-GB" b="1" dirty="0">
              <a:latin typeface="Times New Roman" panose="02020603050405020304" pitchFamily="18" charset="0"/>
              <a:cs typeface="Times New Roman" panose="02020603050405020304" pitchFamily="18" charset="0"/>
            </a:endParaRPr>
          </a:p>
          <a:p>
            <a:pPr algn="ctr"/>
            <a:endParaRPr lang="en-GB"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39521B1-61F0-F0E4-621E-7092A837416D}"/>
              </a:ext>
            </a:extLst>
          </p:cNvPr>
          <p:cNvSpPr txBox="1"/>
          <p:nvPr/>
        </p:nvSpPr>
        <p:spPr>
          <a:xfrm>
            <a:off x="4882194" y="959520"/>
            <a:ext cx="5742987" cy="5078313"/>
          </a:xfrm>
          <a:prstGeom prst="rect">
            <a:avLst/>
          </a:prstGeom>
          <a:solidFill>
            <a:srgbClr val="F3FBF9">
              <a:alpha val="50000"/>
            </a:srgbClr>
          </a:solidFill>
        </p:spPr>
        <p:txBody>
          <a:bodyPr wrap="square">
            <a:spAutoFit/>
          </a:bodyPr>
          <a:lstStyle/>
          <a:p>
            <a:endParaRPr lang="en-GB" i="1" dirty="0">
              <a:latin typeface="Times New Roman" panose="02020603050405020304" pitchFamily="18" charset="0"/>
              <a:cs typeface="Times New Roman" panose="02020603050405020304" pitchFamily="18" charset="0"/>
            </a:endParaRPr>
          </a:p>
          <a:p>
            <a:r>
              <a:rPr lang="en-GB" sz="2400" i="1" dirty="0">
                <a:latin typeface="Times New Roman" panose="02020603050405020304" pitchFamily="18" charset="0"/>
                <a:cs typeface="Times New Roman" panose="02020603050405020304" pitchFamily="18" charset="0"/>
              </a:rPr>
              <a:t>'if you’re allowed to share your research</a:t>
            </a:r>
            <a:r>
              <a:rPr lang="en-GB" sz="2400" b="1" i="1" dirty="0">
                <a:latin typeface="Times New Roman" panose="02020603050405020304" pitchFamily="18" charset="0"/>
                <a:cs typeface="Times New Roman" panose="02020603050405020304" pitchFamily="18" charset="0"/>
              </a:rPr>
              <a:t>, write blogs, tweet about it, make Instagram posts</a:t>
            </a:r>
            <a:r>
              <a:rPr lang="en-GB" sz="2400" i="1" dirty="0">
                <a:latin typeface="Times New Roman" panose="02020603050405020304" pitchFamily="18" charset="0"/>
                <a:cs typeface="Times New Roman" panose="02020603050405020304" pitchFamily="18" charset="0"/>
              </a:rPr>
              <a:t>, like just make it </a:t>
            </a:r>
            <a:r>
              <a:rPr lang="en-GB" sz="2400" b="1" i="1" dirty="0">
                <a:latin typeface="Times New Roman" panose="02020603050405020304" pitchFamily="18" charset="0"/>
                <a:cs typeface="Times New Roman" panose="02020603050405020304" pitchFamily="18" charset="0"/>
              </a:rPr>
              <a:t>as accessible as possible</a:t>
            </a:r>
            <a:r>
              <a:rPr lang="en-GB" sz="2400" i="1" dirty="0">
                <a:latin typeface="Times New Roman" panose="02020603050405020304" pitchFamily="18" charset="0"/>
                <a:cs typeface="Times New Roman" panose="02020603050405020304" pitchFamily="18" charset="0"/>
              </a:rPr>
              <a:t>, tiny little pieces of it that make people interested’ </a:t>
            </a:r>
            <a:r>
              <a:rPr lang="en-GB" sz="2400" dirty="0">
                <a:latin typeface="Times New Roman" panose="02020603050405020304" pitchFamily="18" charset="0"/>
                <a:cs typeface="Times New Roman" panose="02020603050405020304" pitchFamily="18" charset="0"/>
              </a:rPr>
              <a:t>DL ROI</a:t>
            </a:r>
          </a:p>
          <a:p>
            <a:endParaRPr lang="en-GB" sz="2400" i="1" dirty="0">
              <a:latin typeface="Times New Roman" panose="02020603050405020304" pitchFamily="18" charset="0"/>
              <a:cs typeface="Times New Roman" panose="02020603050405020304" pitchFamily="18" charset="0"/>
            </a:endParaRPr>
          </a:p>
          <a:p>
            <a:r>
              <a:rPr lang="en-GB" sz="2400" i="1" dirty="0">
                <a:latin typeface="Times New Roman" panose="02020603050405020304" pitchFamily="18" charset="0"/>
                <a:cs typeface="Times New Roman" panose="02020603050405020304" pitchFamily="18" charset="0"/>
              </a:rPr>
              <a:t>‘We do not get information from anybody in Scotland, because we do </a:t>
            </a:r>
            <a:r>
              <a:rPr lang="en-GB" sz="2400" b="1" i="1" dirty="0">
                <a:latin typeface="Times New Roman" panose="02020603050405020304" pitchFamily="18" charset="0"/>
                <a:cs typeface="Times New Roman" panose="02020603050405020304" pitchFamily="18" charset="0"/>
              </a:rPr>
              <a:t>not have anywhere that we can access that information </a:t>
            </a:r>
            <a:r>
              <a:rPr lang="en-GB" sz="2400" i="1" dirty="0">
                <a:latin typeface="Times New Roman" panose="02020603050405020304" pitchFamily="18" charset="0"/>
                <a:cs typeface="Times New Roman" panose="02020603050405020304" pitchFamily="18" charset="0"/>
              </a:rPr>
              <a:t>easily, unless we look up the website, and not everybody puts things on the website.’ </a:t>
            </a:r>
            <a:r>
              <a:rPr lang="en-GB" sz="2400" dirty="0">
                <a:latin typeface="Times New Roman" panose="02020603050405020304" pitchFamily="18" charset="0"/>
                <a:cs typeface="Times New Roman" panose="02020603050405020304" pitchFamily="18" charset="0"/>
              </a:rPr>
              <a:t>FB Scotland</a:t>
            </a:r>
          </a:p>
          <a:p>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47075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9111E-ABE0-D707-37B3-BE37224F5AA6}"/>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DD2458CC-78F4-129C-9B2E-774A4810E3EE}"/>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80CFF236-9E8B-C53B-07C8-4743D39A7D02}"/>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0CAEB010-FE24-9492-68CE-3D2C13A8E6BA}"/>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4A6AFBF7-10CE-55E6-9476-8C8AD71FC58C}"/>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571331" y="249986"/>
            <a:ext cx="1391056" cy="924180"/>
          </a:xfrm>
          <a:prstGeom prst="rect">
            <a:avLst/>
          </a:prstGeom>
        </p:spPr>
      </p:pic>
      <p:sp>
        <p:nvSpPr>
          <p:cNvPr id="2" name="TextBox 1">
            <a:extLst>
              <a:ext uri="{FF2B5EF4-FFF2-40B4-BE49-F238E27FC236}">
                <a16:creationId xmlns:a16="http://schemas.microsoft.com/office/drawing/2014/main" id="{581E4630-7704-81C7-128B-919342196F79}"/>
              </a:ext>
            </a:extLst>
          </p:cNvPr>
          <p:cNvSpPr txBox="1"/>
          <p:nvPr/>
        </p:nvSpPr>
        <p:spPr>
          <a:xfrm>
            <a:off x="127222" y="2421796"/>
            <a:ext cx="1906621" cy="30469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Data gaps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sp>
        <p:nvSpPr>
          <p:cNvPr id="7" name="Rectangle 6">
            <a:extLst>
              <a:ext uri="{FF2B5EF4-FFF2-40B4-BE49-F238E27FC236}">
                <a16:creationId xmlns:a16="http://schemas.microsoft.com/office/drawing/2014/main" id="{F83AE464-6542-90A1-2465-770A09925CEA}"/>
              </a:ext>
            </a:extLst>
          </p:cNvPr>
          <p:cNvSpPr/>
          <p:nvPr/>
        </p:nvSpPr>
        <p:spPr>
          <a:xfrm>
            <a:off x="5515583" y="2957209"/>
            <a:ext cx="2354094" cy="91440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LONGITUDINAL DATA</a:t>
            </a:r>
          </a:p>
        </p:txBody>
      </p:sp>
      <p:sp>
        <p:nvSpPr>
          <p:cNvPr id="11" name="Rectangle 10">
            <a:extLst>
              <a:ext uri="{FF2B5EF4-FFF2-40B4-BE49-F238E27FC236}">
                <a16:creationId xmlns:a16="http://schemas.microsoft.com/office/drawing/2014/main" id="{14B849A7-AD50-0767-DCDD-24D324EB5A88}"/>
              </a:ext>
            </a:extLst>
          </p:cNvPr>
          <p:cNvSpPr/>
          <p:nvPr/>
        </p:nvSpPr>
        <p:spPr>
          <a:xfrm>
            <a:off x="5515583" y="4420349"/>
            <a:ext cx="2354094" cy="914400"/>
          </a:xfrm>
          <a:prstGeom prst="rect">
            <a:avLst/>
          </a:prstGeom>
          <a:solidFill>
            <a:schemeClr val="tx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OUTCOMES AND BENEFITS</a:t>
            </a:r>
          </a:p>
        </p:txBody>
      </p:sp>
      <p:sp>
        <p:nvSpPr>
          <p:cNvPr id="13" name="Rectangle 12">
            <a:extLst>
              <a:ext uri="{FF2B5EF4-FFF2-40B4-BE49-F238E27FC236}">
                <a16:creationId xmlns:a16="http://schemas.microsoft.com/office/drawing/2014/main" id="{51C37283-0460-AFA1-2027-6E2A56286C22}"/>
              </a:ext>
            </a:extLst>
          </p:cNvPr>
          <p:cNvSpPr/>
          <p:nvPr/>
        </p:nvSpPr>
        <p:spPr>
          <a:xfrm>
            <a:off x="8790561" y="4420349"/>
            <a:ext cx="2354094" cy="914400"/>
          </a:xfrm>
          <a:prstGeom prst="rect">
            <a:avLst/>
          </a:prstGeom>
          <a:solidFill>
            <a:schemeClr val="tx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PLACE AND CONTEXT BASED GRANULARITY</a:t>
            </a:r>
          </a:p>
        </p:txBody>
      </p:sp>
      <p:sp>
        <p:nvSpPr>
          <p:cNvPr id="14" name="Rectangle 13">
            <a:extLst>
              <a:ext uri="{FF2B5EF4-FFF2-40B4-BE49-F238E27FC236}">
                <a16:creationId xmlns:a16="http://schemas.microsoft.com/office/drawing/2014/main" id="{38D340C9-1DBE-9E74-E18C-299B60815F24}"/>
              </a:ext>
            </a:extLst>
          </p:cNvPr>
          <p:cNvSpPr/>
          <p:nvPr/>
        </p:nvSpPr>
        <p:spPr>
          <a:xfrm>
            <a:off x="5515583" y="5791949"/>
            <a:ext cx="2354094" cy="914400"/>
          </a:xfrm>
          <a:prstGeom prst="rect">
            <a:avLst/>
          </a:prstGeom>
          <a:solidFill>
            <a:schemeClr val="accent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LEARNING BEYOND WORK</a:t>
            </a:r>
          </a:p>
        </p:txBody>
      </p:sp>
      <p:sp>
        <p:nvSpPr>
          <p:cNvPr id="15" name="Rectangle 14">
            <a:extLst>
              <a:ext uri="{FF2B5EF4-FFF2-40B4-BE49-F238E27FC236}">
                <a16:creationId xmlns:a16="http://schemas.microsoft.com/office/drawing/2014/main" id="{97412545-B858-1725-D343-0CD328F3B948}"/>
              </a:ext>
            </a:extLst>
          </p:cNvPr>
          <p:cNvSpPr/>
          <p:nvPr/>
        </p:nvSpPr>
        <p:spPr>
          <a:xfrm>
            <a:off x="8790561" y="2957209"/>
            <a:ext cx="2354094" cy="91440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COMPARATIVE STUDIES</a:t>
            </a:r>
          </a:p>
        </p:txBody>
      </p:sp>
      <p:sp>
        <p:nvSpPr>
          <p:cNvPr id="16" name="Rectangle 15">
            <a:extLst>
              <a:ext uri="{FF2B5EF4-FFF2-40B4-BE49-F238E27FC236}">
                <a16:creationId xmlns:a16="http://schemas.microsoft.com/office/drawing/2014/main" id="{7A4C57F1-0DF6-D7A8-3C19-CEF8E5737E7F}"/>
              </a:ext>
            </a:extLst>
          </p:cNvPr>
          <p:cNvSpPr/>
          <p:nvPr/>
        </p:nvSpPr>
        <p:spPr>
          <a:xfrm>
            <a:off x="2456158" y="2957209"/>
            <a:ext cx="2354094" cy="914400"/>
          </a:xfrm>
          <a:prstGeom prst="rect">
            <a:avLst/>
          </a:prstGeom>
          <a:solidFill>
            <a:schemeClr val="accent2"/>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CAUSAL EFFECTS RESEARCH</a:t>
            </a:r>
          </a:p>
        </p:txBody>
      </p:sp>
      <p:sp>
        <p:nvSpPr>
          <p:cNvPr id="17" name="Rectangle 16">
            <a:extLst>
              <a:ext uri="{FF2B5EF4-FFF2-40B4-BE49-F238E27FC236}">
                <a16:creationId xmlns:a16="http://schemas.microsoft.com/office/drawing/2014/main" id="{21213FDE-51FF-5FF0-A59B-6D905E181449}"/>
              </a:ext>
            </a:extLst>
          </p:cNvPr>
          <p:cNvSpPr/>
          <p:nvPr/>
        </p:nvSpPr>
        <p:spPr>
          <a:xfrm>
            <a:off x="2456158" y="4416357"/>
            <a:ext cx="2354094" cy="914400"/>
          </a:xfrm>
          <a:prstGeom prst="rect">
            <a:avLst/>
          </a:prstGeom>
          <a:solidFill>
            <a:schemeClr val="tx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FINE-TUNED RESEARCH ON BARRIERS</a:t>
            </a:r>
          </a:p>
        </p:txBody>
      </p:sp>
      <p:sp>
        <p:nvSpPr>
          <p:cNvPr id="18" name="Rectangle 17">
            <a:extLst>
              <a:ext uri="{FF2B5EF4-FFF2-40B4-BE49-F238E27FC236}">
                <a16:creationId xmlns:a16="http://schemas.microsoft.com/office/drawing/2014/main" id="{4CC95BCA-6FE8-82F1-86E4-C94695BA89F2}"/>
              </a:ext>
            </a:extLst>
          </p:cNvPr>
          <p:cNvSpPr/>
          <p:nvPr/>
        </p:nvSpPr>
        <p:spPr>
          <a:xfrm>
            <a:off x="8790561" y="1397541"/>
            <a:ext cx="2354094" cy="914400"/>
          </a:xfrm>
          <a:prstGeom prst="rect">
            <a:avLst/>
          </a:prstGeom>
          <a:solidFill>
            <a:schemeClr val="bg2">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PIAAC</a:t>
            </a:r>
          </a:p>
        </p:txBody>
      </p:sp>
      <p:sp>
        <p:nvSpPr>
          <p:cNvPr id="19" name="Rectangle 18">
            <a:extLst>
              <a:ext uri="{FF2B5EF4-FFF2-40B4-BE49-F238E27FC236}">
                <a16:creationId xmlns:a16="http://schemas.microsoft.com/office/drawing/2014/main" id="{93C114AC-2E48-B9B6-E45E-C8E02EE6D649}"/>
              </a:ext>
            </a:extLst>
          </p:cNvPr>
          <p:cNvSpPr/>
          <p:nvPr/>
        </p:nvSpPr>
        <p:spPr>
          <a:xfrm>
            <a:off x="2456158" y="5804538"/>
            <a:ext cx="2354094" cy="914400"/>
          </a:xfrm>
          <a:prstGeom prst="rect">
            <a:avLst/>
          </a:prstGeom>
          <a:solidFill>
            <a:schemeClr val="accent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HEALTH</a:t>
            </a:r>
          </a:p>
        </p:txBody>
      </p:sp>
      <p:sp>
        <p:nvSpPr>
          <p:cNvPr id="20" name="Rectangle 19">
            <a:extLst>
              <a:ext uri="{FF2B5EF4-FFF2-40B4-BE49-F238E27FC236}">
                <a16:creationId xmlns:a16="http://schemas.microsoft.com/office/drawing/2014/main" id="{DF6C7DB3-0995-CA51-6D3E-73ABA746AA7B}"/>
              </a:ext>
            </a:extLst>
          </p:cNvPr>
          <p:cNvSpPr/>
          <p:nvPr/>
        </p:nvSpPr>
        <p:spPr>
          <a:xfrm>
            <a:off x="8790561" y="5766771"/>
            <a:ext cx="2354094" cy="914400"/>
          </a:xfrm>
          <a:prstGeom prst="rect">
            <a:avLst/>
          </a:prstGeom>
          <a:solidFill>
            <a:schemeClr val="accent4"/>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TRACKING</a:t>
            </a:r>
          </a:p>
        </p:txBody>
      </p:sp>
      <p:sp>
        <p:nvSpPr>
          <p:cNvPr id="21" name="Rectangle 20">
            <a:extLst>
              <a:ext uri="{FF2B5EF4-FFF2-40B4-BE49-F238E27FC236}">
                <a16:creationId xmlns:a16="http://schemas.microsoft.com/office/drawing/2014/main" id="{8207A73D-592B-B2EB-2119-2B4CC4662FF1}"/>
              </a:ext>
            </a:extLst>
          </p:cNvPr>
          <p:cNvSpPr/>
          <p:nvPr/>
        </p:nvSpPr>
        <p:spPr>
          <a:xfrm>
            <a:off x="5515583" y="1397541"/>
            <a:ext cx="2354094" cy="914400"/>
          </a:xfrm>
          <a:prstGeom prst="rect">
            <a:avLst/>
          </a:prstGeom>
          <a:solidFill>
            <a:schemeClr val="bg2">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VOLUNTARY SECTOR DATA</a:t>
            </a:r>
          </a:p>
        </p:txBody>
      </p:sp>
      <p:sp>
        <p:nvSpPr>
          <p:cNvPr id="22" name="Rectangle 21">
            <a:extLst>
              <a:ext uri="{FF2B5EF4-FFF2-40B4-BE49-F238E27FC236}">
                <a16:creationId xmlns:a16="http://schemas.microsoft.com/office/drawing/2014/main" id="{BAA7F6EC-643B-2C4C-1789-A6CDCA4A97A6}"/>
              </a:ext>
            </a:extLst>
          </p:cNvPr>
          <p:cNvSpPr/>
          <p:nvPr/>
        </p:nvSpPr>
        <p:spPr>
          <a:xfrm>
            <a:off x="2229971" y="169904"/>
            <a:ext cx="9005475" cy="914400"/>
          </a:xfrm>
          <a:prstGeom prst="rect">
            <a:avLst/>
          </a:prstGeom>
          <a:solidFill>
            <a:srgbClr val="00B0F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3200" b="1" dirty="0">
                <a:latin typeface="Times New Roman" panose="02020603050405020304" pitchFamily="18" charset="0"/>
                <a:cs typeface="Times New Roman" panose="02020603050405020304" pitchFamily="18" charset="0"/>
              </a:rPr>
              <a:t>STREAMLINING OF DATA</a:t>
            </a:r>
          </a:p>
        </p:txBody>
      </p:sp>
      <p:sp>
        <p:nvSpPr>
          <p:cNvPr id="23" name="Rectangle 22">
            <a:extLst>
              <a:ext uri="{FF2B5EF4-FFF2-40B4-BE49-F238E27FC236}">
                <a16:creationId xmlns:a16="http://schemas.microsoft.com/office/drawing/2014/main" id="{16E8BE85-1DB2-2C36-32D9-D16A81364A97}"/>
              </a:ext>
            </a:extLst>
          </p:cNvPr>
          <p:cNvSpPr/>
          <p:nvPr/>
        </p:nvSpPr>
        <p:spPr>
          <a:xfrm>
            <a:off x="2493417" y="1408780"/>
            <a:ext cx="2354094" cy="914400"/>
          </a:xfrm>
          <a:prstGeom prst="rect">
            <a:avLst/>
          </a:prstGeom>
          <a:solidFill>
            <a:schemeClr val="bg2">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dirty="0">
                <a:latin typeface="Times New Roman" panose="02020603050405020304" pitchFamily="18" charset="0"/>
                <a:cs typeface="Times New Roman" panose="02020603050405020304" pitchFamily="18" charset="0"/>
              </a:rPr>
              <a:t>LEARNER VOICES AND STORIES</a:t>
            </a:r>
          </a:p>
        </p:txBody>
      </p:sp>
      <p:cxnSp>
        <p:nvCxnSpPr>
          <p:cNvPr id="25" name="Straight Connector 24">
            <a:extLst>
              <a:ext uri="{FF2B5EF4-FFF2-40B4-BE49-F238E27FC236}">
                <a16:creationId xmlns:a16="http://schemas.microsoft.com/office/drawing/2014/main" id="{2522B9CF-23E7-63AD-1AF7-DC75A517148F}"/>
              </a:ext>
            </a:extLst>
          </p:cNvPr>
          <p:cNvCxnSpPr>
            <a:cxnSpLocks/>
            <a:stCxn id="11" idx="2"/>
            <a:endCxn id="14" idx="0"/>
          </p:cNvCxnSpPr>
          <p:nvPr/>
        </p:nvCxnSpPr>
        <p:spPr>
          <a:xfrm>
            <a:off x="6692630" y="5334749"/>
            <a:ext cx="0" cy="4572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B6D4FD5-4B41-E433-43B9-536FDBE69C33}"/>
              </a:ext>
            </a:extLst>
          </p:cNvPr>
          <p:cNvCxnSpPr>
            <a:cxnSpLocks/>
          </p:cNvCxnSpPr>
          <p:nvPr/>
        </p:nvCxnSpPr>
        <p:spPr>
          <a:xfrm>
            <a:off x="6692630" y="5353632"/>
            <a:ext cx="3274978" cy="41313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58E441F-5E0A-4886-ACDE-0BA993680312}"/>
              </a:ext>
            </a:extLst>
          </p:cNvPr>
          <p:cNvCxnSpPr>
            <a:cxnSpLocks/>
            <a:endCxn id="19" idx="0"/>
          </p:cNvCxnSpPr>
          <p:nvPr/>
        </p:nvCxnSpPr>
        <p:spPr>
          <a:xfrm flipH="1">
            <a:off x="3633205" y="5359927"/>
            <a:ext cx="3059424" cy="444611"/>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15290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A8A0A-2209-92F5-8136-F53E948858B2}"/>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7C3A41F7-D4BF-37AD-3CAD-9B4D5EA01805}"/>
              </a:ext>
            </a:extLst>
          </p:cNvPr>
          <p:cNvGraphicFramePr>
            <a:graphicFrameLocks/>
          </p:cNvGraphicFramePr>
          <p:nvPr/>
        </p:nvGraphicFramePr>
        <p:xfrm>
          <a:off x="2819218" y="249986"/>
          <a:ext cx="8785880" cy="599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46E9636-B83C-A693-C6B9-C4E5F01AAD94}"/>
              </a:ext>
            </a:extLst>
          </p:cNvPr>
          <p:cNvSpPr/>
          <p:nvPr/>
        </p:nvSpPr>
        <p:spPr>
          <a:xfrm>
            <a:off x="0" y="0"/>
            <a:ext cx="2130357" cy="6858000"/>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he Hand Bold"/>
              <a:ea typeface="+mn-ea"/>
              <a:cs typeface="+mn-cs"/>
            </a:endParaRPr>
          </a:p>
        </p:txBody>
      </p:sp>
      <p:sp>
        <p:nvSpPr>
          <p:cNvPr id="6" name="Title 1">
            <a:extLst>
              <a:ext uri="{FF2B5EF4-FFF2-40B4-BE49-F238E27FC236}">
                <a16:creationId xmlns:a16="http://schemas.microsoft.com/office/drawing/2014/main" id="{363D9D19-5D1D-7D2D-1EEB-FBEDADB836A7}"/>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lvl="0" algn="ctr">
              <a:defRPr/>
            </a:pPr>
            <a:endParaRPr lang="en-GB" sz="4800" b="1" dirty="0">
              <a:solidFill>
                <a:prstClr val="white"/>
              </a:solidFill>
              <a:latin typeface="Avenir Next LT Pro" panose="020B0504020202020204" pitchFamily="34" charset="77"/>
              <a:cs typeface="Arial Black" panose="020B0604020202020204" pitchFamily="34" charset="0"/>
            </a:endParaRPr>
          </a:p>
        </p:txBody>
      </p:sp>
      <p:pic>
        <p:nvPicPr>
          <p:cNvPr id="8" name="Picture 7" descr="A white text on a blue background&#10;&#10;Description automatically generated">
            <a:extLst>
              <a:ext uri="{FF2B5EF4-FFF2-40B4-BE49-F238E27FC236}">
                <a16:creationId xmlns:a16="http://schemas.microsoft.com/office/drawing/2014/main" id="{B0CED269-7761-7CCD-A230-F0C91E388A97}"/>
              </a:ext>
            </a:extLst>
          </p:cNvPr>
          <p:cNvPicPr>
            <a:picLocks noChangeAspect="1"/>
          </p:cNvPicPr>
          <p:nvPr/>
        </p:nvPicPr>
        <p:blipFill>
          <a:blip r:embed="rId8">
            <a:extLst>
              <a:ext uri="{28A0092B-C50C-407E-A947-70E740481C1C}">
                <a14:useLocalDpi xmlns:a14="http://schemas.microsoft.com/office/drawing/2010/main"/>
              </a:ext>
            </a:extLst>
          </a:blip>
          <a:srcRect l="33457" r="30838" b="41573"/>
          <a:stretch/>
        </p:blipFill>
        <p:spPr>
          <a:xfrm>
            <a:off x="571331" y="249986"/>
            <a:ext cx="1391056" cy="924180"/>
          </a:xfrm>
          <a:prstGeom prst="rect">
            <a:avLst/>
          </a:prstGeom>
        </p:spPr>
      </p:pic>
      <p:sp>
        <p:nvSpPr>
          <p:cNvPr id="2" name="TextBox 1">
            <a:extLst>
              <a:ext uri="{FF2B5EF4-FFF2-40B4-BE49-F238E27FC236}">
                <a16:creationId xmlns:a16="http://schemas.microsoft.com/office/drawing/2014/main" id="{56B8D3FC-158A-D428-F80F-12A8CBF3C1F0}"/>
              </a:ext>
            </a:extLst>
          </p:cNvPr>
          <p:cNvSpPr txBox="1"/>
          <p:nvPr/>
        </p:nvSpPr>
        <p:spPr>
          <a:xfrm>
            <a:off x="127222" y="2421796"/>
            <a:ext cx="1906621" cy="30469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rPr>
              <a:t>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white"/>
              </a:solidFill>
              <a:latin typeface="Avenir Next LT Pro" panose="020B05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Next LT Pro" panose="020B0504020202020204" pitchFamily="34" charset="0"/>
              </a:rPr>
              <a:t>Data gaps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sp>
        <p:nvSpPr>
          <p:cNvPr id="22" name="Rectangle 21">
            <a:extLst>
              <a:ext uri="{FF2B5EF4-FFF2-40B4-BE49-F238E27FC236}">
                <a16:creationId xmlns:a16="http://schemas.microsoft.com/office/drawing/2014/main" id="{E60A26F2-E400-11BA-EE4D-7A45F97DE581}"/>
              </a:ext>
            </a:extLst>
          </p:cNvPr>
          <p:cNvSpPr/>
          <p:nvPr/>
        </p:nvSpPr>
        <p:spPr>
          <a:xfrm>
            <a:off x="2229971" y="169904"/>
            <a:ext cx="9754506" cy="914400"/>
          </a:xfrm>
          <a:prstGeom prst="rect">
            <a:avLst/>
          </a:prstGeom>
          <a:solidFill>
            <a:srgbClr val="00B0F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3200" b="1" dirty="0">
                <a:latin typeface="Times New Roman" panose="02020603050405020304" pitchFamily="18" charset="0"/>
                <a:cs typeface="Times New Roman" panose="02020603050405020304" pitchFamily="18" charset="0"/>
              </a:rPr>
              <a:t>STREAMLINING OF DATA</a:t>
            </a:r>
          </a:p>
        </p:txBody>
      </p:sp>
      <p:sp>
        <p:nvSpPr>
          <p:cNvPr id="4" name="Rectangle 3">
            <a:extLst>
              <a:ext uri="{FF2B5EF4-FFF2-40B4-BE49-F238E27FC236}">
                <a16:creationId xmlns:a16="http://schemas.microsoft.com/office/drawing/2014/main" id="{9F5288F7-8498-6022-EAF3-43D11043A3B6}"/>
              </a:ext>
            </a:extLst>
          </p:cNvPr>
          <p:cNvSpPr/>
          <p:nvPr/>
        </p:nvSpPr>
        <p:spPr>
          <a:xfrm>
            <a:off x="2247089" y="3859681"/>
            <a:ext cx="9737388" cy="914400"/>
          </a:xfrm>
          <a:prstGeom prst="rect">
            <a:avLst/>
          </a:prstGeom>
          <a:solidFill>
            <a:srgbClr val="00B0F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3200" b="1" dirty="0">
                <a:latin typeface="Times New Roman" panose="02020603050405020304" pitchFamily="18" charset="0"/>
                <a:cs typeface="Times New Roman" panose="02020603050405020304" pitchFamily="18" charset="0"/>
              </a:rPr>
              <a:t>IMPACT EVALUATIONS</a:t>
            </a:r>
          </a:p>
        </p:txBody>
      </p:sp>
      <p:sp>
        <p:nvSpPr>
          <p:cNvPr id="9" name="Rectangle: Rounded Corners 8">
            <a:extLst>
              <a:ext uri="{FF2B5EF4-FFF2-40B4-BE49-F238E27FC236}">
                <a16:creationId xmlns:a16="http://schemas.microsoft.com/office/drawing/2014/main" id="{586C44FC-9AB3-5D8F-C0A2-E8AC1854AAE1}"/>
              </a:ext>
            </a:extLst>
          </p:cNvPr>
          <p:cNvSpPr/>
          <p:nvPr/>
        </p:nvSpPr>
        <p:spPr>
          <a:xfrm>
            <a:off x="2229971" y="1322621"/>
            <a:ext cx="9676684" cy="2422207"/>
          </a:xfrm>
          <a:prstGeom prst="roundRect">
            <a:avLst>
              <a:gd name="adj" fmla="val 17546"/>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‘So I think the immediate priority is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doing better with what we have</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 not an unrealistic but an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unfair ask</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to ask for more data if you already have data and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you’re not using that to its maximum potential</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 we need to make more of the data that we already have.  That I think should be the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first priority</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a:t>
            </a: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S2 </a:t>
            </a:r>
          </a:p>
        </p:txBody>
      </p:sp>
      <p:sp>
        <p:nvSpPr>
          <p:cNvPr id="10" name="Rectangle: Rounded Corners 9">
            <a:extLst>
              <a:ext uri="{FF2B5EF4-FFF2-40B4-BE49-F238E27FC236}">
                <a16:creationId xmlns:a16="http://schemas.microsoft.com/office/drawing/2014/main" id="{942121A9-8FBB-EB78-2E3D-AEAA0D1ECF7A}"/>
              </a:ext>
            </a:extLst>
          </p:cNvPr>
          <p:cNvSpPr/>
          <p:nvPr/>
        </p:nvSpPr>
        <p:spPr>
          <a:xfrm>
            <a:off x="2130357" y="4888934"/>
            <a:ext cx="9934421" cy="1931607"/>
          </a:xfrm>
          <a:prstGeom prst="roundRect">
            <a:avLst>
              <a:gd name="adj" fmla="val 17546"/>
            </a:avLst>
          </a:prstGeom>
          <a:solidFill>
            <a:srgbClr val="F3FBF9"/>
          </a:solidFill>
        </p:spPr>
        <p:style>
          <a:lnRef idx="2">
            <a:schemeClr val="accent2"/>
          </a:lnRef>
          <a:fillRef idx="1">
            <a:schemeClr val="lt1"/>
          </a:fillRef>
          <a:effectRef idx="0">
            <a:schemeClr val="accent2"/>
          </a:effectRef>
          <a:fontRef idx="minor">
            <a:schemeClr val="dk1"/>
          </a:fontRef>
        </p:style>
        <p:txBody>
          <a:bodyPr rtlCol="0" anchor="ctr"/>
          <a:lstStyle/>
          <a:p>
            <a:pPr indent="-57150" algn="ct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'People don’t spend nearly enough time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doing their homework </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on good evidence based policymaking.  If you do do that, it makes the implementation much smoother and the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evaluation much, much cleaner</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 because you’re </a:t>
            </a:r>
            <a:r>
              <a:rPr lang="en-GB" sz="2400" b="1" i="1" kern="100" noProof="1">
                <a:effectLst/>
                <a:latin typeface="Times New Roman" panose="02020603050405020304" pitchFamily="18" charset="0"/>
                <a:ea typeface="Aptos" panose="020B0004020202020204" pitchFamily="34" charset="0"/>
                <a:cs typeface="Times New Roman" panose="02020603050405020304" pitchFamily="18" charset="0"/>
              </a:rPr>
              <a:t>evaluating against deliverables </a:t>
            </a:r>
            <a:r>
              <a:rPr lang="en-GB" sz="2400" i="1" kern="100" noProof="1">
                <a:effectLst/>
                <a:latin typeface="Times New Roman" panose="02020603050405020304" pitchFamily="18" charset="0"/>
                <a:ea typeface="Aptos" panose="020B0004020202020204" pitchFamily="34" charset="0"/>
                <a:cs typeface="Times New Roman" panose="02020603050405020304" pitchFamily="18" charset="0"/>
              </a:rPr>
              <a:t>that were designed on the basis of evidence.’ </a:t>
            </a:r>
            <a:r>
              <a:rPr lang="en-GB" sz="2400" kern="100" noProof="1">
                <a:effectLst/>
                <a:latin typeface="Times New Roman" panose="02020603050405020304" pitchFamily="18" charset="0"/>
                <a:ea typeface="Aptos" panose="020B0004020202020204" pitchFamily="34" charset="0"/>
                <a:cs typeface="Times New Roman" panose="02020603050405020304" pitchFamily="18" charset="0"/>
              </a:rPr>
              <a:t>NI2</a:t>
            </a:r>
          </a:p>
        </p:txBody>
      </p:sp>
    </p:spTree>
    <p:extLst>
      <p:ext uri="{BB962C8B-B14F-4D97-AF65-F5344CB8AC3E}">
        <p14:creationId xmlns:p14="http://schemas.microsoft.com/office/powerpoint/2010/main" val="24523593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E1667-B29D-C042-CF3A-3C38D46904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017A709-F6D6-F4B0-6C94-E37DC42FE762}"/>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a:solidFill>
                  <a:prstClr val="white"/>
                </a:solidFill>
                <a:latin typeface="Avenir Next LT Pro" panose="020B0504020202020204" pitchFamily="34" charset="77"/>
                <a:cs typeface="Arial Black" panose="020B0604020202020204" pitchFamily="34" charset="0"/>
              </a:rPr>
              <a:t>EVIDENCE &amp; A.L.E. POLICY-MAKING</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DB5A1762-D1BE-9D3A-52FF-A0C01E30E18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9AE65162-FF8C-596E-5BF7-E042F6499710}"/>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3" name="Picture 2">
            <a:extLst>
              <a:ext uri="{FF2B5EF4-FFF2-40B4-BE49-F238E27FC236}">
                <a16:creationId xmlns:a16="http://schemas.microsoft.com/office/drawing/2014/main" id="{8F027632-03C6-E5F2-632C-D431FCF3F710}"/>
              </a:ext>
            </a:extLst>
          </p:cNvPr>
          <p:cNvPicPr>
            <a:picLocks noChangeAspect="1"/>
          </p:cNvPicPr>
          <p:nvPr/>
        </p:nvPicPr>
        <p:blipFill>
          <a:blip r:embed="rId4"/>
          <a:stretch>
            <a:fillRect/>
          </a:stretch>
        </p:blipFill>
        <p:spPr>
          <a:xfrm>
            <a:off x="116732" y="1709147"/>
            <a:ext cx="8830411" cy="3828644"/>
          </a:xfrm>
          <a:prstGeom prst="rect">
            <a:avLst/>
          </a:prstGeom>
        </p:spPr>
      </p:pic>
      <p:sp>
        <p:nvSpPr>
          <p:cNvPr id="7" name="TextBox 6">
            <a:extLst>
              <a:ext uri="{FF2B5EF4-FFF2-40B4-BE49-F238E27FC236}">
                <a16:creationId xmlns:a16="http://schemas.microsoft.com/office/drawing/2014/main" id="{42F2BD3E-E7B7-F103-C6EC-5E9AAE6100A4}"/>
              </a:ext>
            </a:extLst>
          </p:cNvPr>
          <p:cNvSpPr txBox="1"/>
          <p:nvPr/>
        </p:nvSpPr>
        <p:spPr>
          <a:xfrm>
            <a:off x="8715983" y="1748983"/>
            <a:ext cx="3476017" cy="4708981"/>
          </a:xfrm>
          <a:prstGeom prst="rect">
            <a:avLst/>
          </a:prstGeom>
          <a:solidFill>
            <a:schemeClr val="bg2"/>
          </a:solidFill>
        </p:spPr>
        <p:txBody>
          <a:bodyPr wrap="square">
            <a:spAutoFit/>
          </a:bodyPr>
          <a:lstStyle/>
          <a:p>
            <a:r>
              <a:rPr lang="en-GB" sz="2000" b="1" dirty="0">
                <a:latin typeface="Times New Roman" panose="02020603050405020304" pitchFamily="18" charset="0"/>
                <a:cs typeface="Times New Roman" panose="02020603050405020304" pitchFamily="18" charset="0"/>
              </a:rPr>
              <a:t>Findings across 3 groups indicated:</a:t>
            </a:r>
            <a:endParaRPr lang="en-GB" sz="2000" b="1" noProof="0" dirty="0">
              <a:latin typeface="Times New Roman" panose="02020603050405020304" pitchFamily="18" charset="0"/>
              <a:cs typeface="Times New Roman" panose="02020603050405020304" pitchFamily="18" charset="0"/>
            </a:endParaRPr>
          </a:p>
          <a:p>
            <a:pPr marL="457200" indent="-457200">
              <a:buAutoNum type="arabicPeriod"/>
            </a:pPr>
            <a:r>
              <a:rPr lang="en-GB" sz="2000" b="1" dirty="0">
                <a:latin typeface="Times New Roman" panose="02020603050405020304" pitchFamily="18" charset="0"/>
                <a:cs typeface="Times New Roman" panose="02020603050405020304" pitchFamily="18" charset="0"/>
              </a:rPr>
              <a:t>The need for reputable, relevant and accessible evidence, well disseminated between research producers to research users</a:t>
            </a:r>
          </a:p>
          <a:p>
            <a:pPr marL="457200" indent="-457200">
              <a:buAutoNum type="arabicPeriod"/>
            </a:pPr>
            <a:r>
              <a:rPr lang="en-GB" sz="2000" b="1" noProof="0" dirty="0">
                <a:latin typeface="Times New Roman" panose="02020603050405020304" pitchFamily="18" charset="0"/>
                <a:cs typeface="Times New Roman" panose="02020603050405020304" pitchFamily="18" charset="0"/>
              </a:rPr>
              <a:t>The need for a less fragmented sector</a:t>
            </a:r>
            <a:endParaRPr lang="en-GB" sz="2000" b="1" dirty="0">
              <a:latin typeface="Times New Roman" panose="02020603050405020304" pitchFamily="18" charset="0"/>
              <a:cs typeface="Times New Roman" panose="02020603050405020304" pitchFamily="18" charset="0"/>
            </a:endParaRPr>
          </a:p>
          <a:p>
            <a:pPr marL="457200" indent="-457200">
              <a:buAutoNum type="arabicPeriod"/>
            </a:pPr>
            <a:r>
              <a:rPr lang="en-GB" sz="2000" b="1" noProof="0" dirty="0">
                <a:latin typeface="Times New Roman" panose="02020603050405020304" pitchFamily="18" charset="0"/>
                <a:cs typeface="Times New Roman" panose="02020603050405020304" pitchFamily="18" charset="0"/>
              </a:rPr>
              <a:t>The need for </a:t>
            </a:r>
            <a:r>
              <a:rPr lang="en-GB" sz="2000" b="1" dirty="0">
                <a:latin typeface="Times New Roman" panose="02020603050405020304" pitchFamily="18" charset="0"/>
                <a:cs typeface="Times New Roman" panose="02020603050405020304" pitchFamily="18" charset="0"/>
              </a:rPr>
              <a:t>streamlined and robust data programmes and infrastructures that are attractive to use</a:t>
            </a:r>
            <a:endParaRPr lang="en-GB" sz="2000" noProof="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6FC764F2-622A-DEFC-6D14-2B41FB19E79C}"/>
              </a:ext>
            </a:extLst>
          </p:cNvPr>
          <p:cNvSpPr txBox="1"/>
          <p:nvPr/>
        </p:nvSpPr>
        <p:spPr>
          <a:xfrm>
            <a:off x="1940466" y="5688523"/>
            <a:ext cx="5505855" cy="769441"/>
          </a:xfrm>
          <a:prstGeom prst="rect">
            <a:avLst/>
          </a:prstGeom>
          <a:noFill/>
        </p:spPr>
        <p:txBody>
          <a:bodyPr wrap="square">
            <a:spAutoFit/>
          </a:bodyPr>
          <a:lstStyle/>
          <a:p>
            <a:r>
              <a:rPr lang="en-GB" sz="4400" dirty="0"/>
              <a:t>FIGURE FROM OECD EVIDENCE SERIES </a:t>
            </a:r>
          </a:p>
        </p:txBody>
      </p:sp>
    </p:spTree>
    <p:extLst>
      <p:ext uri="{BB962C8B-B14F-4D97-AF65-F5344CB8AC3E}">
        <p14:creationId xmlns:p14="http://schemas.microsoft.com/office/powerpoint/2010/main" val="5902613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A98D9-08D8-139D-F746-1FD98CFAA8B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7AB9743-E87A-CA84-8A6F-F2F86904C4D0}"/>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a:solidFill>
                  <a:prstClr val="white"/>
                </a:solidFill>
                <a:latin typeface="Avenir Next LT Pro" panose="020B0504020202020204" pitchFamily="34" charset="77"/>
                <a:cs typeface="Arial Black" panose="020B0604020202020204" pitchFamily="34" charset="0"/>
              </a:rPr>
              <a:t>EVIDENCE &amp; A.L.E. POLICY-MAKING</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D2CC7DA2-DB1C-2E06-4413-9D4235E3C7B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8B083347-267C-C113-81CC-06F16D1E5AFA}"/>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4" name="Picture 3">
            <a:extLst>
              <a:ext uri="{FF2B5EF4-FFF2-40B4-BE49-F238E27FC236}">
                <a16:creationId xmlns:a16="http://schemas.microsoft.com/office/drawing/2014/main" id="{18722807-CA15-D1DA-4AC1-8B83E1F8BF13}"/>
              </a:ext>
            </a:extLst>
          </p:cNvPr>
          <p:cNvPicPr>
            <a:picLocks noChangeAspect="1"/>
          </p:cNvPicPr>
          <p:nvPr/>
        </p:nvPicPr>
        <p:blipFill rotWithShape="1">
          <a:blip r:embed="rId4">
            <a:extLst>
              <a:ext uri="{28A0092B-C50C-407E-A947-70E740481C1C}">
                <a14:useLocalDpi xmlns:a14="http://schemas.microsoft.com/office/drawing/2010/main" val="0"/>
              </a:ext>
            </a:extLst>
          </a:blip>
          <a:srcRect l="12105" t="26336"/>
          <a:stretch/>
        </p:blipFill>
        <p:spPr bwMode="auto">
          <a:xfrm>
            <a:off x="352165" y="1943801"/>
            <a:ext cx="11273662" cy="428017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888013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3D701-A54C-7CFE-78F1-13019ADF099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82FCEEF-00EC-FD6B-73C1-CA2345DE3499}"/>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a:solidFill>
                  <a:prstClr val="white"/>
                </a:solidFill>
                <a:latin typeface="Avenir Next LT Pro" panose="020B0504020202020204" pitchFamily="34" charset="77"/>
                <a:cs typeface="Arial Black" panose="020B0604020202020204" pitchFamily="34" charset="0"/>
              </a:rPr>
              <a:t>EVIDENCE &amp; A.L.E. POLICY-MAKING</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545A496C-C7FA-14EA-4F65-66FBA4E70C7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F4E1A673-1DD3-C124-4433-50D551BF6BA2}"/>
              </a:ext>
            </a:extLst>
          </p:cNvPr>
          <p:cNvSpPr txBox="1">
            <a:spLocks/>
          </p:cNvSpPr>
          <p:nvPr/>
        </p:nvSpPr>
        <p:spPr>
          <a:xfrm>
            <a:off x="116732" y="640823"/>
            <a:ext cx="8579796"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sp>
        <p:nvSpPr>
          <p:cNvPr id="7" name="TextBox 6">
            <a:extLst>
              <a:ext uri="{FF2B5EF4-FFF2-40B4-BE49-F238E27FC236}">
                <a16:creationId xmlns:a16="http://schemas.microsoft.com/office/drawing/2014/main" id="{1EACA6F1-23C7-5903-0D3D-B76BFF6876EF}"/>
              </a:ext>
            </a:extLst>
          </p:cNvPr>
          <p:cNvSpPr txBox="1"/>
          <p:nvPr/>
        </p:nvSpPr>
        <p:spPr>
          <a:xfrm>
            <a:off x="1089498" y="2610212"/>
            <a:ext cx="9708203" cy="2585323"/>
          </a:xfrm>
          <a:prstGeom prst="rect">
            <a:avLst/>
          </a:prstGeom>
          <a:noFill/>
        </p:spPr>
        <p:txBody>
          <a:bodyPr wrap="square">
            <a:spAutoFit/>
          </a:bodyPr>
          <a:lstStyle/>
          <a:p>
            <a:pPr algn="ctr"/>
            <a:r>
              <a:rPr lang="en-GB" sz="5400" b="1" dirty="0"/>
              <a:t>IMPRESSIONS FROM THE AUDIENCE</a:t>
            </a:r>
          </a:p>
          <a:p>
            <a:pPr algn="ctr"/>
            <a:r>
              <a:rPr lang="en-GB" sz="5400" b="1" dirty="0"/>
              <a:t>What do you see as the core take-home message to share with your colleagues in your own work environment?</a:t>
            </a:r>
          </a:p>
        </p:txBody>
      </p:sp>
    </p:spTree>
    <p:extLst>
      <p:ext uri="{BB962C8B-B14F-4D97-AF65-F5344CB8AC3E}">
        <p14:creationId xmlns:p14="http://schemas.microsoft.com/office/powerpoint/2010/main" val="32392855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87B34-B370-AAF2-3E24-B3C7A652BBC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CBB7346-06D7-78B2-85E6-014E4792DC57}"/>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dirty="0">
                <a:solidFill>
                  <a:prstClr val="white"/>
                </a:solidFill>
                <a:latin typeface="Avenir Next LT Pro" panose="020B0504020202020204" pitchFamily="34" charset="77"/>
                <a:cs typeface="Arial Black" panose="020B0604020202020204" pitchFamily="34" charset="0"/>
              </a:rPr>
              <a:t>WHAT’S NEXT?</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FC2167A6-F0C4-9760-CCC8-C19C11C1032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367F4EBD-A63D-124F-8953-A6E31B49575B}"/>
              </a:ext>
            </a:extLst>
          </p:cNvPr>
          <p:cNvSpPr txBox="1">
            <a:spLocks/>
          </p:cNvSpPr>
          <p:nvPr/>
        </p:nvSpPr>
        <p:spPr>
          <a:xfrm>
            <a:off x="116732" y="640823"/>
            <a:ext cx="8579796"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sp>
        <p:nvSpPr>
          <p:cNvPr id="4" name="TextBox 3">
            <a:extLst>
              <a:ext uri="{FF2B5EF4-FFF2-40B4-BE49-F238E27FC236}">
                <a16:creationId xmlns:a16="http://schemas.microsoft.com/office/drawing/2014/main" id="{A47D6C71-303E-8FCB-AE02-E994F809DF9F}"/>
              </a:ext>
            </a:extLst>
          </p:cNvPr>
          <p:cNvSpPr txBox="1"/>
          <p:nvPr/>
        </p:nvSpPr>
        <p:spPr>
          <a:xfrm>
            <a:off x="2286380" y="1932894"/>
            <a:ext cx="7153606" cy="707886"/>
          </a:xfrm>
          <a:prstGeom prst="rect">
            <a:avLst/>
          </a:prstGeom>
          <a:noFill/>
        </p:spPr>
        <p:txBody>
          <a:bodyPr wrap="square">
            <a:spAutoFit/>
          </a:bodyPr>
          <a:lstStyle/>
          <a:p>
            <a:pPr algn="ctr"/>
            <a:r>
              <a:rPr lang="en-GB" sz="4000" dirty="0">
                <a:latin typeface="Times New Roman" panose="02020603050405020304" pitchFamily="18" charset="0"/>
                <a:cs typeface="Times New Roman" panose="02020603050405020304" pitchFamily="18" charset="0"/>
                <a:hlinkClick r:id="rId4"/>
              </a:rPr>
              <a:t>http://adultlearningpolicies.co.uk</a:t>
            </a:r>
            <a:r>
              <a:rPr lang="en-GB" sz="4000" dirty="0">
                <a:latin typeface="Times New Roman" panose="02020603050405020304" pitchFamily="18" charset="0"/>
                <a:cs typeface="Times New Roman" panose="02020603050405020304" pitchFamily="18" charset="0"/>
              </a:rPr>
              <a:t> </a:t>
            </a:r>
          </a:p>
        </p:txBody>
      </p:sp>
      <p:pic>
        <p:nvPicPr>
          <p:cNvPr id="9" name="Picture 8">
            <a:extLst>
              <a:ext uri="{FF2B5EF4-FFF2-40B4-BE49-F238E27FC236}">
                <a16:creationId xmlns:a16="http://schemas.microsoft.com/office/drawing/2014/main" id="{63D846B2-92A4-A3E5-0913-2590DD4DDD0B}"/>
              </a:ext>
            </a:extLst>
          </p:cNvPr>
          <p:cNvPicPr>
            <a:picLocks noChangeAspect="1"/>
          </p:cNvPicPr>
          <p:nvPr/>
        </p:nvPicPr>
        <p:blipFill>
          <a:blip r:embed="rId5"/>
          <a:srcRect l="1859"/>
          <a:stretch/>
        </p:blipFill>
        <p:spPr>
          <a:xfrm>
            <a:off x="1566051" y="4401766"/>
            <a:ext cx="9254449" cy="2305050"/>
          </a:xfrm>
          <a:prstGeom prst="rect">
            <a:avLst/>
          </a:prstGeom>
        </p:spPr>
      </p:pic>
      <p:sp>
        <p:nvSpPr>
          <p:cNvPr id="11" name="TextBox 10">
            <a:extLst>
              <a:ext uri="{FF2B5EF4-FFF2-40B4-BE49-F238E27FC236}">
                <a16:creationId xmlns:a16="http://schemas.microsoft.com/office/drawing/2014/main" id="{5825275B-0F1E-AD4E-5A1E-D147E07F87CE}"/>
              </a:ext>
            </a:extLst>
          </p:cNvPr>
          <p:cNvSpPr txBox="1"/>
          <p:nvPr/>
        </p:nvSpPr>
        <p:spPr>
          <a:xfrm>
            <a:off x="758757" y="3315134"/>
            <a:ext cx="10515599" cy="954107"/>
          </a:xfrm>
          <a:prstGeom prst="rect">
            <a:avLst/>
          </a:prstGeom>
          <a:solidFill>
            <a:srgbClr val="F3FBF9"/>
          </a:solidFill>
          <a:ln>
            <a:solidFill>
              <a:schemeClr val="tx1"/>
            </a:solidFill>
          </a:ln>
        </p:spPr>
        <p:txBody>
          <a:bodyPr wrap="square">
            <a:spAutoFit/>
          </a:bodyPr>
          <a:lstStyle/>
          <a:p>
            <a:pPr marL="457200" algn="ctr"/>
            <a:r>
              <a:rPr lang="en-GB" sz="2800" b="1" dirty="0">
                <a:effectLst/>
                <a:latin typeface="Times New Roman" panose="02020603050405020304" pitchFamily="18" charset="0"/>
                <a:ea typeface="Times" panose="02020603050405020304" pitchFamily="18" charset="0"/>
                <a:cs typeface="Times New Roman" panose="02020603050405020304" pitchFamily="18" charset="0"/>
              </a:rPr>
              <a:t>25 Years of Adult Learning in the United Kingdom and Ireland: </a:t>
            </a:r>
          </a:p>
          <a:p>
            <a:pPr marL="457200" algn="ctr"/>
            <a:r>
              <a:rPr lang="en-GB" sz="2800" b="1" dirty="0">
                <a:effectLst/>
                <a:latin typeface="Times New Roman" panose="02020603050405020304" pitchFamily="18" charset="0"/>
                <a:ea typeface="Times" panose="02020603050405020304" pitchFamily="18" charset="0"/>
                <a:cs typeface="Times New Roman" panose="02020603050405020304" pitchFamily="18" charset="0"/>
              </a:rPr>
              <a:t>Trends in Participation and Policies</a:t>
            </a:r>
          </a:p>
        </p:txBody>
      </p:sp>
    </p:spTree>
    <p:extLst>
      <p:ext uri="{BB962C8B-B14F-4D97-AF65-F5344CB8AC3E}">
        <p14:creationId xmlns:p14="http://schemas.microsoft.com/office/powerpoint/2010/main" val="10088105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85F66-993C-F1EE-D563-897504FB6B3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1CBF94F-B09B-8117-0220-380AD5D6DFFA}"/>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dirty="0">
                <a:solidFill>
                  <a:prstClr val="white"/>
                </a:solidFill>
                <a:latin typeface="Avenir Next LT Pro" panose="020B0504020202020204" pitchFamily="34" charset="77"/>
                <a:cs typeface="Arial Black" panose="020B0604020202020204" pitchFamily="34" charset="0"/>
              </a:rPr>
              <a:t>WHAT’S NEXT?</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84DC7363-4AFD-F456-D0B1-4378279CB4A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6012863D-6CCB-6CD2-0F13-9B65EED59187}"/>
              </a:ext>
            </a:extLst>
          </p:cNvPr>
          <p:cNvSpPr txBox="1">
            <a:spLocks/>
          </p:cNvSpPr>
          <p:nvPr/>
        </p:nvSpPr>
        <p:spPr>
          <a:xfrm>
            <a:off x="116732" y="640823"/>
            <a:ext cx="8579796"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1026" name="Picture 2" descr="UK Data Service">
            <a:extLst>
              <a:ext uri="{FF2B5EF4-FFF2-40B4-BE49-F238E27FC236}">
                <a16:creationId xmlns:a16="http://schemas.microsoft.com/office/drawing/2014/main" id="{9F7AF2B9-9997-A15D-6A85-5612EAA053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454" b="22564"/>
          <a:stretch/>
        </p:blipFill>
        <p:spPr bwMode="auto">
          <a:xfrm>
            <a:off x="425083" y="1727780"/>
            <a:ext cx="3821838" cy="108480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D6B96DA7-5657-B5A1-9914-FFB1AA0A23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6721" y="1727780"/>
            <a:ext cx="4187057" cy="158177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ome">
            <a:extLst>
              <a:ext uri="{FF2B5EF4-FFF2-40B4-BE49-F238E27FC236}">
                <a16:creationId xmlns:a16="http://schemas.microsoft.com/office/drawing/2014/main" id="{32E0D8F8-BEE7-DAC4-5260-71DD557548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3881" y="3777643"/>
            <a:ext cx="5438775" cy="10953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E6AEDB4-4AD0-864F-4415-CDCBC632B418}"/>
              </a:ext>
            </a:extLst>
          </p:cNvPr>
          <p:cNvPicPr>
            <a:picLocks noChangeAspect="1"/>
          </p:cNvPicPr>
          <p:nvPr/>
        </p:nvPicPr>
        <p:blipFill>
          <a:blip r:embed="rId7"/>
          <a:srcRect t="26809" r="44949" b="59858"/>
          <a:stretch/>
        </p:blipFill>
        <p:spPr>
          <a:xfrm>
            <a:off x="631232" y="2812584"/>
            <a:ext cx="3775398" cy="914400"/>
          </a:xfrm>
          <a:prstGeom prst="rect">
            <a:avLst/>
          </a:prstGeom>
        </p:spPr>
      </p:pic>
      <p:pic>
        <p:nvPicPr>
          <p:cNvPr id="2054" name="Picture 6" descr="Deputy President and Registrar News ...">
            <a:extLst>
              <a:ext uri="{FF2B5EF4-FFF2-40B4-BE49-F238E27FC236}">
                <a16:creationId xmlns:a16="http://schemas.microsoft.com/office/drawing/2014/main" id="{D17BD7DC-231F-BA4D-E266-58E96F4D0D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7857" y="3970171"/>
            <a:ext cx="3190875" cy="14287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uropean Commission visual identity ...">
            <a:extLst>
              <a:ext uri="{FF2B5EF4-FFF2-40B4-BE49-F238E27FC236}">
                <a16:creationId xmlns:a16="http://schemas.microsoft.com/office/drawing/2014/main" id="{900BFF86-BCFE-4FD6-4DE8-EC13B8B510B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5637"/>
          <a:stretch/>
        </p:blipFill>
        <p:spPr bwMode="auto">
          <a:xfrm>
            <a:off x="631232" y="5642108"/>
            <a:ext cx="3562350" cy="108480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New Strategic Oversight Board for Understanding Society - Understanding  Society">
            <a:extLst>
              <a:ext uri="{FF2B5EF4-FFF2-40B4-BE49-F238E27FC236}">
                <a16:creationId xmlns:a16="http://schemas.microsoft.com/office/drawing/2014/main" id="{16080449-EA5B-F515-5EE2-A457676F37E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13476" b="14042"/>
          <a:stretch/>
        </p:blipFill>
        <p:spPr bwMode="auto">
          <a:xfrm>
            <a:off x="9313869" y="1805117"/>
            <a:ext cx="2625197" cy="142710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entenary Commission on Adult Education ...">
            <a:extLst>
              <a:ext uri="{FF2B5EF4-FFF2-40B4-BE49-F238E27FC236}">
                <a16:creationId xmlns:a16="http://schemas.microsoft.com/office/drawing/2014/main" id="{C78ADCE6-3BF5-2E03-4AB6-F846259BC46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10144" y="5418442"/>
            <a:ext cx="428625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4852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9E696-2549-6B1F-5022-906F13651A9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1E98167-4FBB-EFE0-8555-AB357D4E3F46}"/>
              </a:ext>
            </a:extLst>
          </p:cNvPr>
          <p:cNvPicPr>
            <a:picLocks noChangeAspect="1"/>
          </p:cNvPicPr>
          <p:nvPr/>
        </p:nvPicPr>
        <p:blipFill>
          <a:blip r:embed="rId3"/>
          <a:stretch>
            <a:fillRect/>
          </a:stretch>
        </p:blipFill>
        <p:spPr>
          <a:xfrm>
            <a:off x="0" y="1916349"/>
            <a:ext cx="3089343" cy="4402314"/>
          </a:xfrm>
          <a:prstGeom prst="rect">
            <a:avLst/>
          </a:prstGeom>
        </p:spPr>
      </p:pic>
      <p:pic>
        <p:nvPicPr>
          <p:cNvPr id="8" name="Picture 7">
            <a:extLst>
              <a:ext uri="{FF2B5EF4-FFF2-40B4-BE49-F238E27FC236}">
                <a16:creationId xmlns:a16="http://schemas.microsoft.com/office/drawing/2014/main" id="{55AA27A6-DC55-21DD-3E3F-BC4DC8B617CD}"/>
              </a:ext>
            </a:extLst>
          </p:cNvPr>
          <p:cNvPicPr>
            <a:picLocks noChangeAspect="1"/>
          </p:cNvPicPr>
          <p:nvPr/>
        </p:nvPicPr>
        <p:blipFill>
          <a:blip r:embed="rId4"/>
          <a:stretch>
            <a:fillRect/>
          </a:stretch>
        </p:blipFill>
        <p:spPr>
          <a:xfrm>
            <a:off x="3244782" y="2302892"/>
            <a:ext cx="8639303" cy="3358605"/>
          </a:xfrm>
          <a:prstGeom prst="rect">
            <a:avLst/>
          </a:prstGeom>
        </p:spPr>
      </p:pic>
      <p:pic>
        <p:nvPicPr>
          <p:cNvPr id="3" name="Picture 2" descr="A white text on a blue background&#10;&#10;Description automatically generated">
            <a:extLst>
              <a:ext uri="{FF2B5EF4-FFF2-40B4-BE49-F238E27FC236}">
                <a16:creationId xmlns:a16="http://schemas.microsoft.com/office/drawing/2014/main" id="{3BBDEB3B-1057-B37D-D035-7327368BE2D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7" name="Rectangle 6">
            <a:extLst>
              <a:ext uri="{FF2B5EF4-FFF2-40B4-BE49-F238E27FC236}">
                <a16:creationId xmlns:a16="http://schemas.microsoft.com/office/drawing/2014/main" id="{03B4941C-27A5-9A3B-5AF3-CB1BC3397EAA}"/>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dirty="0">
                <a:solidFill>
                  <a:prstClr val="white"/>
                </a:solidFill>
                <a:latin typeface="Avenir Next LT Pro" panose="020B0504020202020204" pitchFamily="34" charset="77"/>
                <a:cs typeface="Arial Black" panose="020B0604020202020204" pitchFamily="34" charset="0"/>
              </a:rPr>
              <a:t>WHAT’S NEXT?</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spTree>
    <p:extLst>
      <p:ext uri="{BB962C8B-B14F-4D97-AF65-F5344CB8AC3E}">
        <p14:creationId xmlns:p14="http://schemas.microsoft.com/office/powerpoint/2010/main" val="7568433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26A139-10BD-7BE9-3383-B721FA1D0F8C}"/>
              </a:ext>
            </a:extLst>
          </p:cNvPr>
          <p:cNvPicPr>
            <a:picLocks noChangeAspect="1"/>
          </p:cNvPicPr>
          <p:nvPr/>
        </p:nvPicPr>
        <p:blipFill>
          <a:blip r:embed="rId3"/>
          <a:srcRect/>
          <a:stretch/>
        </p:blipFill>
        <p:spPr>
          <a:xfrm>
            <a:off x="9189283" y="2561227"/>
            <a:ext cx="2159540" cy="2159540"/>
          </a:xfrm>
          <a:prstGeom prst="rect">
            <a:avLst/>
          </a:prstGeom>
        </p:spPr>
      </p:pic>
      <p:sp>
        <p:nvSpPr>
          <p:cNvPr id="2" name="TextBox 1">
            <a:extLst>
              <a:ext uri="{FF2B5EF4-FFF2-40B4-BE49-F238E27FC236}">
                <a16:creationId xmlns:a16="http://schemas.microsoft.com/office/drawing/2014/main" id="{7CCCF70C-E5A9-2C04-F288-E0C1D4D9E319}"/>
              </a:ext>
            </a:extLst>
          </p:cNvPr>
          <p:cNvSpPr txBox="1"/>
          <p:nvPr/>
        </p:nvSpPr>
        <p:spPr>
          <a:xfrm>
            <a:off x="9189283" y="1879662"/>
            <a:ext cx="215954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solidFill>
                  <a:prstClr val="black"/>
                </a:solidFill>
                <a:latin typeface="Avenir Next LT Pro" panose="020B0504020202020204" pitchFamily="34" charset="77"/>
              </a:rPr>
              <a:t>Scan to read</a:t>
            </a:r>
            <a:endParaRPr kumimoji="0" lang="en-GB" sz="2400" b="1"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pic>
        <p:nvPicPr>
          <p:cNvPr id="11" name="Picture 10">
            <a:extLst>
              <a:ext uri="{FF2B5EF4-FFF2-40B4-BE49-F238E27FC236}">
                <a16:creationId xmlns:a16="http://schemas.microsoft.com/office/drawing/2014/main" id="{70520673-F0E2-7267-482C-645B5C9D55CE}"/>
              </a:ext>
            </a:extLst>
          </p:cNvPr>
          <p:cNvPicPr>
            <a:picLocks noChangeAspect="1"/>
          </p:cNvPicPr>
          <p:nvPr/>
        </p:nvPicPr>
        <p:blipFill>
          <a:blip r:embed="rId4"/>
          <a:srcRect t="17369"/>
          <a:stretch/>
        </p:blipFill>
        <p:spPr>
          <a:xfrm>
            <a:off x="457200" y="180474"/>
            <a:ext cx="8325678" cy="6677526"/>
          </a:xfrm>
          <a:prstGeom prst="rect">
            <a:avLst/>
          </a:prstGeom>
        </p:spPr>
      </p:pic>
    </p:spTree>
    <p:extLst>
      <p:ext uri="{BB962C8B-B14F-4D97-AF65-F5344CB8AC3E}">
        <p14:creationId xmlns:p14="http://schemas.microsoft.com/office/powerpoint/2010/main" val="37360261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A75B3-EF5C-1FEB-C52F-5F7B63B028D8}"/>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B9029421-99A0-7856-D1E1-0DAE307849F5}"/>
              </a:ext>
            </a:extLst>
          </p:cNvPr>
          <p:cNvPicPr>
            <a:picLocks noChangeAspect="1"/>
          </p:cNvPicPr>
          <p:nvPr/>
        </p:nvPicPr>
        <p:blipFill>
          <a:blip r:embed="rId3"/>
          <a:stretch>
            <a:fillRect/>
          </a:stretch>
        </p:blipFill>
        <p:spPr>
          <a:xfrm>
            <a:off x="601579" y="334806"/>
            <a:ext cx="11027885" cy="6210373"/>
          </a:xfrm>
          <a:prstGeom prst="rect">
            <a:avLst/>
          </a:prstGeom>
        </p:spPr>
      </p:pic>
    </p:spTree>
    <p:extLst>
      <p:ext uri="{BB962C8B-B14F-4D97-AF65-F5344CB8AC3E}">
        <p14:creationId xmlns:p14="http://schemas.microsoft.com/office/powerpoint/2010/main" val="32820159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1CE03-AE9D-A21B-7C49-D6C1537DF9B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0724DD4-0D7A-6979-A6AA-D253D060F059}"/>
              </a:ext>
            </a:extLst>
          </p:cNvPr>
          <p:cNvPicPr>
            <a:picLocks noChangeAspect="1"/>
          </p:cNvPicPr>
          <p:nvPr/>
        </p:nvPicPr>
        <p:blipFill>
          <a:blip r:embed="rId3"/>
          <a:stretch>
            <a:fillRect/>
          </a:stretch>
        </p:blipFill>
        <p:spPr>
          <a:xfrm>
            <a:off x="342399" y="2221330"/>
            <a:ext cx="11218611" cy="3481638"/>
          </a:xfrm>
          <a:prstGeom prst="rect">
            <a:avLst/>
          </a:prstGeom>
        </p:spPr>
      </p:pic>
      <p:pic>
        <p:nvPicPr>
          <p:cNvPr id="5" name="Picture 4">
            <a:extLst>
              <a:ext uri="{FF2B5EF4-FFF2-40B4-BE49-F238E27FC236}">
                <a16:creationId xmlns:a16="http://schemas.microsoft.com/office/drawing/2014/main" id="{8CB5A85D-BDB2-DD1E-FAE6-682EF21D2E2E}"/>
              </a:ext>
            </a:extLst>
          </p:cNvPr>
          <p:cNvPicPr>
            <a:picLocks noChangeAspect="1"/>
          </p:cNvPicPr>
          <p:nvPr/>
        </p:nvPicPr>
        <p:blipFill>
          <a:blip r:embed="rId4"/>
          <a:stretch>
            <a:fillRect/>
          </a:stretch>
        </p:blipFill>
        <p:spPr>
          <a:xfrm>
            <a:off x="1768391" y="452688"/>
            <a:ext cx="8943975" cy="1428750"/>
          </a:xfrm>
          <a:prstGeom prst="rect">
            <a:avLst/>
          </a:prstGeom>
        </p:spPr>
      </p:pic>
    </p:spTree>
    <p:extLst>
      <p:ext uri="{BB962C8B-B14F-4D97-AF65-F5344CB8AC3E}">
        <p14:creationId xmlns:p14="http://schemas.microsoft.com/office/powerpoint/2010/main" val="30854752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46935-CDA8-FF81-21D4-8BC5169C19A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0470362-5229-8333-E34E-00E61CCDBF36}"/>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STRATEGIES FOR THE FUTURE</a:t>
            </a:r>
          </a:p>
        </p:txBody>
      </p:sp>
      <p:pic>
        <p:nvPicPr>
          <p:cNvPr id="5" name="Picture 4" descr="A white text on a blue background&#10;&#10;Description automatically generated">
            <a:extLst>
              <a:ext uri="{FF2B5EF4-FFF2-40B4-BE49-F238E27FC236}">
                <a16:creationId xmlns:a16="http://schemas.microsoft.com/office/drawing/2014/main" id="{4877BC06-33B0-7FE1-3BA9-6E4FFABB22A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440FD581-33CC-E766-7E42-D9721251F6A1}"/>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3" name="Picture 2">
            <a:extLst>
              <a:ext uri="{FF2B5EF4-FFF2-40B4-BE49-F238E27FC236}">
                <a16:creationId xmlns:a16="http://schemas.microsoft.com/office/drawing/2014/main" id="{378BADDF-4B00-C192-D05D-B86F95C6596A}"/>
              </a:ext>
            </a:extLst>
          </p:cNvPr>
          <p:cNvPicPr>
            <a:picLocks noChangeAspect="1"/>
          </p:cNvPicPr>
          <p:nvPr/>
        </p:nvPicPr>
        <p:blipFill>
          <a:blip r:embed="rId4"/>
          <a:stretch>
            <a:fillRect/>
          </a:stretch>
        </p:blipFill>
        <p:spPr>
          <a:xfrm>
            <a:off x="116732" y="1709147"/>
            <a:ext cx="8830411" cy="3828644"/>
          </a:xfrm>
          <a:prstGeom prst="rect">
            <a:avLst/>
          </a:prstGeom>
        </p:spPr>
      </p:pic>
      <p:sp>
        <p:nvSpPr>
          <p:cNvPr id="7" name="TextBox 6">
            <a:extLst>
              <a:ext uri="{FF2B5EF4-FFF2-40B4-BE49-F238E27FC236}">
                <a16:creationId xmlns:a16="http://schemas.microsoft.com/office/drawing/2014/main" id="{D94F5C4D-FBEF-C1CC-D11D-6208C489E889}"/>
              </a:ext>
            </a:extLst>
          </p:cNvPr>
          <p:cNvSpPr txBox="1"/>
          <p:nvPr/>
        </p:nvSpPr>
        <p:spPr>
          <a:xfrm>
            <a:off x="8715983" y="1748983"/>
            <a:ext cx="3476017" cy="4708981"/>
          </a:xfrm>
          <a:prstGeom prst="rect">
            <a:avLst/>
          </a:prstGeom>
          <a:solidFill>
            <a:schemeClr val="bg2"/>
          </a:solidFill>
        </p:spPr>
        <p:txBody>
          <a:bodyPr wrap="square">
            <a:spAutoFit/>
          </a:bodyPr>
          <a:lstStyle/>
          <a:p>
            <a:r>
              <a:rPr lang="en-GB" sz="2000" b="1" dirty="0">
                <a:latin typeface="Times New Roman" panose="02020603050405020304" pitchFamily="18" charset="0"/>
                <a:cs typeface="Times New Roman" panose="02020603050405020304" pitchFamily="18" charset="0"/>
              </a:rPr>
              <a:t>Findings across 3 groups indicated:</a:t>
            </a:r>
            <a:endParaRPr lang="en-GB" sz="2000" b="1" noProof="0" dirty="0">
              <a:latin typeface="Times New Roman" panose="02020603050405020304" pitchFamily="18" charset="0"/>
              <a:cs typeface="Times New Roman" panose="02020603050405020304" pitchFamily="18" charset="0"/>
            </a:endParaRPr>
          </a:p>
          <a:p>
            <a:pPr marL="457200" indent="-457200">
              <a:buAutoNum type="arabicPeriod"/>
            </a:pPr>
            <a:r>
              <a:rPr lang="en-GB" sz="2000" b="1" dirty="0">
                <a:latin typeface="Times New Roman" panose="02020603050405020304" pitchFamily="18" charset="0"/>
                <a:cs typeface="Times New Roman" panose="02020603050405020304" pitchFamily="18" charset="0"/>
              </a:rPr>
              <a:t>The need for reputable, relevant and accessible evidence, well disseminated between research producers to research users</a:t>
            </a:r>
          </a:p>
          <a:p>
            <a:pPr marL="457200" indent="-457200">
              <a:buAutoNum type="arabicPeriod"/>
            </a:pPr>
            <a:r>
              <a:rPr lang="en-GB" sz="2000" b="1" noProof="0" dirty="0">
                <a:latin typeface="Times New Roman" panose="02020603050405020304" pitchFamily="18" charset="0"/>
                <a:cs typeface="Times New Roman" panose="02020603050405020304" pitchFamily="18" charset="0"/>
              </a:rPr>
              <a:t>The need for a less fragmented sector</a:t>
            </a:r>
            <a:endParaRPr lang="en-GB" sz="2000" b="1" dirty="0">
              <a:latin typeface="Times New Roman" panose="02020603050405020304" pitchFamily="18" charset="0"/>
              <a:cs typeface="Times New Roman" panose="02020603050405020304" pitchFamily="18" charset="0"/>
            </a:endParaRPr>
          </a:p>
          <a:p>
            <a:pPr marL="457200" indent="-457200">
              <a:buAutoNum type="arabicPeriod"/>
            </a:pPr>
            <a:r>
              <a:rPr lang="en-GB" sz="2000" b="1" noProof="0" dirty="0">
                <a:latin typeface="Times New Roman" panose="02020603050405020304" pitchFamily="18" charset="0"/>
                <a:cs typeface="Times New Roman" panose="02020603050405020304" pitchFamily="18" charset="0"/>
              </a:rPr>
              <a:t>The need for </a:t>
            </a:r>
            <a:r>
              <a:rPr lang="en-GB" sz="2000" b="1" dirty="0">
                <a:latin typeface="Times New Roman" panose="02020603050405020304" pitchFamily="18" charset="0"/>
                <a:cs typeface="Times New Roman" panose="02020603050405020304" pitchFamily="18" charset="0"/>
              </a:rPr>
              <a:t>streamlined and robust data programmes and infrastructures that are attractive to use</a:t>
            </a:r>
            <a:endParaRPr lang="en-GB" sz="2000" noProof="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7191A83F-44EC-6D51-6584-B761A429AC67}"/>
              </a:ext>
            </a:extLst>
          </p:cNvPr>
          <p:cNvSpPr txBox="1"/>
          <p:nvPr/>
        </p:nvSpPr>
        <p:spPr>
          <a:xfrm>
            <a:off x="1940466" y="5688523"/>
            <a:ext cx="5505855" cy="769441"/>
          </a:xfrm>
          <a:prstGeom prst="rect">
            <a:avLst/>
          </a:prstGeom>
          <a:noFill/>
        </p:spPr>
        <p:txBody>
          <a:bodyPr wrap="square">
            <a:spAutoFit/>
          </a:bodyPr>
          <a:lstStyle/>
          <a:p>
            <a:r>
              <a:rPr lang="en-GB" sz="4400" dirty="0"/>
              <a:t>FIGURE FROM OECD EVIDENCE SERIES </a:t>
            </a:r>
          </a:p>
        </p:txBody>
      </p:sp>
    </p:spTree>
    <p:extLst>
      <p:ext uri="{BB962C8B-B14F-4D97-AF65-F5344CB8AC3E}">
        <p14:creationId xmlns:p14="http://schemas.microsoft.com/office/powerpoint/2010/main" val="28233830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E9268-531D-D36E-08EB-A7317FD7C60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CB4999-D242-5861-E2C3-9433106AB0D8}"/>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dirty="0">
                <a:solidFill>
                  <a:prstClr val="white"/>
                </a:solidFill>
                <a:latin typeface="Avenir Next LT Pro" panose="020B0504020202020204" pitchFamily="34" charset="77"/>
                <a:cs typeface="Arial Black" panose="020B0604020202020204" pitchFamily="34" charset="0"/>
              </a:rPr>
              <a:t>STRATEGIES FOR THE FUTURE</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CE31991E-3A48-AB5D-9DEE-23D669E42DF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57AFE5F8-8249-A496-A40E-E2C9A663FFC4}"/>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4" name="Picture 3">
            <a:extLst>
              <a:ext uri="{FF2B5EF4-FFF2-40B4-BE49-F238E27FC236}">
                <a16:creationId xmlns:a16="http://schemas.microsoft.com/office/drawing/2014/main" id="{A08C9709-B229-3824-DA25-BC9FDDF150A2}"/>
              </a:ext>
            </a:extLst>
          </p:cNvPr>
          <p:cNvPicPr>
            <a:picLocks noChangeAspect="1"/>
          </p:cNvPicPr>
          <p:nvPr/>
        </p:nvPicPr>
        <p:blipFill rotWithShape="1">
          <a:blip r:embed="rId4">
            <a:extLst>
              <a:ext uri="{28A0092B-C50C-407E-A947-70E740481C1C}">
                <a14:useLocalDpi xmlns:a14="http://schemas.microsoft.com/office/drawing/2010/main" val="0"/>
              </a:ext>
            </a:extLst>
          </a:blip>
          <a:srcRect l="12105" t="29715" b="8173"/>
          <a:stretch/>
        </p:blipFill>
        <p:spPr bwMode="auto">
          <a:xfrm>
            <a:off x="185172" y="1624519"/>
            <a:ext cx="11273662" cy="3608962"/>
          </a:xfrm>
          <a:prstGeom prst="rect">
            <a:avLst/>
          </a:prstGeom>
          <a:noFill/>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58D350ED-F334-19A2-B742-0387F8A73E09}"/>
              </a:ext>
            </a:extLst>
          </p:cNvPr>
          <p:cNvSpPr txBox="1"/>
          <p:nvPr/>
        </p:nvSpPr>
        <p:spPr>
          <a:xfrm>
            <a:off x="1076527" y="5276223"/>
            <a:ext cx="10038945" cy="1323439"/>
          </a:xfrm>
          <a:prstGeom prst="rect">
            <a:avLst/>
          </a:prstGeom>
          <a:noFill/>
        </p:spPr>
        <p:txBody>
          <a:bodyPr wrap="square">
            <a:spAutoFit/>
          </a:bodyPr>
          <a:lstStyle/>
          <a:p>
            <a:pPr algn="ctr"/>
            <a:r>
              <a:rPr lang="en-GB" sz="4000" b="1" dirty="0"/>
              <a:t>What suggestions can we make to ESRC to support such building of an effective and efficient infrastructure strategy? </a:t>
            </a:r>
            <a:endParaRPr lang="en-GB" sz="4000" dirty="0"/>
          </a:p>
        </p:txBody>
      </p:sp>
    </p:spTree>
    <p:extLst>
      <p:ext uri="{BB962C8B-B14F-4D97-AF65-F5344CB8AC3E}">
        <p14:creationId xmlns:p14="http://schemas.microsoft.com/office/powerpoint/2010/main" val="21667489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EE6C6-D661-1BD7-91C4-D8AE785A4C1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8AFA00E-87CB-D11D-0B08-EFADD5B16829}"/>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rPr>
              <a:t>TAKE HOME MESSAGES</a:t>
            </a:r>
          </a:p>
        </p:txBody>
      </p:sp>
      <p:pic>
        <p:nvPicPr>
          <p:cNvPr id="5" name="Picture 4" descr="A white text on a blue background&#10;&#10;Description automatically generated">
            <a:extLst>
              <a:ext uri="{FF2B5EF4-FFF2-40B4-BE49-F238E27FC236}">
                <a16:creationId xmlns:a16="http://schemas.microsoft.com/office/drawing/2014/main" id="{EDDD36A9-D4FF-09E8-5B5F-BF4F667E0F5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7626A8E4-1AD4-1534-DCE0-CF2217A0342E}"/>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sp>
        <p:nvSpPr>
          <p:cNvPr id="6" name="TextBox 5">
            <a:extLst>
              <a:ext uri="{FF2B5EF4-FFF2-40B4-BE49-F238E27FC236}">
                <a16:creationId xmlns:a16="http://schemas.microsoft.com/office/drawing/2014/main" id="{8FE0190D-AF97-BFCC-1F46-AABE48BD7144}"/>
              </a:ext>
            </a:extLst>
          </p:cNvPr>
          <p:cNvSpPr txBox="1"/>
          <p:nvPr/>
        </p:nvSpPr>
        <p:spPr>
          <a:xfrm>
            <a:off x="1076527" y="3241154"/>
            <a:ext cx="10038945" cy="1323439"/>
          </a:xfrm>
          <a:prstGeom prst="rect">
            <a:avLst/>
          </a:prstGeom>
          <a:noFill/>
        </p:spPr>
        <p:txBody>
          <a:bodyPr wrap="square">
            <a:spAutoFit/>
          </a:bodyPr>
          <a:lstStyle/>
          <a:p>
            <a:pPr algn="ctr"/>
            <a:r>
              <a:rPr lang="en-GB" sz="4000" b="1" dirty="0"/>
              <a:t>What suggestions can we make to ESRC to support such building of an effective and efficient infrastructure strategy? </a:t>
            </a:r>
            <a:endParaRPr lang="en-GB" sz="4000" dirty="0"/>
          </a:p>
        </p:txBody>
      </p:sp>
    </p:spTree>
    <p:extLst>
      <p:ext uri="{BB962C8B-B14F-4D97-AF65-F5344CB8AC3E}">
        <p14:creationId xmlns:p14="http://schemas.microsoft.com/office/powerpoint/2010/main" val="7583932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23ADE-8035-81F0-CBEA-123D9E889D6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52FC784-884A-572E-A765-8FCDB4B664A4}"/>
              </a:ext>
            </a:extLst>
          </p:cNvPr>
          <p:cNvSpPr/>
          <p:nvPr/>
        </p:nvSpPr>
        <p:spPr>
          <a:xfrm>
            <a:off x="3888468" y="0"/>
            <a:ext cx="8303532" cy="1581777"/>
          </a:xfrm>
          <a:prstGeom prst="rect">
            <a:avLst/>
          </a:prstGeom>
          <a:solidFill>
            <a:srgbClr val="13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3200" b="1" dirty="0">
                <a:solidFill>
                  <a:prstClr val="white"/>
                </a:solidFill>
                <a:latin typeface="Avenir Next LT Pro" panose="020B0504020202020204" pitchFamily="34" charset="77"/>
                <a:ea typeface="+mj-ea"/>
                <a:cs typeface="Arial Black" panose="020B0604020202020204" pitchFamily="34" charset="0"/>
              </a:rPr>
              <a:t>CONCLUSION OF EVENT</a:t>
            </a:r>
            <a:endParaRPr kumimoji="0" lang="en-GB" sz="32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pic>
        <p:nvPicPr>
          <p:cNvPr id="5" name="Picture 4" descr="A white text on a blue background&#10;&#10;Description automatically generated">
            <a:extLst>
              <a:ext uri="{FF2B5EF4-FFF2-40B4-BE49-F238E27FC236}">
                <a16:creationId xmlns:a16="http://schemas.microsoft.com/office/drawing/2014/main" id="{FAF6C594-8436-48CA-01A7-A80AE0FB76B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35" y="0"/>
            <a:ext cx="3896003" cy="1581777"/>
          </a:xfrm>
          <a:prstGeom prst="rect">
            <a:avLst/>
          </a:prstGeom>
        </p:spPr>
      </p:pic>
      <p:sp>
        <p:nvSpPr>
          <p:cNvPr id="8" name="Title 1">
            <a:extLst>
              <a:ext uri="{FF2B5EF4-FFF2-40B4-BE49-F238E27FC236}">
                <a16:creationId xmlns:a16="http://schemas.microsoft.com/office/drawing/2014/main" id="{40A093FD-607A-5E18-07C5-D63F5FEB76F3}"/>
              </a:ext>
            </a:extLst>
          </p:cNvPr>
          <p:cNvSpPr txBox="1">
            <a:spLocks/>
          </p:cNvSpPr>
          <p:nvPr/>
        </p:nvSpPr>
        <p:spPr>
          <a:xfrm>
            <a:off x="116732" y="640823"/>
            <a:ext cx="3896003" cy="5583148"/>
          </a:xfrm>
          <a:prstGeom prst="rect">
            <a:avLst/>
          </a:prstGeom>
        </p:spPr>
        <p:txBody>
          <a:bodyPr anchor="ctr">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000" b="1" i="0" u="none" strike="noStrike" kern="1200" cap="none" spc="0" normalizeH="0" baseline="0" noProof="0" dirty="0">
              <a:ln>
                <a:noFill/>
              </a:ln>
              <a:solidFill>
                <a:prstClr val="white"/>
              </a:solidFill>
              <a:effectLst/>
              <a:uLnTx/>
              <a:uFillTx/>
              <a:latin typeface="Avenir Next LT Pro" panose="020B0504020202020204" pitchFamily="34" charset="77"/>
              <a:ea typeface="+mj-ea"/>
              <a:cs typeface="Arial Black" panose="020B0604020202020204" pitchFamily="34" charset="0"/>
            </a:endParaRPr>
          </a:p>
        </p:txBody>
      </p:sp>
      <p:sp>
        <p:nvSpPr>
          <p:cNvPr id="3" name="TextBox 2">
            <a:extLst>
              <a:ext uri="{FF2B5EF4-FFF2-40B4-BE49-F238E27FC236}">
                <a16:creationId xmlns:a16="http://schemas.microsoft.com/office/drawing/2014/main" id="{E8FEAB36-4F40-35AD-77FB-9F3399559F9D}"/>
              </a:ext>
            </a:extLst>
          </p:cNvPr>
          <p:cNvSpPr txBox="1"/>
          <p:nvPr/>
        </p:nvSpPr>
        <p:spPr>
          <a:xfrm>
            <a:off x="2276652" y="1772132"/>
            <a:ext cx="7153606" cy="707886"/>
          </a:xfrm>
          <a:prstGeom prst="rect">
            <a:avLst/>
          </a:prstGeom>
          <a:noFill/>
        </p:spPr>
        <p:txBody>
          <a:bodyPr wrap="square">
            <a:spAutoFit/>
          </a:bodyPr>
          <a:lstStyle/>
          <a:p>
            <a:pPr algn="ctr"/>
            <a:r>
              <a:rPr lang="en-GB" sz="4000" dirty="0">
                <a:latin typeface="Times New Roman" panose="02020603050405020304" pitchFamily="18" charset="0"/>
                <a:cs typeface="Times New Roman" panose="02020603050405020304" pitchFamily="18" charset="0"/>
                <a:hlinkClick r:id="rId4"/>
              </a:rPr>
              <a:t>http://adultlearningpolicies.co.uk</a:t>
            </a:r>
            <a:r>
              <a:rPr lang="en-GB" sz="4000" dirty="0">
                <a:latin typeface="Times New Roman" panose="02020603050405020304" pitchFamily="18" charset="0"/>
                <a:cs typeface="Times New Roman" panose="02020603050405020304" pitchFamily="18" charset="0"/>
              </a:rPr>
              <a:t> </a:t>
            </a:r>
          </a:p>
        </p:txBody>
      </p:sp>
      <p:sp>
        <p:nvSpPr>
          <p:cNvPr id="7" name="TextBox 6">
            <a:extLst>
              <a:ext uri="{FF2B5EF4-FFF2-40B4-BE49-F238E27FC236}">
                <a16:creationId xmlns:a16="http://schemas.microsoft.com/office/drawing/2014/main" id="{4A88B7D4-019B-33BD-B1C9-F781376212D1}"/>
              </a:ext>
            </a:extLst>
          </p:cNvPr>
          <p:cNvSpPr txBox="1"/>
          <p:nvPr/>
        </p:nvSpPr>
        <p:spPr>
          <a:xfrm>
            <a:off x="606359" y="3254598"/>
            <a:ext cx="11468909" cy="2246769"/>
          </a:xfrm>
          <a:prstGeom prst="rect">
            <a:avLst/>
          </a:prstGeom>
          <a:noFill/>
        </p:spPr>
        <p:txBody>
          <a:bodyPr wrap="square">
            <a:spAutoFit/>
          </a:bodyPr>
          <a:lstStyle/>
          <a:p>
            <a:pPr lvl="0" algn="l"/>
            <a:r>
              <a:rPr lang="en-US" sz="2800" b="0" i="0" dirty="0">
                <a:solidFill>
                  <a:schemeClr val="tx1"/>
                </a:solidFill>
                <a:latin typeface="Times New Roman" panose="02020603050405020304" pitchFamily="18" charset="0"/>
                <a:cs typeface="Times New Roman" panose="02020603050405020304" pitchFamily="18" charset="0"/>
              </a:rPr>
              <a:t>MANY THANKS to you as an audience</a:t>
            </a:r>
          </a:p>
          <a:p>
            <a:pPr lvl="0" algn="l"/>
            <a:r>
              <a:rPr lang="en-US" sz="2800" dirty="0">
                <a:latin typeface="Times New Roman" panose="02020603050405020304" pitchFamily="18" charset="0"/>
                <a:cs typeface="Times New Roman" panose="02020603050405020304" pitchFamily="18" charset="0"/>
              </a:rPr>
              <a:t>MANY THANKS to our panelists</a:t>
            </a:r>
          </a:p>
          <a:p>
            <a:pPr lvl="0" algn="l"/>
            <a:r>
              <a:rPr lang="en-US" sz="2800" b="0" i="0" dirty="0">
                <a:solidFill>
                  <a:schemeClr val="tx1"/>
                </a:solidFill>
                <a:latin typeface="Times New Roman" panose="02020603050405020304" pitchFamily="18" charset="0"/>
                <a:cs typeface="Times New Roman" panose="02020603050405020304" pitchFamily="18" charset="0"/>
              </a:rPr>
              <a:t>MANY THANKS to the entire project team at Glasgow and Nottingham</a:t>
            </a:r>
          </a:p>
          <a:p>
            <a:pPr lvl="0" algn="l"/>
            <a:r>
              <a:rPr lang="en-US" sz="2800" dirty="0">
                <a:latin typeface="Times New Roman" panose="02020603050405020304" pitchFamily="18" charset="0"/>
                <a:cs typeface="Times New Roman" panose="02020603050405020304" pitchFamily="18" charset="0"/>
              </a:rPr>
              <a:t>MANY THANKS to the Learning and Work Institute for their support</a:t>
            </a:r>
            <a:endParaRPr lang="en-US" sz="2800" b="0" i="0" dirty="0">
              <a:solidFill>
                <a:schemeClr val="tx1"/>
              </a:solidFill>
              <a:latin typeface="Times New Roman" panose="02020603050405020304" pitchFamily="18" charset="0"/>
              <a:cs typeface="Times New Roman" panose="02020603050405020304" pitchFamily="18" charset="0"/>
            </a:endParaRPr>
          </a:p>
          <a:p>
            <a:pPr lvl="0" algn="l"/>
            <a:r>
              <a:rPr lang="en-US" sz="2800" dirty="0">
                <a:latin typeface="Times New Roman" panose="02020603050405020304" pitchFamily="18" charset="0"/>
                <a:cs typeface="Times New Roman" panose="02020603050405020304" pitchFamily="18" charset="0"/>
              </a:rPr>
              <a:t>MANY THANKS to ESRC for funding our work</a:t>
            </a:r>
            <a:endParaRPr lang="en-US" sz="2800" b="0" i="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7736833"/>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1_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3.xml><?xml version="1.0" encoding="utf-8"?>
<a:theme xmlns:a="http://schemas.openxmlformats.org/drawingml/2006/main" name="Office Theme">
  <a:themeElements>
    <a:clrScheme name="Mavi Yeşil">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fd2f55b-3077-4097-bc79-cca336df9c59">
      <Terms xmlns="http://schemas.microsoft.com/office/infopath/2007/PartnerControls"/>
    </lcf76f155ced4ddcb4097134ff3c332f>
    <TaxCatchAll xmlns="332df893-26b8-4fa0-8f64-c3f876012137" xsi:nil="true"/>
    <AB xmlns="5fd2f55b-3077-4097-bc79-cca336df9c5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917094227CCA54B9526AF66943727F5" ma:contentTypeVersion="16" ma:contentTypeDescription="Create a new document." ma:contentTypeScope="" ma:versionID="63eca881e1d6e0c920575b9bfa11d6ca">
  <xsd:schema xmlns:xsd="http://www.w3.org/2001/XMLSchema" xmlns:xs="http://www.w3.org/2001/XMLSchema" xmlns:p="http://schemas.microsoft.com/office/2006/metadata/properties" xmlns:ns2="5fd2f55b-3077-4097-bc79-cca336df9c59" xmlns:ns3="332df893-26b8-4fa0-8f64-c3f876012137" targetNamespace="http://schemas.microsoft.com/office/2006/metadata/properties" ma:root="true" ma:fieldsID="832c584fa8e60563ef9036011e84813f" ns2:_="" ns3:_="">
    <xsd:import namespace="5fd2f55b-3077-4097-bc79-cca336df9c59"/>
    <xsd:import namespace="332df893-26b8-4fa0-8f64-c3f87601213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LengthInSeconds" minOccurs="0"/>
                <xsd:element ref="ns2:MediaServiceSearchProperties" minOccurs="0"/>
                <xsd:element ref="ns2:MediaServiceDateTaken" minOccurs="0"/>
                <xsd:element ref="ns2:AB"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d2f55b-3077-4097-bc79-cca336df9c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306b285-ac2c-4225-b56d-e54690cf9c9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AB" ma:index="22" nillable="true" ma:displayName="AB" ma:format="Dropdown" ma:internalName="AB">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32df893-26b8-4fa0-8f64-c3f87601213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4a37ef3-1870-479c-ab73-2e910bc5f683}" ma:internalName="TaxCatchAll" ma:showField="CatchAllData" ma:web="332df893-26b8-4fa0-8f64-c3f8760121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25373A-05CD-405E-8E39-E3551F7A2138}">
  <ds:schemaRefs>
    <ds:schemaRef ds:uri="http://schemas.openxmlformats.org/package/2006/metadata/core-properties"/>
    <ds:schemaRef ds:uri="5fd2f55b-3077-4097-bc79-cca336df9c59"/>
    <ds:schemaRef ds:uri="http://purl.org/dc/elements/1.1/"/>
    <ds:schemaRef ds:uri="http://www.w3.org/XML/1998/namespace"/>
    <ds:schemaRef ds:uri="http://schemas.microsoft.com/office/2006/documentManagement/types"/>
    <ds:schemaRef ds:uri="http://purl.org/dc/dcmitype/"/>
    <ds:schemaRef ds:uri="http://purl.org/dc/terms/"/>
    <ds:schemaRef ds:uri="http://schemas.microsoft.com/office/infopath/2007/PartnerControls"/>
    <ds:schemaRef ds:uri="332df893-26b8-4fa0-8f64-c3f876012137"/>
    <ds:schemaRef ds:uri="http://schemas.microsoft.com/office/2006/metadata/properties"/>
  </ds:schemaRefs>
</ds:datastoreItem>
</file>

<file path=customXml/itemProps2.xml><?xml version="1.0" encoding="utf-8"?>
<ds:datastoreItem xmlns:ds="http://schemas.openxmlformats.org/officeDocument/2006/customXml" ds:itemID="{8E1B9467-8387-4C75-8BE9-4ADE665606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d2f55b-3077-4097-bc79-cca336df9c59"/>
    <ds:schemaRef ds:uri="332df893-26b8-4fa0-8f64-c3f8760121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53EF67-FA5A-4EA2-A7FF-A99F938AFC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10998</TotalTime>
  <Words>8989</Words>
  <Application>Microsoft Office PowerPoint</Application>
  <PresentationFormat>Widescreen</PresentationFormat>
  <Paragraphs>1007</Paragraphs>
  <Slides>84</Slides>
  <Notes>82</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84</vt:i4>
      </vt:variant>
    </vt:vector>
  </HeadingPairs>
  <TitlesOfParts>
    <vt:vector size="96" baseType="lpstr">
      <vt:lpstr>Aptos</vt:lpstr>
      <vt:lpstr>Arial</vt:lpstr>
      <vt:lpstr>Avenir Next LT Pro</vt:lpstr>
      <vt:lpstr>Calibri</vt:lpstr>
      <vt:lpstr>Helvetica</vt:lpstr>
      <vt:lpstr>The Hand Bold</vt:lpstr>
      <vt:lpstr>The Serif Hand Black</vt:lpstr>
      <vt:lpstr>Times New Roman</vt:lpstr>
      <vt:lpstr>Wingdings</vt:lpstr>
      <vt:lpstr>SketchyVTI</vt:lpstr>
      <vt:lpstr>1_SketchyVTI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Zyra Evangelista</dc:creator>
  <cp:lastModifiedBy>Ellen Boeren</cp:lastModifiedBy>
  <cp:revision>115</cp:revision>
  <dcterms:created xsi:type="dcterms:W3CDTF">2024-08-26T14:28:46Z</dcterms:created>
  <dcterms:modified xsi:type="dcterms:W3CDTF">2025-06-30T09:48:35Z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0x010100F917094227CCA54B9526AF66943727F5</vt:lpwstr>
  </property>
  <property fmtid="{D5CDD505-2E9C-101B-9397-08002B2CF9AE}" pid="3" name="MediaServiceImageTags">
    <vt:lpwstr/>
  </property>
</Properties>
</file>